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9" r:id="rId6"/>
    <p:sldId id="296" r:id="rId7"/>
    <p:sldId id="301" r:id="rId8"/>
    <p:sldId id="302" r:id="rId9"/>
    <p:sldId id="303" r:id="rId10"/>
    <p:sldId id="304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CD4"/>
    <a:srgbClr val="3CC864"/>
    <a:srgbClr val="19552A"/>
    <a:srgbClr val="633CC8"/>
    <a:srgbClr val="3CC7C2"/>
    <a:srgbClr val="3C48C7"/>
    <a:srgbClr val="42DC6E"/>
    <a:srgbClr val="73D790"/>
    <a:srgbClr val="3CC885"/>
    <a:srgbClr val="9C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>
        <p:scale>
          <a:sx n="125" d="100"/>
          <a:sy n="125" d="100"/>
        </p:scale>
        <p:origin x="1908" y="6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가야금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56~57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가야금을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가야금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842100" y="1211535"/>
            <a:ext cx="1959884" cy="3518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</a:rPr>
              <a:t>가야금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2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가야금은 한국의 전통 현악기로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삼국시대 가야국에서 유래한 것으로 전해진다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전통적으로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줄로 구성되며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현대에는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17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18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25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 가야금도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주로 오동나무로 만든 몸통 위에 명주실로 된 줄을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안족에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얹어 조율하며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안족을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오른쪽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현침쪽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으로 옮기면 음정이 높아지고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부들쪽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으로 옮기면 음정이 낮아진다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오른손가락으로 줄을 뜯거나 밀거나 튕기면서 소리를 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왼손으로 줄을 흔들어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농현하거나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줄을 눌러서 음을 변형한다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1913483" y="3370792"/>
            <a:ext cx="1777002" cy="2970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악기 구조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4966F56-0009-57CF-7781-4DC3DFE0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147" y="3320439"/>
            <a:ext cx="4448116" cy="2926059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8104D763-40D2-A680-4AF8-554426135ED2}"/>
              </a:ext>
            </a:extLst>
          </p:cNvPr>
          <p:cNvSpPr/>
          <p:nvPr/>
        </p:nvSpPr>
        <p:spPr>
          <a:xfrm>
            <a:off x="3393170" y="3980034"/>
            <a:ext cx="297315" cy="29731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앞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40908B5-5255-5D16-0B93-52AA3C72D289}"/>
              </a:ext>
            </a:extLst>
          </p:cNvPr>
          <p:cNvSpPr/>
          <p:nvPr/>
        </p:nvSpPr>
        <p:spPr>
          <a:xfrm>
            <a:off x="3393170" y="5302250"/>
            <a:ext cx="297315" cy="29731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뒤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가야금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4C72EFC-6606-3805-021A-175F24CB76FD}"/>
              </a:ext>
            </a:extLst>
          </p:cNvPr>
          <p:cNvSpPr/>
          <p:nvPr/>
        </p:nvSpPr>
        <p:spPr>
          <a:xfrm>
            <a:off x="1247050" y="1357813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연주 자세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5B236FF-90B8-A936-BAA7-569863B6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28233" y="1925873"/>
            <a:ext cx="8387368" cy="3943394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4B1DDDD-16A7-AB2E-749A-EA6EE20C4D04}"/>
              </a:ext>
            </a:extLst>
          </p:cNvPr>
          <p:cNvSpPr/>
          <p:nvPr/>
        </p:nvSpPr>
        <p:spPr>
          <a:xfrm>
            <a:off x="2044896" y="2483644"/>
            <a:ext cx="2025650" cy="264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CDD2075-F49A-51E0-EDEA-DD39907C2BBF}"/>
              </a:ext>
            </a:extLst>
          </p:cNvPr>
          <p:cNvGrpSpPr/>
          <p:nvPr/>
        </p:nvGrpSpPr>
        <p:grpSpPr>
          <a:xfrm>
            <a:off x="3024052" y="2802731"/>
            <a:ext cx="1935298" cy="1597818"/>
            <a:chOff x="3024052" y="2802731"/>
            <a:chExt cx="1935298" cy="1597818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F8D908E8-1BAC-78C6-D141-A5A35DC2D6E3}"/>
                </a:ext>
              </a:extLst>
            </p:cNvPr>
            <p:cNvSpPr/>
            <p:nvPr/>
          </p:nvSpPr>
          <p:spPr>
            <a:xfrm>
              <a:off x="4483100" y="3924299"/>
              <a:ext cx="476250" cy="476250"/>
            </a:xfrm>
            <a:prstGeom prst="ellipse">
              <a:avLst/>
            </a:prstGeom>
            <a:noFill/>
            <a:ln>
              <a:solidFill>
                <a:srgbClr val="8BBC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EC86D872-5303-FB84-32BC-4B17B28579D0}"/>
                </a:ext>
              </a:extLst>
            </p:cNvPr>
            <p:cNvCxnSpPr/>
            <p:nvPr/>
          </p:nvCxnSpPr>
          <p:spPr>
            <a:xfrm flipH="1" flipV="1">
              <a:off x="3024052" y="4274344"/>
              <a:ext cx="1674154" cy="126205"/>
            </a:xfrm>
            <a:prstGeom prst="line">
              <a:avLst/>
            </a:prstGeom>
            <a:ln>
              <a:solidFill>
                <a:srgbClr val="8BBCD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38B3F7AD-A179-E62D-3C69-6ED12352B8AD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H="1" flipV="1">
              <a:off x="3627801" y="2802731"/>
              <a:ext cx="1261804" cy="1191313"/>
            </a:xfrm>
            <a:prstGeom prst="line">
              <a:avLst/>
            </a:prstGeom>
            <a:ln>
              <a:solidFill>
                <a:srgbClr val="8BBCD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B62B7CD-0152-878F-6B83-1EBF813CEF99}"/>
              </a:ext>
            </a:extLst>
          </p:cNvPr>
          <p:cNvSpPr/>
          <p:nvPr/>
        </p:nvSpPr>
        <p:spPr>
          <a:xfrm>
            <a:off x="8215567" y="2189662"/>
            <a:ext cx="2346325" cy="22108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8188D7B-409A-B129-9F3A-0079BDE3C048}"/>
              </a:ext>
            </a:extLst>
          </p:cNvPr>
          <p:cNvGrpSpPr/>
          <p:nvPr/>
        </p:nvGrpSpPr>
        <p:grpSpPr>
          <a:xfrm>
            <a:off x="6451600" y="2476500"/>
            <a:ext cx="2847181" cy="1993900"/>
            <a:chOff x="6451600" y="2476500"/>
            <a:chExt cx="2847181" cy="1993900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4353336F-DE6E-963C-CD28-EBA2898E41D3}"/>
                </a:ext>
              </a:extLst>
            </p:cNvPr>
            <p:cNvSpPr/>
            <p:nvPr/>
          </p:nvSpPr>
          <p:spPr>
            <a:xfrm>
              <a:off x="6451600" y="3746500"/>
              <a:ext cx="723900" cy="723900"/>
            </a:xfrm>
            <a:prstGeom prst="ellipse">
              <a:avLst/>
            </a:prstGeom>
            <a:noFill/>
            <a:ln>
              <a:solidFill>
                <a:srgbClr val="8BBC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3BFFDD4E-7DC2-802B-9DD7-B053360BBBD4}"/>
                </a:ext>
              </a:extLst>
            </p:cNvPr>
            <p:cNvCxnSpPr/>
            <p:nvPr/>
          </p:nvCxnSpPr>
          <p:spPr>
            <a:xfrm flipV="1">
              <a:off x="6965156" y="3797300"/>
              <a:ext cx="2333625" cy="638969"/>
            </a:xfrm>
            <a:prstGeom prst="line">
              <a:avLst/>
            </a:prstGeom>
            <a:ln>
              <a:solidFill>
                <a:srgbClr val="8BBCD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34CD2EE6-5C41-F113-9778-8EAA32A2BEFD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V="1">
              <a:off x="6557613" y="2476500"/>
              <a:ext cx="1941068" cy="1376013"/>
            </a:xfrm>
            <a:prstGeom prst="line">
              <a:avLst/>
            </a:prstGeom>
            <a:ln>
              <a:solidFill>
                <a:srgbClr val="8BBCD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가야금 알아보기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6B43EE4-089C-56B9-50A8-4D0EC9D3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5177" y="2282722"/>
            <a:ext cx="9901646" cy="2565890"/>
          </a:xfrm>
          <a:prstGeom prst="rect">
            <a:avLst/>
          </a:prstGeom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99047B75-4E82-6E08-C6C7-D76D71C9D8B7}"/>
              </a:ext>
            </a:extLst>
          </p:cNvPr>
          <p:cNvSpPr/>
          <p:nvPr/>
        </p:nvSpPr>
        <p:spPr>
          <a:xfrm>
            <a:off x="791999" y="1666272"/>
            <a:ext cx="2027401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조율법과 </a:t>
            </a:r>
            <a:r>
              <a:rPr lang="ko-KR" altLang="en-US" sz="1400" dirty="0" err="1">
                <a:solidFill>
                  <a:schemeClr val="tx1"/>
                </a:solidFill>
              </a:rPr>
              <a:t>개방현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BEEECE0-528B-7E84-2ADA-E07B0222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4" r="464"/>
          <a:stretch/>
        </p:blipFill>
        <p:spPr>
          <a:xfrm>
            <a:off x="875717" y="1645584"/>
            <a:ext cx="6678191" cy="4283681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7017748" y="149515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pic>
        <p:nvPicPr>
          <p:cNvPr id="2" name="[아침나라 중음②]_2단원_교과서_57쪽_오나라_가야금 연주">
            <a:hlinkClick r:id="" action="ppaction://media"/>
            <a:extLst>
              <a:ext uri="{FF2B5EF4-FFF2-40B4-BE49-F238E27FC236}">
                <a16:creationId xmlns:a16="http://schemas.microsoft.com/office/drawing/2014/main" id="{536321D4-8800-5290-92ED-4B0509319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64958" y="1797514"/>
            <a:ext cx="390525" cy="3905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AF36A16-154B-8901-394B-C6E3196E8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109" y="868680"/>
            <a:ext cx="3595776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94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BEEECE0-528B-7E84-2ADA-E07B0222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85546" y="2746277"/>
            <a:ext cx="6985909" cy="2400635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6735808" y="180757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23DEA61-B889-8080-9002-A192820E3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122450" y="1411645"/>
            <a:ext cx="3101810" cy="4230550"/>
          </a:xfrm>
          <a:prstGeom prst="rect">
            <a:avLst/>
          </a:prstGeom>
        </p:spPr>
      </p:pic>
      <p:pic>
        <p:nvPicPr>
          <p:cNvPr id="4" name="[아침나라 중음②]_2단원_교과서_57쪽_풍년_가야금 연주">
            <a:hlinkClick r:id="" action="ppaction://media"/>
            <a:extLst>
              <a:ext uri="{FF2B5EF4-FFF2-40B4-BE49-F238E27FC236}">
                <a16:creationId xmlns:a16="http://schemas.microsoft.com/office/drawing/2014/main" id="{7F5A6589-02F6-964F-C153-D1D16CA7C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35808" y="2170209"/>
            <a:ext cx="437735" cy="43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129</Words>
  <Application>Microsoft Office PowerPoint</Application>
  <PresentationFormat>와이드스크린</PresentationFormat>
  <Paragraphs>23</Paragraphs>
  <Slides>8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166</cp:revision>
  <dcterms:created xsi:type="dcterms:W3CDTF">2024-07-03T01:17:18Z</dcterms:created>
  <dcterms:modified xsi:type="dcterms:W3CDTF">2025-05-21T05:53:03Z</dcterms:modified>
</cp:coreProperties>
</file>