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handoutMasterIdLst>
    <p:handoutMasterId r:id="rId12"/>
  </p:handoutMasterIdLst>
  <p:sldIdLst>
    <p:sldId id="292" r:id="rId5"/>
    <p:sldId id="298" r:id="rId6"/>
    <p:sldId id="348" r:id="rId7"/>
    <p:sldId id="352" r:id="rId8"/>
    <p:sldId id="357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8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12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2025-09-09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97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황금별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42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536376"/>
            <a:ext cx="6253638" cy="931122"/>
          </a:xfrm>
        </p:spPr>
        <p:txBody>
          <a:bodyPr/>
          <a:lstStyle/>
          <a:p>
            <a:r>
              <a:rPr kumimoji="1" lang="ko-KR" altLang="en-US" sz="2800" dirty="0"/>
              <a:t>뮤지컬 「</a:t>
            </a:r>
            <a:r>
              <a:rPr kumimoji="1" lang="ko-KR" altLang="en-US" sz="2800" dirty="0" err="1"/>
              <a:t>모차르트」의</a:t>
            </a:r>
            <a:r>
              <a:rPr kumimoji="1" lang="ko-KR" altLang="en-US" sz="2800" dirty="0"/>
              <a:t> 내용을 알고 </a:t>
            </a:r>
            <a:endParaRPr kumimoji="1" lang="en-US" altLang="ko-KR" sz="2800" dirty="0"/>
          </a:p>
          <a:p>
            <a:r>
              <a:rPr kumimoji="1" lang="ko-KR" altLang="en-US" sz="2800" dirty="0"/>
              <a:t>감정을 살려 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17A54C3-1D9E-AA3F-98FA-2710010ED48D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994AB-34CC-0E79-42EA-2935D0161CD6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뮤지컬 「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모차르트」의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막 중간에 나오는 넘버로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발트슈테텐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남작 부인이 모차르트가 세상에 나아가야 하는 진정한 의미와 결과를 황금별에 비유하며 부르는 노래다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0A4FBC-9FFD-83AC-3567-44B8DCB83A7B}"/>
              </a:ext>
            </a:extLst>
          </p:cNvPr>
          <p:cNvSpPr txBox="1">
            <a:spLocks/>
          </p:cNvSpPr>
          <p:nvPr/>
        </p:nvSpPr>
        <p:spPr>
          <a:xfrm>
            <a:off x="2708909" y="875951"/>
            <a:ext cx="8416292" cy="255304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♩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=65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4E53FA4-6461-D12C-DBBC-576F680D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ABAC06C-5B6D-94FE-9E38-75701A7298FE}"/>
              </a:ext>
            </a:extLst>
          </p:cNvPr>
          <p:cNvSpPr/>
          <p:nvPr/>
        </p:nvSpPr>
        <p:spPr bwMode="auto">
          <a:xfrm>
            <a:off x="11228264" y="1033475"/>
            <a:ext cx="350604" cy="235332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3FB0514-A3C9-99A2-25F6-70628F0AFC44}"/>
              </a:ext>
            </a:extLst>
          </p:cNvPr>
          <p:cNvSpPr/>
          <p:nvPr/>
        </p:nvSpPr>
        <p:spPr bwMode="auto">
          <a:xfrm>
            <a:off x="11228264" y="1951115"/>
            <a:ext cx="352156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48CC461-522E-5D2B-DB86-56640909D5E7}"/>
              </a:ext>
            </a:extLst>
          </p:cNvPr>
          <p:cNvSpPr/>
          <p:nvPr/>
        </p:nvSpPr>
        <p:spPr bwMode="auto">
          <a:xfrm>
            <a:off x="11178608" y="1808144"/>
            <a:ext cx="605025" cy="377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반주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7152D39-83DC-BA83-AD61-54FDDCDC37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32157" y="783714"/>
            <a:ext cx="4527685" cy="5270900"/>
          </a:xfrm>
          <a:prstGeom prst="rect">
            <a:avLst/>
          </a:prstGeom>
        </p:spPr>
      </p:pic>
      <p:pic>
        <p:nvPicPr>
          <p:cNvPr id="2" name="1단원_교과서_42쪽_QR25_1.황금별(노래)">
            <a:hlinkClick r:id="" action="ppaction://media"/>
            <a:extLst>
              <a:ext uri="{FF2B5EF4-FFF2-40B4-BE49-F238E27FC236}">
                <a16:creationId xmlns:a16="http://schemas.microsoft.com/office/drawing/2014/main" id="{ED5BF9DA-417B-CE47-B433-80DC92C1D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7956" y="568353"/>
            <a:ext cx="391568" cy="391568"/>
          </a:xfrm>
          <a:prstGeom prst="rect">
            <a:avLst/>
          </a:prstGeom>
        </p:spPr>
      </p:pic>
      <p:pic>
        <p:nvPicPr>
          <p:cNvPr id="8" name="1단원_교과서_42쪽_QR25_2.황금별(반주)">
            <a:hlinkClick r:id="" action="ppaction://media"/>
            <a:extLst>
              <a:ext uri="{FF2B5EF4-FFF2-40B4-BE49-F238E27FC236}">
                <a16:creationId xmlns:a16="http://schemas.microsoft.com/office/drawing/2014/main" id="{0A7E5B8E-65C9-06D9-1576-F6D9773DB8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264" y="1498598"/>
            <a:ext cx="391568" cy="3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뮤지컬 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《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모차르트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》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대해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D98BCD59-AB16-7B74-A492-E1B16AA64345}"/>
              </a:ext>
            </a:extLst>
          </p:cNvPr>
          <p:cNvSpPr txBox="1">
            <a:spLocks/>
          </p:cNvSpPr>
          <p:nvPr/>
        </p:nvSpPr>
        <p:spPr>
          <a:xfrm>
            <a:off x="1267097" y="1156983"/>
            <a:ext cx="10404566" cy="1664594"/>
          </a:xfrm>
          <a:prstGeom prst="snipRound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400" b="0" dirty="0">
                <a:latin typeface="+mn-ea"/>
                <a:ea typeface="+mn-ea"/>
              </a:rPr>
              <a:t>1999</a:t>
            </a:r>
            <a:r>
              <a:rPr kumimoji="1" lang="ko-KR" altLang="en-US" sz="1400" b="0" dirty="0">
                <a:latin typeface="+mn-ea"/>
                <a:ea typeface="+mn-ea"/>
              </a:rPr>
              <a:t>년 오스트리아 빈에서 초연된 작품으로 작곡가 </a:t>
            </a:r>
            <a:r>
              <a:rPr kumimoji="1" lang="ko-KR" altLang="en-US" sz="1400" b="0" dirty="0" err="1">
                <a:latin typeface="+mn-ea"/>
                <a:ea typeface="+mn-ea"/>
              </a:rPr>
              <a:t>르베이가</a:t>
            </a:r>
            <a:r>
              <a:rPr kumimoji="1" lang="ko-KR" altLang="en-US" sz="1400" b="0" dirty="0">
                <a:latin typeface="+mn-ea"/>
                <a:ea typeface="+mn-ea"/>
              </a:rPr>
              <a:t> 극작가 </a:t>
            </a:r>
            <a:r>
              <a:rPr kumimoji="1" lang="ko-KR" altLang="en-US" sz="1400" b="0" dirty="0" err="1">
                <a:latin typeface="+mn-ea"/>
                <a:ea typeface="+mn-ea"/>
              </a:rPr>
              <a:t>미하엘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ko-KR" altLang="en-US" sz="1400" b="0" dirty="0" err="1">
                <a:latin typeface="+mn-ea"/>
                <a:ea typeface="+mn-ea"/>
              </a:rPr>
              <a:t>쿤체와</a:t>
            </a:r>
            <a:r>
              <a:rPr kumimoji="1" lang="ko-KR" altLang="en-US" sz="1400" b="0" dirty="0">
                <a:latin typeface="+mn-ea"/>
                <a:ea typeface="+mn-ea"/>
              </a:rPr>
              <a:t> 함께 모차르트</a:t>
            </a:r>
            <a:r>
              <a:rPr kumimoji="1" lang="en-US" altLang="ko-KR" sz="1400" b="0" dirty="0">
                <a:latin typeface="+mn-ea"/>
                <a:ea typeface="+mn-ea"/>
              </a:rPr>
              <a:t>(W. A. Mozart, 1756~1791)</a:t>
            </a:r>
            <a:r>
              <a:rPr kumimoji="1" lang="ko-KR" altLang="en-US" sz="1400" b="0" dirty="0">
                <a:latin typeface="+mn-ea"/>
                <a:ea typeface="+mn-ea"/>
              </a:rPr>
              <a:t>를 소재로 하여 만든 뮤지컬이다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인간 볼프강과 천재성을 지닌 또 다른 자아 아마데우스 사이에서 갈등하는 모차르트의 내면을 표현한 작품이며 </a:t>
            </a:r>
            <a:r>
              <a:rPr kumimoji="1" lang="ko-KR" altLang="en-US" sz="1400" b="0" dirty="0" err="1">
                <a:latin typeface="+mn-ea"/>
                <a:ea typeface="+mn-ea"/>
              </a:rPr>
              <a:t>아마데우스는</a:t>
            </a:r>
            <a:r>
              <a:rPr kumimoji="1" lang="ko-KR" altLang="en-US" sz="1400" b="0" dirty="0">
                <a:latin typeface="+mn-ea"/>
                <a:ea typeface="+mn-ea"/>
              </a:rPr>
              <a:t> 모차르트의 천재성을 의인화한 인물로 대사와 노래 없이 몸짓과 표정으로만 연기하는 것이 특징이다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극심한 감정 변화와 난이도 높은 넘버들 및 대사로 인물들의 책임과 부담이 막중한 작품이다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A12932A3-A88C-6273-2470-55ED136DEA1D}"/>
              </a:ext>
            </a:extLst>
          </p:cNvPr>
          <p:cNvSpPr txBox="1">
            <a:spLocks/>
          </p:cNvSpPr>
          <p:nvPr/>
        </p:nvSpPr>
        <p:spPr>
          <a:xfrm>
            <a:off x="2233749" y="3223720"/>
            <a:ext cx="9437914" cy="23214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모차르트는 신동이라 불리며 그의 누이 </a:t>
            </a:r>
            <a:r>
              <a:rPr kumimoji="1" lang="ko-KR" altLang="en-US" sz="1400" b="0" dirty="0" err="1">
                <a:latin typeface="+mn-ea"/>
                <a:ea typeface="+mn-ea"/>
              </a:rPr>
              <a:t>난넬</a:t>
            </a:r>
            <a:r>
              <a:rPr kumimoji="1" lang="ko-KR" altLang="en-US" sz="1400" b="0" dirty="0">
                <a:latin typeface="+mn-ea"/>
                <a:ea typeface="+mn-ea"/>
              </a:rPr>
              <a:t> 모차르트와 함께 아버지의 주도 하에 유럽을 돌며 상류층 귀족 앞에서 연주회를 갖는다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성인이 된 모차르트는 자신을 얽매는 계급 사회를 견디지 못하고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결국 잘츠부르크를 떠나 음악 여행길에 오르지만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아픈 몸을 이끌고 자신의 연주회를 보러 온 어머니마저 죽음을 맞이하자 자괴감에 빠진 볼프강은 잘츠부르크로 돌아간다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자신을 옭아매려는 아버지와 대주교로 인해 갈등은 고조되고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그의 천재성인 ‘</a:t>
            </a:r>
            <a:r>
              <a:rPr kumimoji="1" lang="ko-KR" altLang="en-US" sz="1400" b="0" dirty="0" err="1">
                <a:latin typeface="+mn-ea"/>
                <a:ea typeface="+mn-ea"/>
              </a:rPr>
              <a:t>아마데’는</a:t>
            </a:r>
            <a:r>
              <a:rPr kumimoji="1" lang="ko-KR" altLang="en-US" sz="1400" b="0" dirty="0">
                <a:latin typeface="+mn-ea"/>
                <a:ea typeface="+mn-ea"/>
              </a:rPr>
              <a:t> 점점 악마로 변해 볼프강을 죄어 온다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모차르트는 </a:t>
            </a:r>
            <a:r>
              <a:rPr kumimoji="1" lang="ko-KR" altLang="en-US" sz="1400" b="0" dirty="0" err="1">
                <a:latin typeface="+mn-ea"/>
                <a:ea typeface="+mn-ea"/>
              </a:rPr>
              <a:t>천재로서의</a:t>
            </a:r>
            <a:r>
              <a:rPr kumimoji="1" lang="ko-KR" altLang="en-US" sz="1400" b="0" dirty="0">
                <a:latin typeface="+mn-ea"/>
                <a:ea typeface="+mn-ea"/>
              </a:rPr>
              <a:t> 운명을 타고났지만 자유로운 인간이 되고 싶은 열망과 천재성의 끝없는 대립으로 고뇌한다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6" name="화살표: 오각형 15">
            <a:extLst>
              <a:ext uri="{FF2B5EF4-FFF2-40B4-BE49-F238E27FC236}">
                <a16:creationId xmlns:a16="http://schemas.microsoft.com/office/drawing/2014/main" id="{9BEB4D47-1467-8521-BD8A-9FB12C5182CA}"/>
              </a:ext>
            </a:extLst>
          </p:cNvPr>
          <p:cNvSpPr/>
          <p:nvPr/>
        </p:nvSpPr>
        <p:spPr>
          <a:xfrm>
            <a:off x="1358537" y="3429000"/>
            <a:ext cx="816428" cy="391886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줄거리</a:t>
            </a:r>
          </a:p>
        </p:txBody>
      </p:sp>
    </p:spTree>
    <p:extLst>
      <p:ext uri="{BB962C8B-B14F-4D97-AF65-F5344CB8AC3E}">
        <p14:creationId xmlns:p14="http://schemas.microsoft.com/office/powerpoint/2010/main" val="1359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6840</TotalTime>
  <Words>252</Words>
  <Application>Microsoft Office PowerPoint</Application>
  <PresentationFormat>와이드스크린</PresentationFormat>
  <Paragraphs>30</Paragraphs>
  <Slides>6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Spoqa Han Sans Neo</vt:lpstr>
      <vt:lpstr>Arial</vt:lpstr>
      <vt:lpstr>NanumGothicExtraBold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243</cp:revision>
  <dcterms:created xsi:type="dcterms:W3CDTF">2024-07-03T01:17:18Z</dcterms:created>
  <dcterms:modified xsi:type="dcterms:W3CDTF">2025-09-09T04:36:39Z</dcterms:modified>
</cp:coreProperties>
</file>