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0"/>
  </p:notesMasterIdLst>
  <p:sldIdLst>
    <p:sldId id="292" r:id="rId5"/>
    <p:sldId id="299" r:id="rId6"/>
    <p:sldId id="305" r:id="rId7"/>
    <p:sldId id="327" r:id="rId8"/>
    <p:sldId id="295" r:id="rId9"/>
  </p:sldIdLst>
  <p:sldSz cx="12192000" cy="6858000"/>
  <p:notesSz cx="6858000" cy="9144000"/>
  <p:embeddedFontLst>
    <p:embeddedFont>
      <p:font typeface="NanumGothicExtraBold" pitchFamily="2" charset="-127"/>
      <p:bold r:id="rId11"/>
    </p:embeddedFont>
    <p:embeddedFont>
      <p:font typeface="나눔고딕" pitchFamily="2" charset="-127"/>
      <p:regular r:id="rId12"/>
      <p:bold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18" d="100"/>
          <a:sy n="118" d="100"/>
        </p:scale>
        <p:origin x="108" y="7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rbd9cZpxps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zepeto.me/ko" TargetMode="External"/><Relationship Id="rId2" Type="http://schemas.openxmlformats.org/officeDocument/2006/relationships/hyperlink" Target="https://www.roblox.com/ko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inecraft.net/ko-k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873" y="3384000"/>
            <a:ext cx="6262254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음악</a:t>
            </a:r>
            <a:r>
              <a:rPr kumimoji="1" lang="en-US" altLang="ko-KR" sz="3200" dirty="0">
                <a:latin typeface="+mn-ea"/>
                <a:ea typeface="+mn-ea"/>
              </a:rPr>
              <a:t>·</a:t>
            </a:r>
            <a:r>
              <a:rPr kumimoji="1" lang="ko-KR" altLang="en-US" sz="3200" dirty="0">
                <a:latin typeface="+mn-ea"/>
                <a:ea typeface="+mn-ea"/>
              </a:rPr>
              <a:t>미술 융합 전시회 만들기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114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79675"/>
            <a:ext cx="5760000" cy="970551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음악과 미술을 융합하여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확장된 창작물을 만들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/>
              <a:t>원작 명화와 뮤직비디오에서 패러디한 장면을 비교하며 뮤직비디오를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0" name="타원 79">
            <a:hlinkClick r:id="rId2"/>
            <a:extLst>
              <a:ext uri="{FF2B5EF4-FFF2-40B4-BE49-F238E27FC236}">
                <a16:creationId xmlns:a16="http://schemas.microsoft.com/office/drawing/2014/main" id="{71D9FB3B-AF55-3A13-B8A8-068D60882F98}"/>
              </a:ext>
            </a:extLst>
          </p:cNvPr>
          <p:cNvSpPr/>
          <p:nvPr/>
        </p:nvSpPr>
        <p:spPr>
          <a:xfrm>
            <a:off x="861206" y="1464983"/>
            <a:ext cx="1394112" cy="78291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뮤직비디오 감상</a:t>
            </a:r>
          </a:p>
        </p:txBody>
      </p:sp>
      <p:graphicFrame>
        <p:nvGraphicFramePr>
          <p:cNvPr id="86" name="표 85">
            <a:extLst>
              <a:ext uri="{FF2B5EF4-FFF2-40B4-BE49-F238E27FC236}">
                <a16:creationId xmlns:a16="http://schemas.microsoft.com/office/drawing/2014/main" id="{DBB229AD-5716-5CC0-DD7B-601166EA8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41022"/>
              </p:ext>
            </p:extLst>
          </p:nvPr>
        </p:nvGraphicFramePr>
        <p:xfrm>
          <a:off x="2725420" y="1464983"/>
          <a:ext cx="7835899" cy="46919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0944">
                  <a:extLst>
                    <a:ext uri="{9D8B030D-6E8A-4147-A177-3AD203B41FA5}">
                      <a16:colId xmlns:a16="http://schemas.microsoft.com/office/drawing/2014/main" val="220346286"/>
                    </a:ext>
                  </a:extLst>
                </a:gridCol>
                <a:gridCol w="3462512">
                  <a:extLst>
                    <a:ext uri="{9D8B030D-6E8A-4147-A177-3AD203B41FA5}">
                      <a16:colId xmlns:a16="http://schemas.microsoft.com/office/drawing/2014/main" val="893278379"/>
                    </a:ext>
                  </a:extLst>
                </a:gridCol>
                <a:gridCol w="462157">
                  <a:extLst>
                    <a:ext uri="{9D8B030D-6E8A-4147-A177-3AD203B41FA5}">
                      <a16:colId xmlns:a16="http://schemas.microsoft.com/office/drawing/2014/main" val="3868559557"/>
                    </a:ext>
                  </a:extLst>
                </a:gridCol>
                <a:gridCol w="3450286">
                  <a:extLst>
                    <a:ext uri="{9D8B030D-6E8A-4147-A177-3AD203B41FA5}">
                      <a16:colId xmlns:a16="http://schemas.microsoft.com/office/drawing/2014/main" val="1075045669"/>
                    </a:ext>
                  </a:extLst>
                </a:gridCol>
              </a:tblGrid>
              <a:tr h="335141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작품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작품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07658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최후의 만찬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레오나르도 다빈치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14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자화상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반 고흐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480242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비너스의 탄생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보티첼리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15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마릴린 먼로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앤디 워홀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1639404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3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0" u="none" strike="noStrike" kern="1200" baseline="0" dirty="0">
                          <a:solidFill>
                            <a:schemeClr val="dk1"/>
                          </a:solidFill>
                        </a:rPr>
                        <a:t>해부학 수업</a:t>
                      </a:r>
                      <a:r>
                        <a:rPr lang="en-US" altLang="ko-KR" sz="1050" b="0" u="none" strike="noStrike" kern="1200" baseline="0" dirty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ko-KR" altLang="en-US" sz="1050" b="0" u="none" strike="noStrike" kern="1200" baseline="0" dirty="0">
                          <a:solidFill>
                            <a:schemeClr val="dk1"/>
                          </a:solidFill>
                        </a:rPr>
                        <a:t>렘브란트</a:t>
                      </a:r>
                      <a:r>
                        <a:rPr lang="en-US" altLang="ko-KR" sz="1050" b="0" u="none" strike="noStrike" kern="1200" baseline="0" dirty="0">
                          <a:solidFill>
                            <a:schemeClr val="dk1"/>
                          </a:solidFill>
                        </a:rPr>
                        <a:t>) 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16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가브리엘 </a:t>
                      </a:r>
                      <a:r>
                        <a:rPr lang="ko-KR" altLang="en-US" sz="1050" dirty="0" err="1"/>
                        <a:t>데스트레와</a:t>
                      </a:r>
                      <a:r>
                        <a:rPr lang="ko-KR" altLang="en-US" sz="1050" dirty="0"/>
                        <a:t> 그녀의 자매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작자 미상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9975601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4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헨리 </a:t>
                      </a:r>
                      <a:r>
                        <a:rPr lang="en-US" altLang="ko-KR" sz="1050" dirty="0"/>
                        <a:t>8</a:t>
                      </a:r>
                      <a:r>
                        <a:rPr lang="ko-KR" altLang="en-US" sz="1050" dirty="0"/>
                        <a:t>세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한스 </a:t>
                      </a:r>
                      <a:r>
                        <a:rPr lang="ko-KR" altLang="en-US" sz="1050" dirty="0" err="1"/>
                        <a:t>홀바인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17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옥좌 위의 성모자들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라파엘로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290034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5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진주 귀걸이를 한 소녀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 err="1"/>
                        <a:t>요하네스</a:t>
                      </a:r>
                      <a:r>
                        <a:rPr lang="ko-KR" altLang="en-US" sz="1050" dirty="0"/>
                        <a:t> </a:t>
                      </a:r>
                      <a:r>
                        <a:rPr lang="ko-KR" altLang="en-US" sz="1050" dirty="0" err="1"/>
                        <a:t>페르메이르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18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사도 요한의 머리와 </a:t>
                      </a:r>
                      <a:r>
                        <a:rPr lang="ko-KR" altLang="en-US" sz="1050" dirty="0" err="1"/>
                        <a:t>살로메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티치아노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712264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6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메두사 호의 뗏목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 err="1"/>
                        <a:t>테오도레</a:t>
                      </a:r>
                      <a:r>
                        <a:rPr lang="ko-KR" altLang="en-US" sz="1050" dirty="0"/>
                        <a:t> </a:t>
                      </a:r>
                      <a:r>
                        <a:rPr lang="ko-KR" altLang="en-US" sz="1050" dirty="0" err="1"/>
                        <a:t>제리코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19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올림피아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마네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080915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7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마라의 죽음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자크 루이 다비드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20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민중을 이끄는 자유의 여신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 err="1"/>
                        <a:t>들라크루아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261724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8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아담의 창조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미켈란젤로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21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기자 </a:t>
                      </a:r>
                      <a:r>
                        <a:rPr lang="ko-KR" altLang="en-US" sz="1050" dirty="0" err="1"/>
                        <a:t>실비아</a:t>
                      </a:r>
                      <a:r>
                        <a:rPr lang="ko-KR" altLang="en-US" sz="1050" dirty="0"/>
                        <a:t> 본 </a:t>
                      </a:r>
                      <a:r>
                        <a:rPr lang="ko-KR" altLang="en-US" sz="1050" dirty="0" err="1"/>
                        <a:t>하르덴의</a:t>
                      </a:r>
                      <a:r>
                        <a:rPr lang="ko-KR" altLang="en-US" sz="1050" dirty="0"/>
                        <a:t> 자화상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오토 </a:t>
                      </a:r>
                      <a:r>
                        <a:rPr lang="ko-KR" altLang="en-US" sz="1050" dirty="0" err="1"/>
                        <a:t>딕스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567000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9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사람의 아들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르네 마그리트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22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키스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구스타프 클림트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787707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10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작곡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 err="1"/>
                        <a:t>몬드리안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23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다리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샤갈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5653743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11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자화상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프리다 칼로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24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/>
                        <a:t>라스</a:t>
                      </a:r>
                      <a:r>
                        <a:rPr lang="ko-KR" altLang="en-US" sz="1050" dirty="0"/>
                        <a:t> </a:t>
                      </a:r>
                      <a:r>
                        <a:rPr lang="ko-KR" altLang="en-US" sz="1050" dirty="0" err="1"/>
                        <a:t>메니나스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벨라스케스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8213791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12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/>
                        <a:t>도라마르의</a:t>
                      </a:r>
                      <a:r>
                        <a:rPr lang="ko-KR" altLang="en-US" sz="1050" dirty="0"/>
                        <a:t> 자화상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피카소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25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/>
                        <a:t>해바라기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/>
                        <a:t>반 고흐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639189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/>
                        <a:t>13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/>
                        <a:t>절규</a:t>
                      </a:r>
                      <a:r>
                        <a:rPr lang="en-US" altLang="ko-KR" sz="1050" dirty="0"/>
                        <a:t>(</a:t>
                      </a:r>
                      <a:r>
                        <a:rPr lang="ko-KR" altLang="en-US" sz="1050" dirty="0" err="1"/>
                        <a:t>뭉크</a:t>
                      </a:r>
                      <a:r>
                        <a:rPr lang="en-US" altLang="ko-KR" sz="1050" dirty="0"/>
                        <a:t>)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349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512573" cy="251999"/>
          </a:xfrm>
        </p:spPr>
        <p:txBody>
          <a:bodyPr/>
          <a:lstStyle/>
          <a:p>
            <a:r>
              <a:rPr kumimoji="1" lang="ko-KR" altLang="en-US" dirty="0"/>
              <a:t>‘음악</a:t>
            </a:r>
            <a:r>
              <a:rPr kumimoji="1" lang="en-US" altLang="ko-KR" dirty="0"/>
              <a:t>·</a:t>
            </a:r>
            <a:r>
              <a:rPr kumimoji="1" lang="ko-KR" altLang="en-US" dirty="0"/>
              <a:t>미술 융합 </a:t>
            </a:r>
            <a:r>
              <a:rPr kumimoji="1" lang="ko-KR" altLang="en-US" dirty="0" err="1"/>
              <a:t>전시회’를</a:t>
            </a:r>
            <a:r>
              <a:rPr kumimoji="1" lang="ko-KR" altLang="en-US" dirty="0"/>
              <a:t> 가상 공간</a:t>
            </a:r>
            <a:r>
              <a:rPr kumimoji="1" lang="en-US" altLang="ko-KR" dirty="0"/>
              <a:t>(</a:t>
            </a:r>
            <a:r>
              <a:rPr kumimoji="1" lang="ko-KR" altLang="en-US" dirty="0"/>
              <a:t>메타버스</a:t>
            </a:r>
            <a:r>
              <a:rPr kumimoji="1" lang="en-US" altLang="ko-KR" dirty="0"/>
              <a:t>)</a:t>
            </a:r>
            <a:r>
              <a:rPr kumimoji="1" lang="ko-KR" altLang="en-US" dirty="0"/>
              <a:t>에서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E3DA523-82C2-F38C-FF75-400B658D53F8}"/>
              </a:ext>
            </a:extLst>
          </p:cNvPr>
          <p:cNvSpPr/>
          <p:nvPr/>
        </p:nvSpPr>
        <p:spPr>
          <a:xfrm>
            <a:off x="861060" y="1718613"/>
            <a:ext cx="1577340" cy="4343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84001-CD14-0882-EAF3-EBE6583301DC}"/>
              </a:ext>
            </a:extLst>
          </p:cNvPr>
          <p:cNvSpPr txBox="1"/>
          <p:nvPr/>
        </p:nvSpPr>
        <p:spPr>
          <a:xfrm>
            <a:off x="2583180" y="1718613"/>
            <a:ext cx="8983980" cy="7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/>
              <a:t>가상</a:t>
            </a:r>
            <a:r>
              <a:rPr lang="en-US" altLang="ko-KR" sz="1600" dirty="0"/>
              <a:t>, </a:t>
            </a:r>
            <a:r>
              <a:rPr lang="ko-KR" altLang="en-US" sz="1600" dirty="0"/>
              <a:t>초월 등을 뜻하는 영어 단어 메타</a:t>
            </a:r>
            <a:r>
              <a:rPr lang="en-US" altLang="ko-KR" sz="1600" dirty="0"/>
              <a:t>(Meta)</a:t>
            </a:r>
            <a:r>
              <a:rPr lang="ko-KR" altLang="en-US" sz="1600" dirty="0"/>
              <a:t>와 우주를 뜻하는 유니버스</a:t>
            </a:r>
            <a:r>
              <a:rPr lang="en-US" altLang="ko-KR" sz="1600" dirty="0"/>
              <a:t>(Universe)</a:t>
            </a:r>
            <a:r>
              <a:rPr lang="ko-KR" altLang="en-US" sz="1600" dirty="0"/>
              <a:t>의 합성어로</a:t>
            </a:r>
            <a:r>
              <a:rPr lang="en-US" altLang="ko-KR" sz="1600" dirty="0"/>
              <a:t>, </a:t>
            </a:r>
            <a:r>
              <a:rPr lang="ko-KR" altLang="en-US" sz="1600" dirty="0"/>
              <a:t>현실 세계와 같은 사회</a:t>
            </a:r>
            <a:r>
              <a:rPr lang="en-US" altLang="ko-KR" sz="1600" dirty="0"/>
              <a:t>, </a:t>
            </a:r>
            <a:r>
              <a:rPr lang="ko-KR" altLang="en-US" sz="1600" dirty="0"/>
              <a:t>경제</a:t>
            </a:r>
            <a:r>
              <a:rPr lang="en-US" altLang="ko-KR" sz="1600" dirty="0"/>
              <a:t>, </a:t>
            </a:r>
            <a:r>
              <a:rPr lang="ko-KR" altLang="en-US" sz="1600" dirty="0"/>
              <a:t>문화 활동이 이뤄지는 </a:t>
            </a:r>
            <a:r>
              <a:rPr lang="en-US" altLang="ko-KR" sz="1600" dirty="0"/>
              <a:t>3</a:t>
            </a:r>
            <a:r>
              <a:rPr lang="ko-KR" altLang="en-US" sz="1600" dirty="0"/>
              <a:t>차원의 가상세계를 가리킨다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D8914B10-B91C-A329-A4B6-1046B5C73534}"/>
              </a:ext>
            </a:extLst>
          </p:cNvPr>
          <p:cNvSpPr/>
          <p:nvPr/>
        </p:nvSpPr>
        <p:spPr>
          <a:xfrm>
            <a:off x="861059" y="3818183"/>
            <a:ext cx="2003521" cy="4343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전시회 만드는 과정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7F20D-C8AD-BE40-2B53-BA75DD670B8B}"/>
              </a:ext>
            </a:extLst>
          </p:cNvPr>
          <p:cNvSpPr txBox="1"/>
          <p:nvPr/>
        </p:nvSpPr>
        <p:spPr>
          <a:xfrm>
            <a:off x="3060610" y="3818183"/>
            <a:ext cx="5241818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/>
              <a:t>1. </a:t>
            </a:r>
            <a:r>
              <a:rPr lang="ko-KR" altLang="en-US" sz="1600" dirty="0"/>
              <a:t>명화를 </a:t>
            </a:r>
            <a:r>
              <a:rPr lang="en-US" altLang="ko-KR" sz="1600" dirty="0"/>
              <a:t>10</a:t>
            </a:r>
            <a:r>
              <a:rPr lang="ko-KR" altLang="en-US" sz="1600" dirty="0"/>
              <a:t>점 선정한다</a:t>
            </a:r>
            <a:r>
              <a:rPr lang="en-US" altLang="ko-KR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2. </a:t>
            </a:r>
            <a:r>
              <a:rPr lang="ko-KR" altLang="en-US" sz="1600" dirty="0"/>
              <a:t>명화를 패러디한 장면을 촬영한다</a:t>
            </a:r>
            <a:r>
              <a:rPr lang="en-US" altLang="ko-KR" sz="1600" dirty="0"/>
              <a:t>.(</a:t>
            </a:r>
            <a:r>
              <a:rPr lang="ko-KR" altLang="en-US" sz="1600" dirty="0"/>
              <a:t>모둠별</a:t>
            </a:r>
            <a:r>
              <a:rPr lang="en-US" altLang="ko-KR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3. </a:t>
            </a:r>
            <a:r>
              <a:rPr lang="ko-KR" altLang="en-US" sz="1600" dirty="0"/>
              <a:t>패러디한 명화에 어울리는 음악을 선정한다</a:t>
            </a:r>
            <a:r>
              <a:rPr lang="en-US" altLang="ko-KR" sz="1600" dirty="0"/>
              <a:t>.(</a:t>
            </a:r>
            <a:r>
              <a:rPr lang="ko-KR" altLang="en-US" sz="1600" dirty="0"/>
              <a:t>모둠별</a:t>
            </a:r>
            <a:r>
              <a:rPr lang="en-US" altLang="ko-KR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4. </a:t>
            </a:r>
            <a:r>
              <a:rPr lang="ko-KR" altLang="en-US" sz="1600" dirty="0"/>
              <a:t>가상공간에 명화와 음악을 배치한다</a:t>
            </a:r>
            <a:r>
              <a:rPr lang="en-US" altLang="ko-KR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5. </a:t>
            </a:r>
            <a:r>
              <a:rPr lang="ko-KR" altLang="en-US" sz="1600" dirty="0"/>
              <a:t>가상공간에서 전시회를 운영한다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F84D0-7704-BA46-3FB0-56CA0EDCEB21}"/>
              </a:ext>
            </a:extLst>
          </p:cNvPr>
          <p:cNvSpPr txBox="1"/>
          <p:nvPr/>
        </p:nvSpPr>
        <p:spPr>
          <a:xfrm>
            <a:off x="2664099" y="2608737"/>
            <a:ext cx="1640863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accent3">
                    <a:lumMod val="75000"/>
                  </a:schemeClr>
                </a:solidFill>
              </a:rPr>
              <a:t>메타버스 플랫폼</a:t>
            </a:r>
          </a:p>
        </p:txBody>
      </p:sp>
      <p:sp>
        <p:nvSpPr>
          <p:cNvPr id="20" name="사각형: 둥근 모서리 19">
            <a:hlinkClick r:id="rId2"/>
            <a:extLst>
              <a:ext uri="{FF2B5EF4-FFF2-40B4-BE49-F238E27FC236}">
                <a16:creationId xmlns:a16="http://schemas.microsoft.com/office/drawing/2014/main" id="{679F9933-C0D3-C473-D3AD-D59A510CE0B8}"/>
              </a:ext>
            </a:extLst>
          </p:cNvPr>
          <p:cNvSpPr/>
          <p:nvPr/>
        </p:nvSpPr>
        <p:spPr>
          <a:xfrm>
            <a:off x="4304962" y="2670135"/>
            <a:ext cx="1051965" cy="31248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로블록스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hlinkClick r:id="rId3"/>
            <a:extLst>
              <a:ext uri="{FF2B5EF4-FFF2-40B4-BE49-F238E27FC236}">
                <a16:creationId xmlns:a16="http://schemas.microsoft.com/office/drawing/2014/main" id="{0FB56842-E8DA-FF3E-4C84-500128E95413}"/>
              </a:ext>
            </a:extLst>
          </p:cNvPr>
          <p:cNvSpPr/>
          <p:nvPr/>
        </p:nvSpPr>
        <p:spPr>
          <a:xfrm>
            <a:off x="5570017" y="2670135"/>
            <a:ext cx="1051965" cy="31248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제페토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2" name="사각형: 둥근 모서리 21">
            <a:hlinkClick r:id="rId4"/>
            <a:extLst>
              <a:ext uri="{FF2B5EF4-FFF2-40B4-BE49-F238E27FC236}">
                <a16:creationId xmlns:a16="http://schemas.microsoft.com/office/drawing/2014/main" id="{BD6EA0D2-172D-B459-2B0C-B2098BDA72B9}"/>
              </a:ext>
            </a:extLst>
          </p:cNvPr>
          <p:cNvSpPr/>
          <p:nvPr/>
        </p:nvSpPr>
        <p:spPr>
          <a:xfrm>
            <a:off x="6835072" y="2670135"/>
            <a:ext cx="1297424" cy="3124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마인크래프트</a:t>
            </a:r>
          </a:p>
        </p:txBody>
      </p:sp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4778</TotalTime>
  <Words>318</Words>
  <Application>Microsoft Office PowerPoint</Application>
  <PresentationFormat>와이드스크린</PresentationFormat>
  <Paragraphs>76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5</vt:i4>
      </vt:variant>
    </vt:vector>
  </HeadingPairs>
  <TitlesOfParts>
    <vt:vector size="13" baseType="lpstr"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218</cp:revision>
  <dcterms:created xsi:type="dcterms:W3CDTF">2024-07-03T01:17:18Z</dcterms:created>
  <dcterms:modified xsi:type="dcterms:W3CDTF">2025-06-05T02:44:25Z</dcterms:modified>
</cp:coreProperties>
</file>