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5"/>
  </p:notesMasterIdLst>
  <p:sldIdLst>
    <p:sldId id="292" r:id="rId5"/>
    <p:sldId id="299" r:id="rId6"/>
    <p:sldId id="305" r:id="rId7"/>
    <p:sldId id="311" r:id="rId8"/>
    <p:sldId id="312" r:id="rId9"/>
    <p:sldId id="323" r:id="rId10"/>
    <p:sldId id="322" r:id="rId11"/>
    <p:sldId id="325" r:id="rId12"/>
    <p:sldId id="326" r:id="rId13"/>
    <p:sldId id="295" r:id="rId14"/>
  </p:sldIdLst>
  <p:sldSz cx="12192000" cy="6858000"/>
  <p:notesSz cx="6858000" cy="9144000"/>
  <p:embeddedFontLst>
    <p:embeddedFont>
      <p:font typeface="NanumGothicExtraBold" pitchFamily="2" charset="-127"/>
      <p:bold r:id="rId16"/>
    </p:embeddedFont>
    <p:embeddedFont>
      <p:font typeface="나눔고딕" pitchFamily="2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1C8"/>
    <a:srgbClr val="C4A6C0"/>
    <a:srgbClr val="E7C4D9"/>
    <a:srgbClr val="B2B8E3"/>
    <a:srgbClr val="91A2C9"/>
    <a:srgbClr val="E7C3D8"/>
    <a:srgbClr val="FFFFFF"/>
    <a:srgbClr val="FEC306"/>
    <a:srgbClr val="DF5327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50" d="100"/>
          <a:sy n="150" d="100"/>
        </p:scale>
        <p:origin x="366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2025-05-26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4000" dirty="0">
                <a:latin typeface="+mn-ea"/>
                <a:ea typeface="+mn-ea"/>
              </a:rPr>
              <a:t>국악 성악곡의 종류</a:t>
            </a:r>
            <a:endParaRPr kumimoji="1" lang="en-US" altLang="ko-KR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Ⅲ.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80~81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2400"/>
            <a:ext cx="5760000" cy="1562650"/>
          </a:xfrm>
        </p:spPr>
        <p:txBody>
          <a:bodyPr/>
          <a:lstStyle/>
          <a:p>
            <a:r>
              <a:rPr kumimoji="1" lang="ko-KR" altLang="en-US" sz="3200" dirty="0">
                <a:latin typeface="+mn-ea"/>
                <a:ea typeface="+mn-ea"/>
              </a:rPr>
              <a:t>다양한 종류의 국악 성악곡을 감상하고 음악적 특징을 </a:t>
            </a:r>
            <a:endParaRPr kumimoji="1" lang="en-US" altLang="ko-KR" sz="3200" dirty="0"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설명할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시조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동창이</a:t>
            </a:r>
            <a:r>
              <a:rPr kumimoji="1" lang="en-US" altLang="ko-KR" dirty="0"/>
              <a:t>’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80900EB-2BD9-DA20-D009-69B3080023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13475" y="1912313"/>
            <a:ext cx="5365050" cy="2109582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DA3CFAB-60F9-29F7-B66D-B882BE2F1AB6}"/>
              </a:ext>
            </a:extLst>
          </p:cNvPr>
          <p:cNvSpPr txBox="1">
            <a:spLocks/>
          </p:cNvSpPr>
          <p:nvPr/>
        </p:nvSpPr>
        <p:spPr>
          <a:xfrm>
            <a:off x="1519566" y="1457623"/>
            <a:ext cx="9173834" cy="34925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악곡은 평시조 가운데 한 곡이며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동창이’는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소박한 농촌의 삶을 묘사한 내용이다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8134DF2-62D1-F3A8-A517-462F51AD99E5}"/>
              </a:ext>
            </a:extLst>
          </p:cNvPr>
          <p:cNvSpPr/>
          <p:nvPr/>
        </p:nvSpPr>
        <p:spPr>
          <a:xfrm>
            <a:off x="1915160" y="4638939"/>
            <a:ext cx="808990" cy="3496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/>
              <a:t>시조</a:t>
            </a:r>
            <a:endParaRPr lang="ko-KR" altLang="en-US" sz="1200" dirty="0"/>
          </a:p>
        </p:txBody>
      </p:sp>
      <p:pic>
        <p:nvPicPr>
          <p:cNvPr id="2" name="[아침나라 중음②]_3단원_교과서_80쪽_1.국악 성악곡의 종류_동창이_음원편집">
            <a:hlinkClick r:id="" action="ppaction://media"/>
            <a:extLst>
              <a:ext uri="{FF2B5EF4-FFF2-40B4-BE49-F238E27FC236}">
                <a16:creationId xmlns:a16="http://schemas.microsoft.com/office/drawing/2014/main" id="{9BC58567-5237-158C-9CAB-88AD40453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5250" y="2303247"/>
            <a:ext cx="349250" cy="34925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18CC28C-F649-2E07-AE3B-CA2AE1351F4B}"/>
              </a:ext>
            </a:extLst>
          </p:cNvPr>
          <p:cNvSpPr txBox="1">
            <a:spLocks/>
          </p:cNvSpPr>
          <p:nvPr/>
        </p:nvSpPr>
        <p:spPr>
          <a:xfrm>
            <a:off x="2961016" y="4639305"/>
            <a:ext cx="7643484" cy="136624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시조는 시조시를 장구 반주로 노래하는 성악곡으로 조선 후기에 풍류를 좋아하는 이들의 생활 속에서 널리 유행했다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초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종장의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장 형식이며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대개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황종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중려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임종의 세 음으로 구성되는 계면조이다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장단은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5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박과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8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박의 혼합으로 이루어진다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평시조는 높지도 낮지도 않고 평평하게 시작하여 평시조라 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가곡 </a:t>
            </a:r>
            <a:r>
              <a:rPr kumimoji="1" lang="en-US" altLang="ko-KR" dirty="0"/>
              <a:t>‘</a:t>
            </a:r>
            <a:r>
              <a:rPr kumimoji="1" lang="ko-KR" altLang="en-US" dirty="0" err="1"/>
              <a:t>편락</a:t>
            </a:r>
            <a:r>
              <a:rPr kumimoji="1" lang="en-US" altLang="ko-KR" dirty="0"/>
              <a:t>‘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80900EB-2BD9-DA20-D009-69B3080023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64507" y="2909978"/>
            <a:ext cx="5834387" cy="2049074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DA3CFAB-60F9-29F7-B66D-B882BE2F1AB6}"/>
              </a:ext>
            </a:extLst>
          </p:cNvPr>
          <p:cNvSpPr txBox="1">
            <a:spLocks/>
          </p:cNvSpPr>
          <p:nvPr/>
        </p:nvSpPr>
        <p:spPr>
          <a:xfrm>
            <a:off x="1485900" y="1211232"/>
            <a:ext cx="8991600" cy="98586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악곡은 임과 이별 후 갈피를 못 잡는 한 남자의 마음을 매에게 쫓기는 까투리와 바다에서 조난된 뱃사공에 빗대었다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가곡의 우조에서 계면조로 넘어갈 때 부른다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편락은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전통 성악곡인 가곡 중 하나로 촘촘히 엮어 나가는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낙시조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樂時調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즉 엮는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낙’이라는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뜻으로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편락시조’로도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불리며 남창으로만 연주된다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pic>
        <p:nvPicPr>
          <p:cNvPr id="9" name="[아침나라 중음②]_3단원_교과서_80쪽_2.가곡_편락_음원편집">
            <a:hlinkClick r:id="" action="ppaction://media"/>
            <a:extLst>
              <a:ext uri="{FF2B5EF4-FFF2-40B4-BE49-F238E27FC236}">
                <a16:creationId xmlns:a16="http://schemas.microsoft.com/office/drawing/2014/main" id="{BCF4212E-F030-FF85-E7C7-1DABF76AC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3513" y="3168649"/>
            <a:ext cx="3714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861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가곡 </a:t>
            </a:r>
            <a:r>
              <a:rPr kumimoji="1" lang="en-US" altLang="ko-KR" dirty="0"/>
              <a:t>‘</a:t>
            </a:r>
            <a:r>
              <a:rPr kumimoji="1" lang="ko-KR" altLang="en-US" dirty="0" err="1"/>
              <a:t>편락</a:t>
            </a:r>
            <a:r>
              <a:rPr kumimoji="1" lang="en-US" altLang="ko-KR" dirty="0"/>
              <a:t>‘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CAB061D3-73AD-536B-899C-CBAE3ED15C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가곡의 장단에 대해 알아보자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A00260A-DC97-AE37-706D-A1CC900BFA97}"/>
              </a:ext>
            </a:extLst>
          </p:cNvPr>
          <p:cNvSpPr/>
          <p:nvPr/>
        </p:nvSpPr>
        <p:spPr>
          <a:xfrm>
            <a:off x="1444631" y="1540139"/>
            <a:ext cx="1464310" cy="3496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/>
              <a:t>가곡의 장단</a:t>
            </a:r>
            <a:endParaRPr lang="ko-KR" altLang="en-US" sz="1200" dirty="0"/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DE450757-FD8F-964E-AEB3-17604ECCDBAD}"/>
              </a:ext>
            </a:extLst>
          </p:cNvPr>
          <p:cNvSpPr txBox="1">
            <a:spLocks/>
          </p:cNvSpPr>
          <p:nvPr/>
        </p:nvSpPr>
        <p:spPr>
          <a:xfrm>
            <a:off x="3103886" y="1540506"/>
            <a:ext cx="7643484" cy="985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가곡의 장단은 기본 장단과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편장단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두 가지가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박수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拍數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는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16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박이지만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장구의 북편이나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채편을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치는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장구점’은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모두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10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박이다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편장단은 기본적인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10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점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16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박 장단에서 쉬는 박을 모 두 뺀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10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점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10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박 장단을 말한다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이를 ‘엮는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장단’이라고도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편락’은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편장단의 곡이다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5DEEE06-46C1-B233-52C5-2CBF387A6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778" y="3199057"/>
            <a:ext cx="6235700" cy="113257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A6CC132-53E2-E1ED-C01A-287B09A72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778" y="4769889"/>
            <a:ext cx="6235700" cy="803906"/>
          </a:xfrm>
          <a:prstGeom prst="rect">
            <a:avLst/>
          </a:prstGeom>
        </p:spPr>
      </p:pic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F2680FE9-7EDD-B72F-34C8-AFD3B4AB279B}"/>
              </a:ext>
            </a:extLst>
          </p:cNvPr>
          <p:cNvSpPr/>
          <p:nvPr/>
        </p:nvSpPr>
        <p:spPr>
          <a:xfrm>
            <a:off x="2054231" y="3412086"/>
            <a:ext cx="1464310" cy="349617"/>
          </a:xfrm>
          <a:prstGeom prst="roundRect">
            <a:avLst/>
          </a:prstGeom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기본 장단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D50166E1-DB0A-2535-D775-B7405DB6F5AE}"/>
              </a:ext>
            </a:extLst>
          </p:cNvPr>
          <p:cNvSpPr/>
          <p:nvPr/>
        </p:nvSpPr>
        <p:spPr>
          <a:xfrm>
            <a:off x="2054231" y="4997033"/>
            <a:ext cx="1464310" cy="349617"/>
          </a:xfrm>
          <a:prstGeom prst="roundRect">
            <a:avLst/>
          </a:prstGeom>
          <a:ln w="63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/>
              <a:t>편장단</a:t>
            </a:r>
            <a:endParaRPr lang="ko-KR" altLang="en-US" sz="1200" dirty="0"/>
          </a:p>
        </p:txBody>
      </p:sp>
      <p:sp>
        <p:nvSpPr>
          <p:cNvPr id="25" name="텍스트 개체 틀 1">
            <a:extLst>
              <a:ext uri="{FF2B5EF4-FFF2-40B4-BE49-F238E27FC236}">
                <a16:creationId xmlns:a16="http://schemas.microsoft.com/office/drawing/2014/main" id="{1C280A60-BCEC-6BF1-1940-44181822947C}"/>
              </a:ext>
            </a:extLst>
          </p:cNvPr>
          <p:cNvSpPr txBox="1">
            <a:spLocks/>
          </p:cNvSpPr>
          <p:nvPr/>
        </p:nvSpPr>
        <p:spPr>
          <a:xfrm>
            <a:off x="2054231" y="3747197"/>
            <a:ext cx="1464310" cy="301507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10</a:t>
            </a:r>
            <a:r>
              <a:rPr kumimoji="1" lang="ko-KR" altLang="en-US" sz="1050" b="0" dirty="0">
                <a:solidFill>
                  <a:schemeClr val="tx1"/>
                </a:solidFill>
                <a:latin typeface="+mn-ea"/>
                <a:ea typeface="+mn-ea"/>
              </a:rPr>
              <a:t>점 </a:t>
            </a: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16</a:t>
            </a:r>
            <a:r>
              <a:rPr kumimoji="1" lang="ko-KR" altLang="en-US" sz="1050" b="0" dirty="0">
                <a:solidFill>
                  <a:schemeClr val="tx1"/>
                </a:solidFill>
                <a:latin typeface="+mn-ea"/>
                <a:ea typeface="+mn-ea"/>
              </a:rPr>
              <a:t>박 장단</a:t>
            </a:r>
            <a:endParaRPr kumimoji="1" lang="en-US" altLang="ko-KR" sz="105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921F7A12-410C-AAC7-1460-A5DB4BC75F34}"/>
              </a:ext>
            </a:extLst>
          </p:cNvPr>
          <p:cNvSpPr txBox="1">
            <a:spLocks/>
          </p:cNvSpPr>
          <p:nvPr/>
        </p:nvSpPr>
        <p:spPr>
          <a:xfrm>
            <a:off x="2054231" y="5365700"/>
            <a:ext cx="1464310" cy="276107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10</a:t>
            </a:r>
            <a:r>
              <a:rPr kumimoji="1" lang="ko-KR" altLang="en-US" sz="1050" b="0" dirty="0">
                <a:solidFill>
                  <a:schemeClr val="tx1"/>
                </a:solidFill>
                <a:latin typeface="+mn-ea"/>
                <a:ea typeface="+mn-ea"/>
              </a:rPr>
              <a:t>점 </a:t>
            </a:r>
            <a:r>
              <a:rPr kumimoji="1" lang="en-US" altLang="ko-KR" sz="1050" b="0" dirty="0">
                <a:solidFill>
                  <a:schemeClr val="tx1"/>
                </a:solidFill>
                <a:latin typeface="+mn-ea"/>
                <a:ea typeface="+mn-ea"/>
              </a:rPr>
              <a:t>10</a:t>
            </a:r>
            <a:r>
              <a:rPr kumimoji="1" lang="ko-KR" altLang="en-US" sz="1050" b="0" dirty="0">
                <a:solidFill>
                  <a:schemeClr val="tx1"/>
                </a:solidFill>
                <a:latin typeface="+mn-ea"/>
                <a:ea typeface="+mn-ea"/>
              </a:rPr>
              <a:t>박 장단</a:t>
            </a:r>
            <a:endParaRPr kumimoji="1" lang="en-US" altLang="ko-KR" sz="105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2541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 err="1"/>
              <a:t>범패</a:t>
            </a:r>
            <a:r>
              <a:rPr kumimoji="1" lang="ko-KR" altLang="en-US" dirty="0"/>
              <a:t>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화청</a:t>
            </a:r>
            <a:r>
              <a:rPr kumimoji="1" lang="en-US" altLang="ko-KR" dirty="0"/>
              <a:t>’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80900EB-2BD9-DA20-D009-69B3080023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74849" y="2909679"/>
            <a:ext cx="6747104" cy="2329072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DA3CFAB-60F9-29F7-B66D-B882BE2F1AB6}"/>
              </a:ext>
            </a:extLst>
          </p:cNvPr>
          <p:cNvSpPr txBox="1">
            <a:spLocks/>
          </p:cNvSpPr>
          <p:nvPr/>
        </p:nvSpPr>
        <p:spPr>
          <a:xfrm>
            <a:off x="2559050" y="1540139"/>
            <a:ext cx="8248650" cy="10506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풍류악에 속하며 불교 성악곡의 일종이다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판소리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가곡과 더불어 우리나라 전통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대 전통 성악곡 중 하나로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불교의 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齋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를 올릴 때 부르는 노래이다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범음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梵音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인도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印度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소리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어산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魚山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이라고도 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2009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년 유네스코 인류무형문화유산에 등재되었다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2" name="[아침나라 중음②]_3단원_교과서_80쪽_3.범패_화청_음원편집">
            <a:hlinkClick r:id="" action="ppaction://media"/>
            <a:extLst>
              <a:ext uri="{FF2B5EF4-FFF2-40B4-BE49-F238E27FC236}">
                <a16:creationId xmlns:a16="http://schemas.microsoft.com/office/drawing/2014/main" id="{919D6A72-DF7C-CB12-C730-719B2AF7E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0551" y="3382962"/>
            <a:ext cx="371475" cy="371475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17CBF212-E501-ACA8-AA7F-3F91BFEC0E40}"/>
              </a:ext>
            </a:extLst>
          </p:cNvPr>
          <p:cNvSpPr/>
          <p:nvPr/>
        </p:nvSpPr>
        <p:spPr>
          <a:xfrm>
            <a:off x="1395299" y="1601095"/>
            <a:ext cx="927716" cy="2519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/>
              <a:t>범패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05146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단가 </a:t>
            </a:r>
            <a:r>
              <a:rPr kumimoji="1" lang="en-US" altLang="ko-KR" dirty="0"/>
              <a:t>‘</a:t>
            </a:r>
            <a:r>
              <a:rPr kumimoji="1" lang="ko-KR" altLang="en-US" dirty="0" err="1"/>
              <a:t>강상풍월</a:t>
            </a:r>
            <a:r>
              <a:rPr kumimoji="1" lang="en-US" altLang="ko-KR" dirty="0"/>
              <a:t>‘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80900EB-2BD9-DA20-D009-69B3080023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64507" y="2995168"/>
            <a:ext cx="5834387" cy="1878693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DA3CFAB-60F9-29F7-B66D-B882BE2F1AB6}"/>
              </a:ext>
            </a:extLst>
          </p:cNvPr>
          <p:cNvSpPr txBox="1">
            <a:spLocks/>
          </p:cNvSpPr>
          <p:nvPr/>
        </p:nvSpPr>
        <p:spPr>
          <a:xfrm>
            <a:off x="2381250" y="1540139"/>
            <a:ext cx="8604250" cy="100621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민속악에 속하며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판소리를 부르기 전에 소리꾼이 좌중의 분위기를 바꾸어 청중의 이목을 집중시키고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자신의 목도 풀어볼 겸 부르는 짧은 노래로 예전에는 허두가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虛頭歌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또는 영산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靈山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이라 부르기도 하였다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17CBF212-E501-ACA8-AA7F-3F91BFEC0E40}"/>
              </a:ext>
            </a:extLst>
          </p:cNvPr>
          <p:cNvSpPr/>
          <p:nvPr/>
        </p:nvSpPr>
        <p:spPr>
          <a:xfrm>
            <a:off x="1382599" y="1601095"/>
            <a:ext cx="862726" cy="2519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 dirty="0"/>
              <a:t>단가</a:t>
            </a:r>
            <a:endParaRPr lang="ko-KR" altLang="en-US" sz="1200" dirty="0"/>
          </a:p>
        </p:txBody>
      </p:sp>
      <p:pic>
        <p:nvPicPr>
          <p:cNvPr id="6" name="[아침나라 중음②]_3단원_교과서_81쪽_4.국악 성악곡의 종류_강상풍월_음원편집">
            <a:hlinkClick r:id="" action="ppaction://media"/>
            <a:extLst>
              <a:ext uri="{FF2B5EF4-FFF2-40B4-BE49-F238E27FC236}">
                <a16:creationId xmlns:a16="http://schemas.microsoft.com/office/drawing/2014/main" id="{DE63D43C-A637-A319-C43E-61BCD8418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5575" y="3205162"/>
            <a:ext cx="384175" cy="3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927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잡가 </a:t>
            </a:r>
            <a:r>
              <a:rPr kumimoji="1" lang="en-US" altLang="ko-KR" dirty="0"/>
              <a:t>‘</a:t>
            </a:r>
            <a:r>
              <a:rPr kumimoji="1" lang="ko-KR" altLang="en-US" dirty="0" err="1"/>
              <a:t>유산가</a:t>
            </a:r>
            <a:r>
              <a:rPr kumimoji="1" lang="en-US" altLang="ko-KR" dirty="0"/>
              <a:t>‘ 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80900EB-2BD9-DA20-D009-69B3080023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32424" y="3263171"/>
            <a:ext cx="6747507" cy="1230486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DA3CFAB-60F9-29F7-B66D-B882BE2F1AB6}"/>
              </a:ext>
            </a:extLst>
          </p:cNvPr>
          <p:cNvSpPr txBox="1">
            <a:spLocks/>
          </p:cNvSpPr>
          <p:nvPr/>
        </p:nvSpPr>
        <p:spPr>
          <a:xfrm>
            <a:off x="1519566" y="1457623"/>
            <a:ext cx="9173834" cy="34925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악곡은 서울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경기 지방에서 불리던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12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잡가 중 한 곡이다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잡가는 전문적인 소리꾼들이 부르던 민속 성악곡으로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19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세기 무렵 성행하였다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유산가’는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잡가의 백미로 꼽으며 만물이 아름답게 피어나는 봄을 맞아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산천경개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구경하기를 권하고 봄 산의 아름다운 경치를 노래 부르는 내용을 담고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음계는 서도 소리와 같으며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도드리장단에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맞추어 부른다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8134DF2-62D1-F3A8-A517-462F51AD99E5}"/>
              </a:ext>
            </a:extLst>
          </p:cNvPr>
          <p:cNvSpPr/>
          <p:nvPr/>
        </p:nvSpPr>
        <p:spPr>
          <a:xfrm>
            <a:off x="1915160" y="5164839"/>
            <a:ext cx="808990" cy="3496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 dirty="0"/>
              <a:t>잡가</a:t>
            </a:r>
            <a:endParaRPr lang="ko-KR" altLang="en-US" sz="1200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18CC28C-F649-2E07-AE3B-CA2AE1351F4B}"/>
              </a:ext>
            </a:extLst>
          </p:cNvPr>
          <p:cNvSpPr txBox="1">
            <a:spLocks/>
          </p:cNvSpPr>
          <p:nvPr/>
        </p:nvSpPr>
        <p:spPr>
          <a:xfrm>
            <a:off x="2961016" y="5165205"/>
            <a:ext cx="7643484" cy="694695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노랫말과 곡조가 일정하고 길이가 긴 사설을 전문 소리꾼이 노래하는데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여러 내용이 섞였다고 해서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잡가’라고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가곡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시조는 양반이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잡가는 서민이 즐기던 음악이었다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6" name="[아침나라 중음②]_3단원_교과서_81쪽_5.유산가_음원편집">
            <a:hlinkClick r:id="" action="ppaction://media"/>
            <a:extLst>
              <a:ext uri="{FF2B5EF4-FFF2-40B4-BE49-F238E27FC236}">
                <a16:creationId xmlns:a16="http://schemas.microsoft.com/office/drawing/2014/main" id="{E1BF4D92-0EBB-DC00-356A-78350EB9F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4675" y="3638549"/>
            <a:ext cx="422275" cy="42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6034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가야금 병창 </a:t>
            </a:r>
            <a:r>
              <a:rPr kumimoji="1" lang="en-US" altLang="ko-KR" dirty="0"/>
              <a:t>‘</a:t>
            </a:r>
            <a:r>
              <a:rPr kumimoji="1" lang="ko-KR" altLang="en-US" dirty="0" err="1"/>
              <a:t>호남가</a:t>
            </a:r>
            <a:r>
              <a:rPr kumimoji="1" lang="en-US" altLang="ko-KR" dirty="0"/>
              <a:t>‘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80900EB-2BD9-DA20-D009-69B3080023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49550" y="2874750"/>
            <a:ext cx="6092899" cy="1642507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DA3CFAB-60F9-29F7-B66D-B882BE2F1AB6}"/>
              </a:ext>
            </a:extLst>
          </p:cNvPr>
          <p:cNvSpPr txBox="1">
            <a:spLocks/>
          </p:cNvSpPr>
          <p:nvPr/>
        </p:nvSpPr>
        <p:spPr>
          <a:xfrm>
            <a:off x="1519566" y="1457623"/>
            <a:ext cx="9173834" cy="113400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가야금 병창은 연주자가 현악기로 직접 반주하면서 노래하는 것이다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가야금 병창으로 불리는 노래는 ‘만고강산’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중장망혜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’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진국명산’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호남가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’ 등이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중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호남가’는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「적벽가」 중 패주하던 조조가 길 옆의 장승에서 관우의 형상을 발견하고 두려움에 떨다가 화가나 장승을 벌하려 하자 장승이 억울함을 늘어놓는다는 내용의 소리 대목이다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8134DF2-62D1-F3A8-A517-462F51AD99E5}"/>
              </a:ext>
            </a:extLst>
          </p:cNvPr>
          <p:cNvSpPr/>
          <p:nvPr/>
        </p:nvSpPr>
        <p:spPr>
          <a:xfrm>
            <a:off x="1435100" y="5164839"/>
            <a:ext cx="1289050" cy="3496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 dirty="0"/>
              <a:t>가야금 병창</a:t>
            </a:r>
            <a:endParaRPr lang="ko-KR" altLang="en-US" sz="1200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18CC28C-F649-2E07-AE3B-CA2AE1351F4B}"/>
              </a:ext>
            </a:extLst>
          </p:cNvPr>
          <p:cNvSpPr txBox="1">
            <a:spLocks/>
          </p:cNvSpPr>
          <p:nvPr/>
        </p:nvSpPr>
        <p:spPr>
          <a:xfrm>
            <a:off x="2961016" y="5165205"/>
            <a:ext cx="7960984" cy="694695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가야금 병창은 민요나 단가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판소리 일부 대목을 가야금으로 연주하며 부르는 음악이다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민요 새타령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남원산성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단가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호남가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죽장망혜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판소리 「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춘향가」의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사랑가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「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흥부가」의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제비 노정기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「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수궁가」의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고고천변 등이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2" name="[아침나라 중음②]_3단원_교과서_81쪽_6.호남가_음원편집">
            <a:hlinkClick r:id="" action="ppaction://media"/>
            <a:extLst>
              <a:ext uri="{FF2B5EF4-FFF2-40B4-BE49-F238E27FC236}">
                <a16:creationId xmlns:a16="http://schemas.microsoft.com/office/drawing/2014/main" id="{41A4E646-05BC-636B-D76A-1C1A6C4E5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1475" y="3239571"/>
            <a:ext cx="377825" cy="37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796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4403</TotalTime>
  <Words>562</Words>
  <Application>Microsoft Office PowerPoint</Application>
  <PresentationFormat>와이드스크린</PresentationFormat>
  <Paragraphs>37</Paragraphs>
  <Slides>10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18" baseType="lpstr">
      <vt:lpstr>나눔고딕</vt:lpstr>
      <vt:lpstr>맑은 고딕</vt:lpstr>
      <vt:lpstr>NanumGothicExtraBold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190</cp:revision>
  <dcterms:created xsi:type="dcterms:W3CDTF">2024-07-03T01:17:18Z</dcterms:created>
  <dcterms:modified xsi:type="dcterms:W3CDTF">2025-05-26T05:46:12Z</dcterms:modified>
</cp:coreProperties>
</file>