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9" r:id="rId7"/>
    <p:sldId id="314" r:id="rId8"/>
    <p:sldId id="315" r:id="rId9"/>
    <p:sldId id="316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9"/>
            <p14:sldId id="314"/>
            <p14:sldId id="315"/>
            <p14:sldId id="316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B2884C"/>
    <a:srgbClr val="A8AFC5"/>
    <a:srgbClr val="6F6AAA"/>
    <a:srgbClr val="2B3C71"/>
    <a:srgbClr val="FFFFFF"/>
    <a:srgbClr val="69B76B"/>
    <a:srgbClr val="E97D34"/>
    <a:srgbClr val="588195"/>
    <a:srgbClr val="D0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79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 err="1">
                <a:solidFill>
                  <a:schemeClr val="tx1"/>
                </a:solidFill>
                <a:latin typeface="+mn-ea"/>
                <a:ea typeface="+mn-ea"/>
              </a:rPr>
              <a:t>구아리랑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29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78298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세마치장단에 맞추어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C39842-5ADB-B5FE-2D15-FCA628936BF4}"/>
              </a:ext>
            </a:extLst>
          </p:cNvPr>
          <p:cNvSpPr txBox="1">
            <a:spLocks/>
          </p:cNvSpPr>
          <p:nvPr/>
        </p:nvSpPr>
        <p:spPr>
          <a:xfrm>
            <a:off x="2708908" y="874201"/>
            <a:ext cx="7200000" cy="201606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세마치장단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경기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경기도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민요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DC6018B-5E33-A78C-160D-F6B7BA6123F0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3643A33-80F8-4DC6-1B33-7A22E0260BA0}"/>
              </a:ext>
            </a:extLst>
          </p:cNvPr>
          <p:cNvSpPr txBox="1">
            <a:spLocks/>
          </p:cNvSpPr>
          <p:nvPr/>
        </p:nvSpPr>
        <p:spPr>
          <a:xfrm>
            <a:off x="2708909" y="2253368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흥겹고 신명나는 세마치장단이 아니라 차분하고 애잔한 느낌의 세마치장단으로 구성되어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아리랑 노래와는 비교되어 구분하는 노래로 느린 박자의 중모리장단에 맞추어 부르기도 한다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감상하기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264256" y="1587442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264257" y="2632627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49" name="1단원_교과서_29쪽_QR13_1.구아리랑(노래)">
            <a:hlinkClick r:id="" action="ppaction://media"/>
            <a:extLst>
              <a:ext uri="{FF2B5EF4-FFF2-40B4-BE49-F238E27FC236}">
                <a16:creationId xmlns:a16="http://schemas.microsoft.com/office/drawing/2014/main" id="{8DBD79D6-58DD-0E4C-7306-65478FAA5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5240" y="1250784"/>
            <a:ext cx="406400" cy="406400"/>
          </a:xfrm>
          <a:prstGeom prst="rect">
            <a:avLst/>
          </a:prstGeom>
        </p:spPr>
      </p:pic>
      <p:pic>
        <p:nvPicPr>
          <p:cNvPr id="50" name="1단원_교과서_29쪽_QR13_2.구아리랑(반주)">
            <a:hlinkClick r:id="" action="ppaction://media"/>
            <a:extLst>
              <a:ext uri="{FF2B5EF4-FFF2-40B4-BE49-F238E27FC236}">
                <a16:creationId xmlns:a16="http://schemas.microsoft.com/office/drawing/2014/main" id="{FA18417A-BA93-0205-00CC-537CE43688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8117" y="2325150"/>
            <a:ext cx="406400" cy="406400"/>
          </a:xfrm>
          <a:prstGeom prst="rect">
            <a:avLst/>
          </a:prstGeom>
        </p:spPr>
      </p:pic>
      <p:pic>
        <p:nvPicPr>
          <p:cNvPr id="5" name="그림 4" descr="텍스트, 악보이(가) 표시된 사진&#10;&#10;자동 생성된 설명">
            <a:extLst>
              <a:ext uri="{FF2B5EF4-FFF2-40B4-BE49-F238E27FC236}">
                <a16:creationId xmlns:a16="http://schemas.microsoft.com/office/drawing/2014/main" id="{A477920F-972A-7A41-4042-F9546A384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553" y="723241"/>
            <a:ext cx="7200000" cy="51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D1E5-9256-8DDF-409E-B0DD040D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6A338C-C7CE-10DC-9E00-89BBDCA39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세마치장단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18CB2F-F0BF-9081-769E-054561A33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6583B19-1F5B-6E26-C8FF-5D160B9968E3}"/>
              </a:ext>
            </a:extLst>
          </p:cNvPr>
          <p:cNvSpPr/>
          <p:nvPr/>
        </p:nvSpPr>
        <p:spPr>
          <a:xfrm>
            <a:off x="1954696" y="2798611"/>
            <a:ext cx="1475253" cy="32577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세마치장단</a:t>
            </a:r>
          </a:p>
        </p:txBody>
      </p:sp>
      <p:pic>
        <p:nvPicPr>
          <p:cNvPr id="6" name="세마치">
            <a:hlinkClick r:id="" action="ppaction://media"/>
            <a:extLst>
              <a:ext uri="{FF2B5EF4-FFF2-40B4-BE49-F238E27FC236}">
                <a16:creationId xmlns:a16="http://schemas.microsoft.com/office/drawing/2014/main" id="{F6A9A13F-3FB3-2200-DF44-1B315A042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4290" y="2724835"/>
            <a:ext cx="399550" cy="399550"/>
          </a:xfrm>
          <a:prstGeom prst="rect">
            <a:avLst/>
          </a:prstGeom>
        </p:spPr>
      </p:pic>
      <p:pic>
        <p:nvPicPr>
          <p:cNvPr id="7" name="그림 6" descr="라인, 도표이(가) 표시된 사진&#10;&#10;자동 생성된 설명">
            <a:extLst>
              <a:ext uri="{FF2B5EF4-FFF2-40B4-BE49-F238E27FC236}">
                <a16:creationId xmlns:a16="http://schemas.microsoft.com/office/drawing/2014/main" id="{A52640DD-65D8-DD9B-BC18-56135001D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462" y="2134989"/>
            <a:ext cx="5904105" cy="25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724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D1E5-9256-8DDF-409E-B0DD040D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6A338C-C7CE-10DC-9E00-89BBDCA39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아리랑과 비교하기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18CB2F-F0BF-9081-769E-054561A33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8" name="그림 7" descr="텍스트, 폰트, 친필, 화이트이(가) 표시된 사진&#10;&#10;자동 생성된 설명">
            <a:extLst>
              <a:ext uri="{FF2B5EF4-FFF2-40B4-BE49-F238E27FC236}">
                <a16:creationId xmlns:a16="http://schemas.microsoft.com/office/drawing/2014/main" id="{70D17B2F-9D64-BDD9-2AE5-93B9AC439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552" y="1484929"/>
            <a:ext cx="8932985" cy="1269008"/>
          </a:xfrm>
          <a:prstGeom prst="rect">
            <a:avLst/>
          </a:prstGeom>
        </p:spPr>
      </p:pic>
      <p:pic>
        <p:nvPicPr>
          <p:cNvPr id="9" name="그림 8" descr="텍스트, 악보이(가) 표시된 사진&#10;&#10;자동 생성된 설명">
            <a:extLst>
              <a:ext uri="{FF2B5EF4-FFF2-40B4-BE49-F238E27FC236}">
                <a16:creationId xmlns:a16="http://schemas.microsoft.com/office/drawing/2014/main" id="{C4AE2CE0-3844-BDCD-D646-8DEB5B003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07" b="70177"/>
          <a:stretch/>
        </p:blipFill>
        <p:spPr>
          <a:xfrm>
            <a:off x="2570552" y="3161047"/>
            <a:ext cx="9032701" cy="942526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F3D2D38-F2C7-2EC7-C7D4-397C6AC08186}"/>
              </a:ext>
            </a:extLst>
          </p:cNvPr>
          <p:cNvSpPr/>
          <p:nvPr/>
        </p:nvSpPr>
        <p:spPr>
          <a:xfrm>
            <a:off x="1338287" y="3306536"/>
            <a:ext cx="989278" cy="3257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latin typeface="+mn-ea"/>
              </a:rPr>
              <a:t>구아리랑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2C45DE6-14D3-B19A-ED87-361DD24939A5}"/>
              </a:ext>
            </a:extLst>
          </p:cNvPr>
          <p:cNvSpPr/>
          <p:nvPr/>
        </p:nvSpPr>
        <p:spPr>
          <a:xfrm>
            <a:off x="1338286" y="1956546"/>
            <a:ext cx="989278" cy="32577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아리랑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3B330CF2-D138-235B-AE50-397709B122E4}"/>
              </a:ext>
            </a:extLst>
          </p:cNvPr>
          <p:cNvSpPr/>
          <p:nvPr/>
        </p:nvSpPr>
        <p:spPr>
          <a:xfrm>
            <a:off x="3727938" y="4608832"/>
            <a:ext cx="5844487" cy="1357148"/>
          </a:xfrm>
          <a:prstGeom prst="ellipse">
            <a:avLst/>
          </a:prstGeom>
          <a:solidFill>
            <a:srgbClr val="B2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i="1"/>
              <a:t>가락을 비교했을 때</a:t>
            </a:r>
            <a:endParaRPr lang="en-US" altLang="ko-KR" i="1" dirty="0"/>
          </a:p>
          <a:p>
            <a:pPr algn="ctr"/>
            <a:r>
              <a:rPr lang="ko-KR" altLang="en-US" i="1" dirty="0"/>
              <a:t>어떤 느낌이 드나요</a:t>
            </a:r>
            <a:r>
              <a:rPr lang="en-US" altLang="ko-KR" i="1" dirty="0"/>
              <a:t>?</a:t>
            </a:r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val="21665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3751</TotalTime>
  <Words>88</Words>
  <Application>Microsoft Office PowerPoint</Application>
  <PresentationFormat>와이드스크린</PresentationFormat>
  <Paragraphs>32</Paragraphs>
  <Slides>7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NanumGothicExtraBold</vt:lpstr>
      <vt:lpstr>Spoqa Han Sans Neo</vt:lpstr>
      <vt:lpstr>나눔고딕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161</cp:revision>
  <dcterms:created xsi:type="dcterms:W3CDTF">2024-07-03T01:17:18Z</dcterms:created>
  <dcterms:modified xsi:type="dcterms:W3CDTF">2025-04-28T01:44:57Z</dcterms:modified>
</cp:coreProperties>
</file>