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handoutMasterIdLst>
    <p:handoutMasterId r:id="rId13"/>
  </p:handoutMasterIdLst>
  <p:sldIdLst>
    <p:sldId id="292" r:id="rId5"/>
    <p:sldId id="299" r:id="rId6"/>
    <p:sldId id="296" r:id="rId7"/>
    <p:sldId id="293" r:id="rId8"/>
    <p:sldId id="309" r:id="rId9"/>
    <p:sldId id="29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CC8"/>
    <a:srgbClr val="B38553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CB4DA6C-162F-03A2-9483-2B58BC6D5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6C536AE-2D10-4CE5-0889-292A16F6A7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66A69-EA33-4130-B3E5-72686AE04143}" type="datetimeFigureOut">
              <a:rPr lang="ko-KR" altLang="en-US" smtClean="0"/>
              <a:t>2025-09-15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F44E2A6-4D31-3B75-6B89-C2DB84F7A3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38D287-C1A4-DF82-7589-76F092681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73777-68AD-438A-8A4E-3D339CBD6E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979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455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/>
              <a:t>해주</a:t>
            </a:r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아리랑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34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/>
              <a:t>세마치장단의 다양한 변형 장단에 맞춰 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1548940"/>
            <a:ext cx="8924085" cy="11442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세마치장단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서부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황해도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1529532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758677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황해도 해주 지역에서 불리던 아리랑으로 경기도 지역의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본조아리랑’이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유행한 이후 생겨난 신민요이다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그래서 서도 민요의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시김새보다는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경기 민요의 창법이나 특징과 유사한 점이 더 많다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79363" y="1635719"/>
            <a:ext cx="6233273" cy="42727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B16D508-12AC-09B7-6807-4DF6623D8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363" y="1354507"/>
            <a:ext cx="979449" cy="282175"/>
          </a:xfrm>
          <a:prstGeom prst="rect">
            <a:avLst/>
          </a:prstGeom>
        </p:spPr>
      </p:pic>
      <p:pic>
        <p:nvPicPr>
          <p:cNvPr id="8" name="[아침나라 중음②]_1단원_교과서_34쪽_해주아리랑_노래">
            <a:hlinkClick r:id="" action="ppaction://media"/>
            <a:extLst>
              <a:ext uri="{FF2B5EF4-FFF2-40B4-BE49-F238E27FC236}">
                <a16:creationId xmlns:a16="http://schemas.microsoft.com/office/drawing/2014/main" id="{12AFA4BF-52ED-10FF-A9C6-C2B601103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2752" y="1304157"/>
            <a:ext cx="331833" cy="331833"/>
          </a:xfrm>
          <a:prstGeom prst="rect">
            <a:avLst/>
          </a:prstGeom>
        </p:spPr>
      </p:pic>
      <p:pic>
        <p:nvPicPr>
          <p:cNvPr id="9" name="[아침나라 중음②]_1단원_교과서_34쪽_해주아리랑_반주_100">
            <a:hlinkClick r:id="" action="ppaction://media"/>
            <a:extLst>
              <a:ext uri="{FF2B5EF4-FFF2-40B4-BE49-F238E27FC236}">
                <a16:creationId xmlns:a16="http://schemas.microsoft.com/office/drawing/2014/main" id="{ADE7BFB9-36E7-6BC8-573E-773AB9CE8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2753" y="2173150"/>
            <a:ext cx="331833" cy="3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장단의 원형과 변형장단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2357105" y="1592452"/>
            <a:ext cx="1475253" cy="32577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세마치장단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35555" y="1475364"/>
            <a:ext cx="5262307" cy="1750332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D7505CC-457F-5D30-D733-24229114CDA9}"/>
              </a:ext>
            </a:extLst>
          </p:cNvPr>
          <p:cNvSpPr/>
          <p:nvPr/>
        </p:nvSpPr>
        <p:spPr>
          <a:xfrm>
            <a:off x="2357104" y="3985003"/>
            <a:ext cx="1475253" cy="539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세마치장단 </a:t>
            </a:r>
            <a:endParaRPr lang="en-US" altLang="ko-KR" sz="1200" dirty="0">
              <a:latin typeface="+mn-ea"/>
            </a:endParaRPr>
          </a:p>
          <a:p>
            <a:pPr algn="ctr"/>
            <a:r>
              <a:rPr lang="ko-KR" altLang="en-US" sz="1200" dirty="0">
                <a:latin typeface="+mn-ea"/>
              </a:rPr>
              <a:t>변형장단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9F9CF38-C16B-DE42-19B6-187E19A4F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434" y="3912712"/>
            <a:ext cx="4754880" cy="18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서도 민요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이중 물결 1">
            <a:extLst>
              <a:ext uri="{FF2B5EF4-FFF2-40B4-BE49-F238E27FC236}">
                <a16:creationId xmlns:a16="http://schemas.microsoft.com/office/drawing/2014/main" id="{22561E38-966A-6763-6B10-280B5BC36D72}"/>
              </a:ext>
            </a:extLst>
          </p:cNvPr>
          <p:cNvSpPr/>
          <p:nvPr/>
        </p:nvSpPr>
        <p:spPr>
          <a:xfrm>
            <a:off x="1391903" y="1782952"/>
            <a:ext cx="1319545" cy="331598"/>
          </a:xfrm>
          <a:prstGeom prst="doubleWav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latin typeface="+mn-ea"/>
              </a:rPr>
              <a:t>금다래꿍</a:t>
            </a:r>
            <a:endParaRPr lang="ko-KR" altLang="en-US" sz="1200" dirty="0">
              <a:latin typeface="+mn-ea"/>
            </a:endParaRPr>
          </a:p>
        </p:txBody>
      </p:sp>
      <p:sp>
        <p:nvSpPr>
          <p:cNvPr id="4" name="이중 물결 3">
            <a:extLst>
              <a:ext uri="{FF2B5EF4-FFF2-40B4-BE49-F238E27FC236}">
                <a16:creationId xmlns:a16="http://schemas.microsoft.com/office/drawing/2014/main" id="{49B6E5C1-13EE-5DA6-2992-871831222DD2}"/>
              </a:ext>
            </a:extLst>
          </p:cNvPr>
          <p:cNvSpPr/>
          <p:nvPr/>
        </p:nvSpPr>
        <p:spPr>
          <a:xfrm>
            <a:off x="1391903" y="2840253"/>
            <a:ext cx="1319545" cy="331598"/>
          </a:xfrm>
          <a:prstGeom prst="doubleWav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산염불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0" name="이중 물결 9">
            <a:extLst>
              <a:ext uri="{FF2B5EF4-FFF2-40B4-BE49-F238E27FC236}">
                <a16:creationId xmlns:a16="http://schemas.microsoft.com/office/drawing/2014/main" id="{D93168E0-70E3-DE15-5E99-BD2E9D861C68}"/>
              </a:ext>
            </a:extLst>
          </p:cNvPr>
          <p:cNvSpPr/>
          <p:nvPr/>
        </p:nvSpPr>
        <p:spPr>
          <a:xfrm>
            <a:off x="1391903" y="4047019"/>
            <a:ext cx="1319545" cy="331598"/>
          </a:xfrm>
          <a:prstGeom prst="doubleWav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싸름타령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이중 물결 12">
            <a:extLst>
              <a:ext uri="{FF2B5EF4-FFF2-40B4-BE49-F238E27FC236}">
                <a16:creationId xmlns:a16="http://schemas.microsoft.com/office/drawing/2014/main" id="{3EC0DF2A-890B-7E7B-819B-DC25D42545D1}"/>
              </a:ext>
            </a:extLst>
          </p:cNvPr>
          <p:cNvSpPr/>
          <p:nvPr/>
        </p:nvSpPr>
        <p:spPr>
          <a:xfrm>
            <a:off x="1391903" y="5093405"/>
            <a:ext cx="1319545" cy="331598"/>
          </a:xfrm>
          <a:prstGeom prst="doubleWav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몽금포타령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2AAE4E8A-EABA-7CBE-4342-4D0D15DB3FE1}"/>
              </a:ext>
            </a:extLst>
          </p:cNvPr>
          <p:cNvSpPr txBox="1">
            <a:spLocks/>
          </p:cNvSpPr>
          <p:nvPr/>
        </p:nvSpPr>
        <p:spPr>
          <a:xfrm>
            <a:off x="3178809" y="1837928"/>
            <a:ext cx="7565392" cy="56237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황해도 해주 지방에서 즐겨 불리는 노래로 ‘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금다래타령’이라고도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금다래꿍의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정확한 의미는 알 수 없으나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김도령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금다래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과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이옥녀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용녀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아가씨에 관한 애틋한 사랑과 전설을 표현하였다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8BF4AD4A-5314-3306-993E-29EF7A892B6C}"/>
              </a:ext>
            </a:extLst>
          </p:cNvPr>
          <p:cNvSpPr txBox="1">
            <a:spLocks/>
          </p:cNvSpPr>
          <p:nvPr/>
        </p:nvSpPr>
        <p:spPr>
          <a:xfrm>
            <a:off x="3178809" y="2890664"/>
            <a:ext cx="7565392" cy="85583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본래 불가의 노래가 민간에 퍼진 것으로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독창 부분은 세속적이지만 후렴구는 불가의 흔적이 남아 있다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본래 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박으로 된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도드리장단이었으나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오늘날은 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12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박으로 변형시켜 중모리장단을 사용하며 콧소리로 잘게 떠는 음이 많다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곡의 분위기가 차분하고 슬픈 감정을 참아내는 듯한 안타까움이 있다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A4D649A1-0551-53CF-C5A0-6B9C6161F629}"/>
              </a:ext>
            </a:extLst>
          </p:cNvPr>
          <p:cNvSpPr txBox="1">
            <a:spLocks/>
          </p:cNvSpPr>
          <p:nvPr/>
        </p:nvSpPr>
        <p:spPr>
          <a:xfrm>
            <a:off x="3178808" y="4078804"/>
            <a:ext cx="7565392" cy="56237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싸름’은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쓰르라미’의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황해도 방언이다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한여름 정자나무 밑에 모여 쓰르라미의 소리를 들으며 더위를 식히고 고향을 생각하는 노래이다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57C993F5-6AB0-A4A5-9B7B-A2F3A57B5F13}"/>
              </a:ext>
            </a:extLst>
          </p:cNvPr>
          <p:cNvSpPr txBox="1">
            <a:spLocks/>
          </p:cNvSpPr>
          <p:nvPr/>
        </p:nvSpPr>
        <p:spPr>
          <a:xfrm>
            <a:off x="3178807" y="5143817"/>
            <a:ext cx="7565392" cy="56237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몽금포는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황해도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용연군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장산곶 동북부 해안가에 있는 포구이다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마을의 정경과 어부들의 생활을 묘사한 노래로 ‘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장산곶타령’이라고도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218</Words>
  <Application>Microsoft Office PowerPoint</Application>
  <PresentationFormat>와이드스크린</PresentationFormat>
  <Paragraphs>32</Paragraphs>
  <Slides>7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나눔고딕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181</cp:revision>
  <dcterms:created xsi:type="dcterms:W3CDTF">2024-07-03T01:17:18Z</dcterms:created>
  <dcterms:modified xsi:type="dcterms:W3CDTF">2025-09-15T05:35:56Z</dcterms:modified>
</cp:coreProperties>
</file>