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1"/>
  </p:notesMasterIdLst>
  <p:sldIdLst>
    <p:sldId id="292" r:id="rId5"/>
    <p:sldId id="299" r:id="rId6"/>
    <p:sldId id="305" r:id="rId7"/>
    <p:sldId id="327" r:id="rId8"/>
    <p:sldId id="328" r:id="rId9"/>
    <p:sldId id="295" r:id="rId10"/>
  </p:sldIdLst>
  <p:sldSz cx="12192000" cy="6858000"/>
  <p:notesSz cx="6858000" cy="9144000"/>
  <p:embeddedFontLst>
    <p:embeddedFont>
      <p:font typeface="NanumGothicExtraBold" pitchFamily="2" charset="-127"/>
      <p:bold r:id="rId12"/>
    </p:embeddedFont>
    <p:embeddedFont>
      <p:font typeface="나눔고딕" pitchFamily="2" charset="-127"/>
      <p:regular r:id="rId13"/>
      <p:bold r:id="rId14"/>
    </p:embeddedFont>
    <p:embeddedFont>
      <p:font typeface="맑은 고딕" panose="020B0503020000020004" pitchFamily="50" charset="-127"/>
      <p:regular r:id="rId15"/>
      <p:bold r:id="rId1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1C8"/>
    <a:srgbClr val="C8F4D6"/>
    <a:srgbClr val="C4A6C0"/>
    <a:srgbClr val="B2B8E3"/>
    <a:srgbClr val="E7C4D9"/>
    <a:srgbClr val="91A2C9"/>
    <a:srgbClr val="E7C3D8"/>
    <a:srgbClr val="FFFFFF"/>
    <a:srgbClr val="FEC306"/>
    <a:srgbClr val="DF53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46" d="100"/>
          <a:sy n="146" d="100"/>
        </p:scale>
        <p:origin x="528" y="1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2025-09-15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ors.aiva.ai/" TargetMode="External"/><Relationship Id="rId2" Type="http://schemas.openxmlformats.org/officeDocument/2006/relationships/hyperlink" Target="https://soundraw.io/create_music" TargetMode="Externa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64873" y="3384000"/>
            <a:ext cx="6262254" cy="792000"/>
          </a:xfrm>
        </p:spPr>
        <p:txBody>
          <a:bodyPr anchor="ctr"/>
          <a:lstStyle/>
          <a:p>
            <a:r>
              <a:rPr kumimoji="1" lang="ko-KR" altLang="en-US" sz="3200" dirty="0">
                <a:latin typeface="+mn-ea"/>
                <a:ea typeface="+mn-ea"/>
              </a:rPr>
              <a:t>인공지능 음악 만들기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Ⅳ.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창작해요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115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479675"/>
            <a:ext cx="5760000" cy="970551"/>
          </a:xfrm>
        </p:spPr>
        <p:txBody>
          <a:bodyPr/>
          <a:lstStyle/>
          <a:p>
            <a:r>
              <a:rPr kumimoji="1" lang="ko-KR" altLang="en-US" sz="2800" dirty="0"/>
              <a:t>다양한 매체를 활용하여 </a:t>
            </a:r>
            <a:endParaRPr kumimoji="1" lang="en-US" altLang="ko-KR" sz="2800" dirty="0"/>
          </a:p>
          <a:p>
            <a:r>
              <a:rPr kumimoji="1" lang="ko-KR" altLang="en-US" sz="2800" dirty="0"/>
              <a:t>창의적으로 창작할 수 있다</a:t>
            </a:r>
            <a:r>
              <a:rPr kumimoji="1" lang="en-US" altLang="ko-KR" sz="2800" dirty="0"/>
              <a:t>.</a:t>
            </a:r>
            <a:endParaRPr kumimoji="1" lang="en-US" altLang="ko-KR" sz="28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2000" y="360000"/>
            <a:ext cx="11095200" cy="251999"/>
          </a:xfrm>
        </p:spPr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인공지능에 대해 알아보기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73706F12-5988-EE3D-0A62-BBFD11E64375}"/>
              </a:ext>
            </a:extLst>
          </p:cNvPr>
          <p:cNvSpPr/>
          <p:nvPr/>
        </p:nvSpPr>
        <p:spPr>
          <a:xfrm>
            <a:off x="906780" y="1516139"/>
            <a:ext cx="1516380" cy="414024"/>
          </a:xfrm>
          <a:prstGeom prst="roundRect">
            <a:avLst/>
          </a:prstGeom>
          <a:solidFill>
            <a:srgbClr val="B2B8E3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인공지능</a:t>
            </a:r>
            <a:r>
              <a:rPr lang="en-US" altLang="ko-KR" sz="1400" dirty="0"/>
              <a:t>(AI)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A05BE4-7CEF-39BC-4CA4-9A014D0B9608}"/>
              </a:ext>
            </a:extLst>
          </p:cNvPr>
          <p:cNvSpPr txBox="1"/>
          <p:nvPr/>
        </p:nvSpPr>
        <p:spPr>
          <a:xfrm>
            <a:off x="2628900" y="1516139"/>
            <a:ext cx="8983980" cy="414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600" dirty="0"/>
              <a:t>Artificial Intelligence</a:t>
            </a:r>
            <a:endParaRPr lang="ko-KR" alt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D63CB5-D4DA-06AE-59ED-3F6AAD791F1E}"/>
              </a:ext>
            </a:extLst>
          </p:cNvPr>
          <p:cNvSpPr txBox="1"/>
          <p:nvPr/>
        </p:nvSpPr>
        <p:spPr>
          <a:xfrm>
            <a:off x="2628900" y="2090905"/>
            <a:ext cx="8983980" cy="7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/>
              <a:t>인간이 할 수 있는 지능적인 행동 즉</a:t>
            </a:r>
            <a:r>
              <a:rPr lang="en-US" altLang="ko-KR" sz="1600" dirty="0"/>
              <a:t>, </a:t>
            </a:r>
            <a:r>
              <a:rPr lang="ko-KR" altLang="en-US" sz="1600" dirty="0"/>
              <a:t>문제해결과 인지적 반응</a:t>
            </a:r>
            <a:r>
              <a:rPr lang="en-US" altLang="ko-KR" sz="1600" dirty="0"/>
              <a:t>, </a:t>
            </a:r>
            <a:r>
              <a:rPr lang="ko-KR" altLang="en-US" sz="1600" dirty="0"/>
              <a:t>학습능력</a:t>
            </a:r>
            <a:r>
              <a:rPr lang="en-US" altLang="ko-KR" sz="1600" dirty="0"/>
              <a:t>, </a:t>
            </a:r>
            <a:r>
              <a:rPr lang="ko-KR" altLang="en-US" sz="1600" dirty="0"/>
              <a:t>추론능력 등을 인공적으로 </a:t>
            </a:r>
            <a:r>
              <a:rPr lang="ko-KR" altLang="en-US" sz="1600" dirty="0" err="1"/>
              <a:t>구현시켜</a:t>
            </a:r>
            <a:r>
              <a:rPr lang="ko-KR" altLang="en-US" sz="1600" dirty="0"/>
              <a:t> 모방할 수 있도록 하는 기술이다</a:t>
            </a:r>
            <a:r>
              <a:rPr lang="en-US" altLang="ko-KR" sz="1600" dirty="0"/>
              <a:t>. </a:t>
            </a:r>
            <a:endParaRPr lang="ko-KR" altLang="en-US" sz="1600" dirty="0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4B101C-B055-19E2-E4D8-7938E81F6FBF}"/>
              </a:ext>
            </a:extLst>
          </p:cNvPr>
          <p:cNvSpPr/>
          <p:nvPr/>
        </p:nvSpPr>
        <p:spPr>
          <a:xfrm>
            <a:off x="906780" y="3983740"/>
            <a:ext cx="1516380" cy="414024"/>
          </a:xfrm>
          <a:prstGeom prst="roundRect">
            <a:avLst/>
          </a:prstGeom>
          <a:solidFill>
            <a:srgbClr val="F0C1C8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인공지능</a:t>
            </a:r>
            <a:r>
              <a:rPr lang="en-US" altLang="ko-KR" sz="1400" dirty="0"/>
              <a:t> </a:t>
            </a:r>
            <a:r>
              <a:rPr lang="ko-KR" altLang="en-US" sz="1400" dirty="0"/>
              <a:t>음악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18CF9-EFA1-9C6C-696D-2D0F814107F9}"/>
              </a:ext>
            </a:extLst>
          </p:cNvPr>
          <p:cNvSpPr txBox="1"/>
          <p:nvPr/>
        </p:nvSpPr>
        <p:spPr>
          <a:xfrm>
            <a:off x="2628900" y="3983740"/>
            <a:ext cx="8983980" cy="15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600" dirty="0"/>
              <a:t>인공지능은 많은 양의 음악을 학습하여 패턴을 인식하고 공통 요소를 식별하여 음악의 구조를 보다 심층적으로 이해할 수 있다</a:t>
            </a:r>
            <a:r>
              <a:rPr lang="en-US" altLang="ko-KR" sz="1600" dirty="0"/>
              <a:t>. </a:t>
            </a:r>
            <a:r>
              <a:rPr lang="ko-KR" altLang="en-US" sz="1600" dirty="0"/>
              <a:t>인공지능의 음악 학습을 통해 누구나 음악을 만들 수 있게 된다</a:t>
            </a:r>
            <a:r>
              <a:rPr lang="en-US" altLang="ko-KR" sz="1600" dirty="0"/>
              <a:t>. </a:t>
            </a:r>
            <a:r>
              <a:rPr lang="ko-KR" altLang="en-US" sz="1600" dirty="0"/>
              <a:t>이는 음악 작곡에 대한 진입 장벽이 낮아지는 것으로 좋기도 하지만 표절이라는 기준과 관련 규제가 필요하다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1999" y="360000"/>
            <a:ext cx="10512573" cy="251999"/>
          </a:xfrm>
        </p:spPr>
        <p:txBody>
          <a:bodyPr/>
          <a:lstStyle/>
          <a:p>
            <a:r>
              <a:rPr kumimoji="1" lang="ko-KR" altLang="en-US" dirty="0"/>
              <a:t>인공지능 음악은 과연 창작물일지 생각해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9E3DA523-82C2-F38C-FF75-400B658D53F8}"/>
              </a:ext>
            </a:extLst>
          </p:cNvPr>
          <p:cNvSpPr/>
          <p:nvPr/>
        </p:nvSpPr>
        <p:spPr>
          <a:xfrm>
            <a:off x="1271208" y="2009801"/>
            <a:ext cx="3874227" cy="434340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인공지능 음악도 창작물로 인정해야 한다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784001-CD14-0882-EAF3-EBE6583301DC}"/>
              </a:ext>
            </a:extLst>
          </p:cNvPr>
          <p:cNvSpPr txBox="1"/>
          <p:nvPr/>
        </p:nvSpPr>
        <p:spPr>
          <a:xfrm>
            <a:off x="1271208" y="2774362"/>
            <a:ext cx="3874227" cy="783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1600" dirty="0"/>
              <a:t>AI</a:t>
            </a:r>
            <a:r>
              <a:rPr lang="ko-KR" altLang="en-US" sz="1600" dirty="0"/>
              <a:t>를 통해서 창작한 것도 창의성을 발휘하여 창작한 것이므로 인정해야 한다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A9019240-01CE-AD51-AC26-18DE90C1E4E7}"/>
              </a:ext>
            </a:extLst>
          </p:cNvPr>
          <p:cNvSpPr/>
          <p:nvPr/>
        </p:nvSpPr>
        <p:spPr>
          <a:xfrm>
            <a:off x="6875173" y="2009801"/>
            <a:ext cx="3874227" cy="43434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인공지능 음악도 창작물이 될 수 없다</a:t>
            </a:r>
            <a:r>
              <a:rPr lang="en-US" altLang="ko-KR" sz="1400" dirty="0"/>
              <a:t>.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A0C8FB-6B02-7B77-5E74-FC6038BEFE94}"/>
              </a:ext>
            </a:extLst>
          </p:cNvPr>
          <p:cNvSpPr txBox="1"/>
          <p:nvPr/>
        </p:nvSpPr>
        <p:spPr>
          <a:xfrm>
            <a:off x="6875172" y="2774362"/>
            <a:ext cx="3874227" cy="1152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600" dirty="0"/>
              <a:t>기존의 곡이나 음성을 </a:t>
            </a:r>
            <a:r>
              <a:rPr lang="en-US" altLang="ko-KR" sz="1600" dirty="0"/>
              <a:t>AI</a:t>
            </a:r>
            <a:r>
              <a:rPr lang="ko-KR" altLang="en-US" sz="1600" dirty="0"/>
              <a:t>에게 학습시켜 커버한 것이기 때문에 창작물로 인정할 수 없다</a:t>
            </a:r>
            <a:r>
              <a:rPr lang="en-US" altLang="ko-KR" sz="1600" dirty="0"/>
              <a:t>.</a:t>
            </a:r>
            <a:endParaRPr lang="ko-KR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C55FA-E27C-AB33-37F5-87B4DE48C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8319A97D-7340-9DE9-63A5-EA8043EA9A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감정 일기 작성 후 인공지능 음악 만들어 보기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F4794125-DBD2-6E1A-4CDD-885A8C22FE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ko-KR" altLang="en-US" dirty="0"/>
              <a:t>감정 일기를 작성하고 인공지능 음악 작곡 프로그램을 활용하여 배경 음악을 만들어 보자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242015B4-F984-5587-B731-73B459D06A8B}"/>
              </a:ext>
            </a:extLst>
          </p:cNvPr>
          <p:cNvSpPr/>
          <p:nvPr/>
        </p:nvSpPr>
        <p:spPr>
          <a:xfrm>
            <a:off x="2201093" y="4782858"/>
            <a:ext cx="1933301" cy="416842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SOUNDRAW</a:t>
            </a:r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BE7AEA-1B89-723C-CABB-9E5E538566B7}"/>
              </a:ext>
            </a:extLst>
          </p:cNvPr>
          <p:cNvSpPr txBox="1"/>
          <p:nvPr/>
        </p:nvSpPr>
        <p:spPr>
          <a:xfrm>
            <a:off x="1165374" y="5250859"/>
            <a:ext cx="4085896" cy="33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템포 또는 조성</a:t>
            </a:r>
            <a:r>
              <a:rPr lang="en-US" altLang="ko-KR" sz="1200" dirty="0"/>
              <a:t>, </a:t>
            </a:r>
            <a:r>
              <a:rPr lang="ko-KR" altLang="en-US" sz="1200" dirty="0" err="1"/>
              <a:t>다이내믹이</a:t>
            </a:r>
            <a:r>
              <a:rPr lang="ko-KR" altLang="en-US" sz="1200" dirty="0"/>
              <a:t> 조정 가능하다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2" name="사각형: 둥근 모서리 1">
            <a:hlinkClick r:id="rId3"/>
            <a:extLst>
              <a:ext uri="{FF2B5EF4-FFF2-40B4-BE49-F238E27FC236}">
                <a16:creationId xmlns:a16="http://schemas.microsoft.com/office/drawing/2014/main" id="{270E2F91-692B-390A-BB1B-45DC891F6E6F}"/>
              </a:ext>
            </a:extLst>
          </p:cNvPr>
          <p:cNvSpPr/>
          <p:nvPr/>
        </p:nvSpPr>
        <p:spPr>
          <a:xfrm>
            <a:off x="7805058" y="4782858"/>
            <a:ext cx="1933301" cy="41684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/>
              <a:t>AIVA</a:t>
            </a:r>
            <a:endParaRPr lang="ko-KR" altLang="en-US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5636C8-1C34-D803-0296-FCEC3BC2F9C9}"/>
              </a:ext>
            </a:extLst>
          </p:cNvPr>
          <p:cNvSpPr txBox="1"/>
          <p:nvPr/>
        </p:nvSpPr>
        <p:spPr>
          <a:xfrm>
            <a:off x="6597945" y="5250859"/>
            <a:ext cx="4428682" cy="610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1200" dirty="0"/>
              <a:t>곡의 길이와 빠르기</a:t>
            </a:r>
            <a:r>
              <a:rPr lang="en-US" altLang="ko-KR" sz="1200" dirty="0"/>
              <a:t>, </a:t>
            </a:r>
            <a:r>
              <a:rPr lang="ko-KR" altLang="en-US" sz="1200" dirty="0"/>
              <a:t>장르가 설정 가능하며 곡 선택 후 하단 버튼을 클릭해 변형할 수 있다</a:t>
            </a:r>
            <a:r>
              <a:rPr lang="en-US" altLang="ko-KR" sz="1200" dirty="0"/>
              <a:t>.</a:t>
            </a:r>
            <a:endParaRPr lang="ko-KR" altLang="en-US" sz="1200" dirty="0"/>
          </a:p>
        </p:txBody>
      </p:sp>
      <p:sp>
        <p:nvSpPr>
          <p:cNvPr id="7" name="타원 6">
            <a:extLst>
              <a:ext uri="{FF2B5EF4-FFF2-40B4-BE49-F238E27FC236}">
                <a16:creationId xmlns:a16="http://schemas.microsoft.com/office/drawing/2014/main" id="{E76FBC6D-C6CA-CEC3-92D8-E44B6ECB9B3E}"/>
              </a:ext>
            </a:extLst>
          </p:cNvPr>
          <p:cNvSpPr/>
          <p:nvPr/>
        </p:nvSpPr>
        <p:spPr>
          <a:xfrm>
            <a:off x="1979024" y="1867476"/>
            <a:ext cx="3272246" cy="960120"/>
          </a:xfrm>
          <a:prstGeom prst="ellipse">
            <a:avLst/>
          </a:prstGeom>
          <a:solidFill>
            <a:srgbClr val="C4A6C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맛있는 급식을 먹어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행복한 기분</a:t>
            </a: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C8F93FBB-017E-26CB-98D0-1E00515EE133}"/>
              </a:ext>
            </a:extLst>
          </p:cNvPr>
          <p:cNvSpPr/>
          <p:nvPr/>
        </p:nvSpPr>
        <p:spPr>
          <a:xfrm>
            <a:off x="6627225" y="1867476"/>
            <a:ext cx="3272246" cy="960120"/>
          </a:xfrm>
          <a:prstGeom prst="ellipse">
            <a:avLst/>
          </a:prstGeom>
          <a:solidFill>
            <a:srgbClr val="92D050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</a:rPr>
              <a:t>비가 와서 우울한 기분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D8F7B005-2FA6-DFD0-12B5-3CD19C7B59E6}"/>
              </a:ext>
            </a:extLst>
          </p:cNvPr>
          <p:cNvSpPr/>
          <p:nvPr/>
        </p:nvSpPr>
        <p:spPr>
          <a:xfrm>
            <a:off x="4271555" y="3191451"/>
            <a:ext cx="3272246" cy="960120"/>
          </a:xfrm>
          <a:prstGeom prst="ellipse">
            <a:avLst/>
          </a:prstGeom>
          <a:solidFill>
            <a:srgbClr val="F0C1C8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슬픈 영화를 보고 나와 </a:t>
            </a:r>
            <a:endParaRPr lang="en-US" altLang="ko-KR" sz="1400" dirty="0">
              <a:solidFill>
                <a:schemeClr val="tx1"/>
              </a:solidFill>
            </a:endParaRPr>
          </a:p>
          <a:p>
            <a:pPr algn="ctr"/>
            <a:r>
              <a:rPr lang="ko-KR" altLang="en-US" sz="1400" dirty="0">
                <a:solidFill>
                  <a:schemeClr val="tx1"/>
                </a:solidFill>
              </a:rPr>
              <a:t>울적한 기분</a:t>
            </a:r>
          </a:p>
        </p:txBody>
      </p:sp>
    </p:spTree>
    <p:extLst>
      <p:ext uri="{BB962C8B-B14F-4D97-AF65-F5344CB8AC3E}">
        <p14:creationId xmlns:p14="http://schemas.microsoft.com/office/powerpoint/2010/main" val="32688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" grpId="0"/>
      <p:bldP spid="7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4801</TotalTime>
  <Words>220</Words>
  <Application>Microsoft Office PowerPoint</Application>
  <PresentationFormat>와이드스크린</PresentationFormat>
  <Paragraphs>31</Paragraphs>
  <Slides>6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6</vt:i4>
      </vt:variant>
    </vt:vector>
  </HeadingPairs>
  <TitlesOfParts>
    <vt:vector size="14" baseType="lpstr">
      <vt:lpstr>나눔고딕</vt:lpstr>
      <vt:lpstr>NanumGothicExtraBold</vt:lpstr>
      <vt:lpstr>Arial</vt:lpstr>
      <vt:lpstr>맑은 고딕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USER</cp:lastModifiedBy>
  <cp:revision>222</cp:revision>
  <dcterms:created xsi:type="dcterms:W3CDTF">2024-07-03T01:17:18Z</dcterms:created>
  <dcterms:modified xsi:type="dcterms:W3CDTF">2025-09-15T02:07:52Z</dcterms:modified>
</cp:coreProperties>
</file>