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6"/>
  </p:notesMasterIdLst>
  <p:sldIdLst>
    <p:sldId id="292" r:id="rId4"/>
    <p:sldId id="298" r:id="rId5"/>
    <p:sldId id="297" r:id="rId6"/>
    <p:sldId id="299" r:id="rId7"/>
    <p:sldId id="317" r:id="rId8"/>
    <p:sldId id="313" r:id="rId9"/>
    <p:sldId id="315" r:id="rId10"/>
    <p:sldId id="318" r:id="rId11"/>
    <p:sldId id="314" r:id="rId12"/>
    <p:sldId id="316" r:id="rId13"/>
    <p:sldId id="319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17"/>
            <p14:sldId id="313"/>
            <p14:sldId id="315"/>
            <p14:sldId id="318"/>
            <p14:sldId id="314"/>
            <p14:sldId id="316"/>
            <p14:sldId id="31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00C"/>
    <a:srgbClr val="2B3C71"/>
    <a:srgbClr val="588195"/>
    <a:srgbClr val="D0EBD1"/>
    <a:srgbClr val="3CC864"/>
    <a:srgbClr val="19552A"/>
    <a:srgbClr val="633CC8"/>
    <a:srgbClr val="3CC7C2"/>
    <a:srgbClr val="3C48C7"/>
    <a:srgbClr val="42D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2160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2025-04-14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4" Type="http://schemas.openxmlformats.org/officeDocument/2006/relationships/audio" Target="../media/media8.mp3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sz="3600" dirty="0"/>
              <a:t>세계의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38~39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554798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내림마장조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빠르게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구음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583092" cy="24765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케냐 사람들의 밝고 낙천적인 정서를 느낄 수 있는 노래로 토속적인 리듬으로 경쾌하게 부른다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잠보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(Jambo)’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는 케냐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탄자니아 등 아프리카 동부에서 통용되는 스와힐리어로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안녕하세요’를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뜻하며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잠보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브와나’는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안녕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반가워요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라는 뜻이다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인사를 하고 안부를 주고받으며 ‘문제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없다’는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뜻의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하쿠나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마타타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'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내용을 담고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80A211-CDBE-2759-6088-51CEE8FF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3420" y="2270760"/>
            <a:ext cx="178576" cy="3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아프리카 민요의 특징 알아보기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670808" y="1660620"/>
            <a:ext cx="776097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단순하면서 반복되는 멜로디가 주를 이루고 선창과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후창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형식의 곡들이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1A42414-55CB-4F7F-C8D2-5F358F72D54F}"/>
              </a:ext>
            </a:extLst>
          </p:cNvPr>
          <p:cNvSpPr txBox="1">
            <a:spLocks/>
          </p:cNvSpPr>
          <p:nvPr/>
        </p:nvSpPr>
        <p:spPr>
          <a:xfrm>
            <a:off x="2670808" y="2432781"/>
            <a:ext cx="776097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타악기를 주된 악기로 사용한다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9865706-6F8B-77DA-3D2E-95A21FB94EF0}"/>
              </a:ext>
            </a:extLst>
          </p:cNvPr>
          <p:cNvSpPr txBox="1">
            <a:spLocks/>
          </p:cNvSpPr>
          <p:nvPr/>
        </p:nvSpPr>
        <p:spPr>
          <a:xfrm>
            <a:off x="2670808" y="3204942"/>
            <a:ext cx="776097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당김음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폴리 리듬 등의 다양한 리듬에 맞춰 춤과 노래를 동시에 하는 경우가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88E6420-F53A-6656-B086-6F255781F1E1}"/>
              </a:ext>
            </a:extLst>
          </p:cNvPr>
          <p:cNvSpPr txBox="1">
            <a:spLocks/>
          </p:cNvSpPr>
          <p:nvPr/>
        </p:nvSpPr>
        <p:spPr>
          <a:xfrm>
            <a:off x="2670808" y="4022821"/>
            <a:ext cx="776097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즉흥 연주 기술이 뛰어나다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9D6360-5981-EA86-BC62-F90C84F93CA3}"/>
              </a:ext>
            </a:extLst>
          </p:cNvPr>
          <p:cNvSpPr txBox="1">
            <a:spLocks/>
          </p:cNvSpPr>
          <p:nvPr/>
        </p:nvSpPr>
        <p:spPr>
          <a:xfrm>
            <a:off x="2670808" y="4840700"/>
            <a:ext cx="776097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아프리카 음악은 인간의 탄생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결혼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장례 등 일상생활과 밀접하게 관련되어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5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세계 여러 나라의 노래를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2807230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" name="그림 13" descr="텍스트, 폰트, 번호, 스크린샷이(가) 표시된 사진&#10;&#10;자동 생성된 설명">
            <a:extLst>
              <a:ext uri="{FF2B5EF4-FFF2-40B4-BE49-F238E27FC236}">
                <a16:creationId xmlns:a16="http://schemas.microsoft.com/office/drawing/2014/main" id="{2AC13401-0EF8-E2CE-EBEE-42A65F97E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431" y="360000"/>
            <a:ext cx="5469137" cy="5877499"/>
          </a:xfrm>
          <a:prstGeom prst="rect">
            <a:avLst/>
          </a:prstGeom>
        </p:spPr>
      </p:pic>
      <p:grpSp>
        <p:nvGrpSpPr>
          <p:cNvPr id="15" name="그룹 3">
            <a:extLst>
              <a:ext uri="{FF2B5EF4-FFF2-40B4-BE49-F238E27FC236}">
                <a16:creationId xmlns:a16="http://schemas.microsoft.com/office/drawing/2014/main" id="{6EACA99A-F879-5524-D363-51CAF4A61E0D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584123"/>
            <a:ext cx="603474" cy="377219"/>
            <a:chOff x="4663668" y="567812"/>
            <a:chExt cx="618853" cy="363546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0046E43-D340-D9C8-1B05-12D93BFFBF7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D784B48-C994-2ED8-84A0-CD2E12BA836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8" name="Q22.라밤바-반주">
            <a:hlinkClick r:id="" action="ppaction://media"/>
            <a:extLst>
              <a:ext uri="{FF2B5EF4-FFF2-40B4-BE49-F238E27FC236}">
                <a16:creationId xmlns:a16="http://schemas.microsoft.com/office/drawing/2014/main" id="{97EE0B20-F287-55AB-546B-019AA6241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2408" y="3248940"/>
            <a:ext cx="457835" cy="457835"/>
          </a:xfrm>
          <a:prstGeom prst="rect">
            <a:avLst/>
          </a:prstGeom>
        </p:spPr>
      </p:pic>
      <p:pic>
        <p:nvPicPr>
          <p:cNvPr id="19" name="Q22.라밤바-원어">
            <a:hlinkClick r:id="" action="ppaction://media"/>
            <a:extLst>
              <a:ext uri="{FF2B5EF4-FFF2-40B4-BE49-F238E27FC236}">
                <a16:creationId xmlns:a16="http://schemas.microsoft.com/office/drawing/2014/main" id="{1247E16E-9812-2E74-0044-4568A58F6A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2409" y="2055986"/>
            <a:ext cx="457835" cy="457835"/>
          </a:xfrm>
          <a:prstGeom prst="rect">
            <a:avLst/>
          </a:prstGeom>
        </p:spPr>
      </p:pic>
      <p:pic>
        <p:nvPicPr>
          <p:cNvPr id="21" name="Q22.라밤바-한글">
            <a:hlinkClick r:id="" action="ppaction://media"/>
            <a:extLst>
              <a:ext uri="{FF2B5EF4-FFF2-40B4-BE49-F238E27FC236}">
                <a16:creationId xmlns:a16="http://schemas.microsoft.com/office/drawing/2014/main" id="{CA1295A7-6993-9E33-FD86-C69E5E6F72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2409" y="817644"/>
            <a:ext cx="457835" cy="4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554798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빠르게</a:t>
            </a:r>
            <a:endParaRPr kumimoji="1" lang="en-US" altLang="ko-KR" sz="2000" b="0" dirty="0">
              <a:solidFill>
                <a:schemeClr val="tx1"/>
              </a:solidFill>
            </a:endParaRPr>
          </a:p>
          <a:p>
            <a:pPr indent="0">
              <a:lnSpc>
                <a:spcPct val="200000"/>
              </a:lnSpc>
              <a:buNone/>
            </a:pP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구음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5830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멕시코 민요로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베라쿠르스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지역에서 유래한 결혼식 음악이다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1958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미국 가수 리치 밸런스가 로큰롤로 편곡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개의 화음을 반복 순환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하여 노래한 후 유명해졌다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1987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개봉한 동명 영화 「라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밤바」에서는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로스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로보스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버전의 노래가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OST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로 사용되었다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 descr="클립아트, 상징, 실루엣, 그래픽이(가) 표시된 사진&#10;&#10;자동 생성된 설명">
            <a:extLst>
              <a:ext uri="{FF2B5EF4-FFF2-40B4-BE49-F238E27FC236}">
                <a16:creationId xmlns:a16="http://schemas.microsoft.com/office/drawing/2014/main" id="{C680A211-CDBE-2759-6088-51CEE8FF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68" y="2270760"/>
            <a:ext cx="198080" cy="3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멕시코 음악의 특징 알아보기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015488" y="1729200"/>
            <a:ext cx="903351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토착민인 인디오와 스페인의 음악이 혼합되어 독자적인 음악이 만들어졌다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1A42414-55CB-4F7F-C8D2-5F358F72D54F}"/>
              </a:ext>
            </a:extLst>
          </p:cNvPr>
          <p:cNvSpPr txBox="1">
            <a:spLocks/>
          </p:cNvSpPr>
          <p:nvPr/>
        </p:nvSpPr>
        <p:spPr>
          <a:xfrm>
            <a:off x="2015488" y="2384521"/>
            <a:ext cx="903351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멕시코에서는 흑인음악의 요소는 거의 볼 수 없다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9865706-6F8B-77DA-3D2E-95A21FB94EF0}"/>
              </a:ext>
            </a:extLst>
          </p:cNvPr>
          <p:cNvSpPr txBox="1">
            <a:spLocks/>
          </p:cNvSpPr>
          <p:nvPr/>
        </p:nvSpPr>
        <p:spPr>
          <a:xfrm>
            <a:off x="2015488" y="3039842"/>
            <a:ext cx="9033512" cy="7162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- 300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남짓 계속된 스페인의 식민지 시대에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안달루시아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지방의 이주민이 가져온 춤곡의 영향을 받아 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 일반적으로 매우 밝은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박자 민요가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88E6420-F53A-6656-B086-6F255781F1E1}"/>
              </a:ext>
            </a:extLst>
          </p:cNvPr>
          <p:cNvSpPr txBox="1">
            <a:spLocks/>
          </p:cNvSpPr>
          <p:nvPr/>
        </p:nvSpPr>
        <p:spPr>
          <a:xfrm>
            <a:off x="2015488" y="4091401"/>
            <a:ext cx="903351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멕시코의 전통 음악은 단순한 리듬이 특징이며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가사는 남녀 간의 사랑이나 민족을 찬양하는 내용이 대부분이다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CCAC388-0D25-B9EE-9456-C5F0D5F721F9}"/>
              </a:ext>
            </a:extLst>
          </p:cNvPr>
          <p:cNvSpPr txBox="1">
            <a:spLocks/>
          </p:cNvSpPr>
          <p:nvPr/>
        </p:nvSpPr>
        <p:spPr>
          <a:xfrm>
            <a:off x="2015488" y="4792441"/>
            <a:ext cx="9033512" cy="2971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멕시코 전통 음악은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마리아치’라는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악단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(5~10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에 의해 라틴 아메리카 전체로 퍼져 나갔다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4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2791990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5" name="그룹 3">
            <a:extLst>
              <a:ext uri="{FF2B5EF4-FFF2-40B4-BE49-F238E27FC236}">
                <a16:creationId xmlns:a16="http://schemas.microsoft.com/office/drawing/2014/main" id="{6EACA99A-F879-5524-D363-51CAF4A61E0D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568883"/>
            <a:ext cx="603474" cy="377219"/>
            <a:chOff x="4663668" y="567812"/>
            <a:chExt cx="618853" cy="363546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0046E43-D340-D9C8-1B05-12D93BFFBF7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D784B48-C994-2ED8-84A0-CD2E12BA836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" name="Q22.모리화-반주">
            <a:hlinkClick r:id="" action="ppaction://media"/>
            <a:extLst>
              <a:ext uri="{FF2B5EF4-FFF2-40B4-BE49-F238E27FC236}">
                <a16:creationId xmlns:a16="http://schemas.microsoft.com/office/drawing/2014/main" id="{11CF0655-A79F-4878-BF3A-70BDDF37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4817" y="3250994"/>
            <a:ext cx="433062" cy="433062"/>
          </a:xfrm>
          <a:prstGeom prst="rect">
            <a:avLst/>
          </a:prstGeom>
        </p:spPr>
      </p:pic>
      <p:pic>
        <p:nvPicPr>
          <p:cNvPr id="4" name="Q22.모리화-원어">
            <a:hlinkClick r:id="" action="ppaction://media"/>
            <a:extLst>
              <a:ext uri="{FF2B5EF4-FFF2-40B4-BE49-F238E27FC236}">
                <a16:creationId xmlns:a16="http://schemas.microsoft.com/office/drawing/2014/main" id="{6E8B15C7-E688-9AE6-6DC3-CFCEC1FD61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8716" y="2026720"/>
            <a:ext cx="433062" cy="433062"/>
          </a:xfrm>
          <a:prstGeom prst="rect">
            <a:avLst/>
          </a:prstGeom>
        </p:spPr>
      </p:pic>
      <p:pic>
        <p:nvPicPr>
          <p:cNvPr id="7" name="Q22.모리화-한글">
            <a:hlinkClick r:id="" action="ppaction://media"/>
            <a:extLst>
              <a:ext uri="{FF2B5EF4-FFF2-40B4-BE49-F238E27FC236}">
                <a16:creationId xmlns:a16="http://schemas.microsoft.com/office/drawing/2014/main" id="{256BA4BD-0222-DDA3-ED82-EDB6CF9A66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4796" y="819111"/>
            <a:ext cx="433062" cy="433062"/>
          </a:xfrm>
          <a:prstGeom prst="rect">
            <a:avLst/>
          </a:prstGeom>
        </p:spPr>
      </p:pic>
      <p:pic>
        <p:nvPicPr>
          <p:cNvPr id="9" name="그림 8" descr="텍스트, 도표, 번호, 폰트이(가) 표시된 사진&#10;&#10;자동 생성된 설명">
            <a:extLst>
              <a:ext uri="{FF2B5EF4-FFF2-40B4-BE49-F238E27FC236}">
                <a16:creationId xmlns:a16="http://schemas.microsoft.com/office/drawing/2014/main" id="{C43E250A-38F4-A747-4400-AE73F13C19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6004" y="873442"/>
            <a:ext cx="7453376" cy="52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91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486218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중국 선법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느리게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구음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5830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모리화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재스민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는 하얀 재스민이 핀 차 밭을 배경으로 만들어진 중국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강소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江蘇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지방의 전래 민요를 동요로 각색한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음 음계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라도레미솔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를 사용하며 네 마디 단위로 매듭을 짓는 특징이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 descr="클립아트, 상징, 실루엣, 그래픽이(가) 표시된 사진&#10;&#10;자동 생성된 설명">
            <a:extLst>
              <a:ext uri="{FF2B5EF4-FFF2-40B4-BE49-F238E27FC236}">
                <a16:creationId xmlns:a16="http://schemas.microsoft.com/office/drawing/2014/main" id="{C680A211-CDBE-2759-6088-51CEE8FF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68" y="2270760"/>
            <a:ext cx="198080" cy="3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01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중국 민요의 특징 알아보기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670808" y="2018760"/>
            <a:ext cx="776097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 음계의 전통 음악은 대체로 표현이 간결하고 구체적이며 직설적이다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1A42414-55CB-4F7F-C8D2-5F358F72D54F}"/>
              </a:ext>
            </a:extLst>
          </p:cNvPr>
          <p:cNvSpPr txBox="1">
            <a:spLocks/>
          </p:cNvSpPr>
          <p:nvPr/>
        </p:nvSpPr>
        <p:spPr>
          <a:xfrm>
            <a:off x="2670808" y="2790921"/>
            <a:ext cx="7760972" cy="3200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보통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박자계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노래가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9865706-6F8B-77DA-3D2E-95A21FB94EF0}"/>
              </a:ext>
            </a:extLst>
          </p:cNvPr>
          <p:cNvSpPr txBox="1">
            <a:spLocks/>
          </p:cNvSpPr>
          <p:nvPr/>
        </p:nvSpPr>
        <p:spPr>
          <a:xfrm>
            <a:off x="2670808" y="3563082"/>
            <a:ext cx="776097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 내용 그대로 묘사하며 음악적으로 소리를 아름답게 표현하려는 특징이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88E6420-F53A-6656-B086-6F255781F1E1}"/>
              </a:ext>
            </a:extLst>
          </p:cNvPr>
          <p:cNvSpPr txBox="1">
            <a:spLocks/>
          </p:cNvSpPr>
          <p:nvPr/>
        </p:nvSpPr>
        <p:spPr>
          <a:xfrm>
            <a:off x="2670808" y="4380961"/>
            <a:ext cx="7760972" cy="3657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가사의 표현과 소리의 아름다움에 관심을 갖고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가사와 노래 분위기가 일치하도록 부른다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2628063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5" name="그룹 3">
            <a:extLst>
              <a:ext uri="{FF2B5EF4-FFF2-40B4-BE49-F238E27FC236}">
                <a16:creationId xmlns:a16="http://schemas.microsoft.com/office/drawing/2014/main" id="{6EACA99A-F879-5524-D363-51CAF4A61E0D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500303"/>
            <a:ext cx="603474" cy="377219"/>
            <a:chOff x="4663668" y="567812"/>
            <a:chExt cx="618853" cy="363546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0046E43-D340-D9C8-1B05-12D93BFFBF7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D784B48-C994-2ED8-84A0-CD2E12BA836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Q22.잠보-반주">
            <a:hlinkClick r:id="" action="ppaction://media"/>
            <a:extLst>
              <a:ext uri="{FF2B5EF4-FFF2-40B4-BE49-F238E27FC236}">
                <a16:creationId xmlns:a16="http://schemas.microsoft.com/office/drawing/2014/main" id="{B3A259A6-0958-4E78-7E3F-CFFA3E0D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6025" y="3077175"/>
            <a:ext cx="377220" cy="377220"/>
          </a:xfrm>
          <a:prstGeom prst="rect">
            <a:avLst/>
          </a:prstGeom>
        </p:spPr>
      </p:pic>
      <p:pic>
        <p:nvPicPr>
          <p:cNvPr id="9" name="Q22.잠보-원어">
            <a:hlinkClick r:id="" action="ppaction://media"/>
            <a:extLst>
              <a:ext uri="{FF2B5EF4-FFF2-40B4-BE49-F238E27FC236}">
                <a16:creationId xmlns:a16="http://schemas.microsoft.com/office/drawing/2014/main" id="{915D5F21-0C11-8E51-6E9F-04E5D39EBC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2717" y="1970875"/>
            <a:ext cx="377220" cy="377220"/>
          </a:xfrm>
          <a:prstGeom prst="rect">
            <a:avLst/>
          </a:prstGeom>
        </p:spPr>
      </p:pic>
      <p:pic>
        <p:nvPicPr>
          <p:cNvPr id="11" name="Q22.잠보-한글">
            <a:hlinkClick r:id="" action="ppaction://media"/>
            <a:extLst>
              <a:ext uri="{FF2B5EF4-FFF2-40B4-BE49-F238E27FC236}">
                <a16:creationId xmlns:a16="http://schemas.microsoft.com/office/drawing/2014/main" id="{BFFAD598-3B8D-AC35-6335-87F515E65E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9409" y="800672"/>
            <a:ext cx="377220" cy="377220"/>
          </a:xfrm>
          <a:prstGeom prst="rect">
            <a:avLst/>
          </a:prstGeom>
        </p:spPr>
      </p:pic>
      <p:pic>
        <p:nvPicPr>
          <p:cNvPr id="13" name="그림 12" descr="텍스트, 번호, 폰트, 라인이(가) 표시된 사진&#10;&#10;자동 생성된 설명">
            <a:extLst>
              <a:ext uri="{FF2B5EF4-FFF2-40B4-BE49-F238E27FC236}">
                <a16:creationId xmlns:a16="http://schemas.microsoft.com/office/drawing/2014/main" id="{E9565091-6E40-2B60-9A50-A8440B39F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635" y="708660"/>
            <a:ext cx="7707242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56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3879</TotalTime>
  <Words>438</Words>
  <Application>Microsoft Office PowerPoint</Application>
  <PresentationFormat>와이드스크린</PresentationFormat>
  <Paragraphs>74</Paragraphs>
  <Slides>12</Slides>
  <Notes>2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Spoqa Han Sans Neo</vt:lpstr>
      <vt:lpstr>나눔고딕</vt:lpstr>
      <vt:lpstr>맑은 고딕</vt:lpstr>
      <vt:lpstr>NanumGothicExtraBold</vt:lpstr>
      <vt:lpstr>Arial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185</cp:revision>
  <dcterms:created xsi:type="dcterms:W3CDTF">2024-07-03T01:17:18Z</dcterms:created>
  <dcterms:modified xsi:type="dcterms:W3CDTF">2025-04-14T09:08:45Z</dcterms:modified>
</cp:coreProperties>
</file>