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9" r:id="rId6"/>
    <p:sldId id="296" r:id="rId7"/>
    <p:sldId id="302" r:id="rId8"/>
    <p:sldId id="301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8D1"/>
    <a:srgbClr val="3CC864"/>
    <a:srgbClr val="19552A"/>
    <a:srgbClr val="633CC8"/>
    <a:srgbClr val="3CC7C2"/>
    <a:srgbClr val="3C48C7"/>
    <a:srgbClr val="42DC6E"/>
    <a:srgbClr val="73D790"/>
    <a:srgbClr val="3CC885"/>
    <a:srgbClr val="9C3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>
        <p:scale>
          <a:sx n="150" d="100"/>
          <a:sy n="150" d="100"/>
        </p:scale>
        <p:origin x="366" y="-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>
                <a:latin typeface="+mn-ea"/>
                <a:ea typeface="+mn-ea"/>
              </a:rPr>
              <a:t>카혼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연주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52~53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주법과 표현 기법을 익혀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 err="1">
                <a:latin typeface="+mn-ea"/>
                <a:ea typeface="+mn-ea"/>
              </a:rPr>
              <a:t>카혼을</a:t>
            </a:r>
            <a:r>
              <a:rPr kumimoji="1" lang="ko-KR" altLang="en-US" sz="2800" dirty="0">
                <a:latin typeface="+mn-ea"/>
                <a:ea typeface="+mn-ea"/>
              </a:rPr>
              <a:t>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/>
              <a:t>카혼</a:t>
            </a:r>
            <a:r>
              <a:rPr kumimoji="1" lang="ko-KR" altLang="en-US" dirty="0"/>
              <a:t>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7063279-CC27-9C45-39C4-A7EAB1F4AF9F}"/>
              </a:ext>
            </a:extLst>
          </p:cNvPr>
          <p:cNvSpPr/>
          <p:nvPr/>
        </p:nvSpPr>
        <p:spPr>
          <a:xfrm>
            <a:off x="1017497" y="1211535"/>
            <a:ext cx="1406706" cy="3518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</a:rPr>
              <a:t>카혼</a:t>
            </a:r>
            <a:r>
              <a:rPr lang="en-US" altLang="ko-KR" sz="1400" dirty="0">
                <a:solidFill>
                  <a:schemeClr val="bg1"/>
                </a:solidFill>
              </a:rPr>
              <a:t>(Cajón)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450520" y="1725892"/>
            <a:ext cx="9611180" cy="10331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남아메리카의 흑인 노예들이 연주했던 육면체의 타악기이다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페루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쿠바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있는데 현재는 페루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주로 사용된다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같은 박스 드럼 형태의 악기로는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카히타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en-US" altLang="ko-KR" b="0" dirty="0" err="1">
                <a:solidFill>
                  <a:schemeClr val="tx1"/>
                </a:solidFill>
                <a:latin typeface="+mn-ea"/>
                <a:ea typeface="+mn-ea"/>
              </a:rPr>
              <a:t>Cajita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타페오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(Cajón de </a:t>
            </a:r>
            <a:r>
              <a:rPr kumimoji="1" lang="en-US" altLang="ko-KR" b="0" dirty="0" err="1">
                <a:solidFill>
                  <a:schemeClr val="tx1"/>
                </a:solidFill>
                <a:latin typeface="+mn-ea"/>
                <a:ea typeface="+mn-ea"/>
              </a:rPr>
              <a:t>tapeo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칼루카크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en-US" altLang="ko-KR" b="0" dirty="0" err="1">
                <a:solidFill>
                  <a:schemeClr val="tx1"/>
                </a:solidFill>
                <a:latin typeface="+mn-ea"/>
                <a:ea typeface="+mn-ea"/>
              </a:rPr>
              <a:t>Kalukhaq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등이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C42903-6B50-5A55-9176-8123BA2309FA}"/>
              </a:ext>
            </a:extLst>
          </p:cNvPr>
          <p:cNvSpPr/>
          <p:nvPr/>
        </p:nvSpPr>
        <p:spPr>
          <a:xfrm>
            <a:off x="1924076" y="3872974"/>
            <a:ext cx="1415778" cy="2995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연주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자세</a:t>
            </a:r>
          </a:p>
        </p:txBody>
      </p:sp>
      <p:pic>
        <p:nvPicPr>
          <p:cNvPr id="10" name="그래픽 9" descr="확인 표시 단색으로 채워진">
            <a:extLst>
              <a:ext uri="{FF2B5EF4-FFF2-40B4-BE49-F238E27FC236}">
                <a16:creationId xmlns:a16="http://schemas.microsoft.com/office/drawing/2014/main" id="{748F3968-8246-DC40-9BF2-8FC7EB46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4250" y="4475687"/>
            <a:ext cx="266700" cy="266700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273705A-E33B-0CF2-4472-365B39205EB1}"/>
              </a:ext>
            </a:extLst>
          </p:cNvPr>
          <p:cNvSpPr txBox="1">
            <a:spLocks/>
          </p:cNvSpPr>
          <p:nvPr/>
        </p:nvSpPr>
        <p:spPr>
          <a:xfrm>
            <a:off x="2631965" y="4425947"/>
            <a:ext cx="3921235" cy="2667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연주할 때는 살짝 기울여서 앉는다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2" name="그래픽 11" descr="확인 표시 단색으로 채워진">
            <a:extLst>
              <a:ext uri="{FF2B5EF4-FFF2-40B4-BE49-F238E27FC236}">
                <a16:creationId xmlns:a16="http://schemas.microsoft.com/office/drawing/2014/main" id="{007D88C8-4F75-EA97-CCE6-7264A3BDA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4250" y="5028136"/>
            <a:ext cx="266700" cy="2667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D2840E02-7A3F-6644-908E-6D1CB0758A11}"/>
              </a:ext>
            </a:extLst>
          </p:cNvPr>
          <p:cNvSpPr txBox="1">
            <a:spLocks/>
          </p:cNvSpPr>
          <p:nvPr/>
        </p:nvSpPr>
        <p:spPr>
          <a:xfrm>
            <a:off x="2631965" y="4978396"/>
            <a:ext cx="3921235" cy="2667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넘어지지 않도록 유의한다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8DC5A5FD-CD50-0871-1DA5-3B712B689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804" y="3009899"/>
            <a:ext cx="2756391" cy="3257553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83F0472-B8CC-5EF6-8085-2B9C540F21BC}"/>
              </a:ext>
            </a:extLst>
          </p:cNvPr>
          <p:cNvCxnSpPr>
            <a:cxnSpLocks/>
          </p:cNvCxnSpPr>
          <p:nvPr/>
        </p:nvCxnSpPr>
        <p:spPr>
          <a:xfrm>
            <a:off x="9055870" y="4257678"/>
            <a:ext cx="314325" cy="387348"/>
          </a:xfrm>
          <a:prstGeom prst="line">
            <a:avLst/>
          </a:prstGeom>
          <a:ln>
            <a:solidFill>
              <a:srgbClr val="80B8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A4892D7-55E3-82F5-D33F-832D41C4D684}"/>
              </a:ext>
            </a:extLst>
          </p:cNvPr>
          <p:cNvSpPr txBox="1">
            <a:spLocks/>
          </p:cNvSpPr>
          <p:nvPr/>
        </p:nvSpPr>
        <p:spPr>
          <a:xfrm>
            <a:off x="8970145" y="4723864"/>
            <a:ext cx="1443855" cy="50906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kumimoji="1" lang="ko-KR" altLang="en-US" sz="1200" b="0" dirty="0" err="1">
                <a:solidFill>
                  <a:srgbClr val="80B8D1"/>
                </a:solidFill>
                <a:latin typeface="+mn-ea"/>
                <a:ea typeface="+mn-ea"/>
              </a:rPr>
              <a:t>카혼과</a:t>
            </a:r>
            <a:r>
              <a:rPr kumimoji="1" lang="ko-KR" altLang="en-US" sz="1200" b="0" dirty="0">
                <a:solidFill>
                  <a:srgbClr val="80B8D1"/>
                </a:solidFill>
                <a:latin typeface="+mn-ea"/>
                <a:ea typeface="+mn-ea"/>
              </a:rPr>
              <a:t> 손의 간격을 </a:t>
            </a:r>
            <a:r>
              <a:rPr kumimoji="1" lang="en-US" altLang="ko-KR" sz="1200" b="0" dirty="0">
                <a:solidFill>
                  <a:srgbClr val="80B8D1"/>
                </a:solidFill>
                <a:latin typeface="+mn-ea"/>
                <a:ea typeface="+mn-ea"/>
              </a:rPr>
              <a:t>3cm</a:t>
            </a:r>
            <a:r>
              <a:rPr kumimoji="1" lang="ko-KR" altLang="en-US" sz="1200" b="0" dirty="0">
                <a:solidFill>
                  <a:srgbClr val="80B8D1"/>
                </a:solidFill>
                <a:latin typeface="+mn-ea"/>
                <a:ea typeface="+mn-ea"/>
              </a:rPr>
              <a:t>로 유지한다</a:t>
            </a:r>
            <a:r>
              <a:rPr kumimoji="1" lang="en-US" altLang="ko-KR" sz="1200" b="0" dirty="0">
                <a:solidFill>
                  <a:srgbClr val="80B8D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/>
              <a:t>카혼</a:t>
            </a:r>
            <a:r>
              <a:rPr kumimoji="1" lang="ko-KR" altLang="en-US" dirty="0"/>
              <a:t> 소리내기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FA93BF8-49CF-65C5-D191-221778A41F78}"/>
              </a:ext>
            </a:extLst>
          </p:cNvPr>
          <p:cNvGrpSpPr/>
          <p:nvPr/>
        </p:nvGrpSpPr>
        <p:grpSpPr>
          <a:xfrm>
            <a:off x="792000" y="1176582"/>
            <a:ext cx="2190750" cy="276999"/>
            <a:chOff x="792000" y="1176582"/>
            <a:chExt cx="2190750" cy="276999"/>
          </a:xfrm>
        </p:grpSpPr>
        <p:sp>
          <p:nvSpPr>
            <p:cNvPr id="11" name="화살표: 갈매기형 수장 10">
              <a:extLst>
                <a:ext uri="{FF2B5EF4-FFF2-40B4-BE49-F238E27FC236}">
                  <a16:creationId xmlns:a16="http://schemas.microsoft.com/office/drawing/2014/main" id="{FE714CA4-CDFB-C8F7-8B90-BA9222405EE8}"/>
                </a:ext>
              </a:extLst>
            </p:cNvPr>
            <p:cNvSpPr/>
            <p:nvPr/>
          </p:nvSpPr>
          <p:spPr>
            <a:xfrm>
              <a:off x="792000" y="1189082"/>
              <a:ext cx="2190750" cy="251999"/>
            </a:xfrm>
            <a:prstGeom prst="chevron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AB95B8-04E3-A4A6-6E96-32197FF7EFC3}"/>
                </a:ext>
              </a:extLst>
            </p:cNvPr>
            <p:cNvSpPr txBox="1"/>
            <p:nvPr/>
          </p:nvSpPr>
          <p:spPr>
            <a:xfrm>
              <a:off x="978312" y="1176582"/>
              <a:ext cx="18181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다양한 </a:t>
              </a:r>
              <a:r>
                <a:rPr lang="en-US" altLang="ko-KR" sz="1200" dirty="0"/>
                <a:t>8</a:t>
              </a:r>
              <a:r>
                <a:rPr lang="ko-KR" altLang="en-US" sz="1200" dirty="0"/>
                <a:t>비트 리듬 연습</a:t>
              </a:r>
            </a:p>
          </p:txBody>
        </p:sp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38EC6DCC-1F64-290B-DD5C-68C51E1C2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550" y="2018165"/>
            <a:ext cx="8216900" cy="3547014"/>
          </a:xfrm>
          <a:prstGeom prst="rect">
            <a:avLst/>
          </a:prstGeom>
        </p:spPr>
      </p:pic>
      <p:pic>
        <p:nvPicPr>
          <p:cNvPr id="13" name="[아침나라 중음②]_2단원_교과서_52쪽_카혼_다양한 8비트 리듬연습_70">
            <a:hlinkClick r:id="" action="ppaction://media"/>
            <a:extLst>
              <a:ext uri="{FF2B5EF4-FFF2-40B4-BE49-F238E27FC236}">
                <a16:creationId xmlns:a16="http://schemas.microsoft.com/office/drawing/2014/main" id="{549E5C80-0338-1A7B-691B-41274C04E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9325" y="1653040"/>
            <a:ext cx="365125" cy="365125"/>
          </a:xfrm>
          <a:prstGeom prst="rect">
            <a:avLst/>
          </a:prstGeom>
        </p:spPr>
      </p:pic>
      <p:sp>
        <p:nvSpPr>
          <p:cNvPr id="27" name="타원 26">
            <a:extLst>
              <a:ext uri="{FF2B5EF4-FFF2-40B4-BE49-F238E27FC236}">
                <a16:creationId xmlns:a16="http://schemas.microsoft.com/office/drawing/2014/main" id="{06F9D5C3-49D0-2017-B9CB-056CCD7335D2}"/>
              </a:ext>
            </a:extLst>
          </p:cNvPr>
          <p:cNvSpPr/>
          <p:nvPr/>
        </p:nvSpPr>
        <p:spPr>
          <a:xfrm>
            <a:off x="2395537" y="2781300"/>
            <a:ext cx="471487" cy="466725"/>
          </a:xfrm>
          <a:prstGeom prst="ellipse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53390ED1-0D86-A13F-C6FF-19C209294719}"/>
              </a:ext>
            </a:extLst>
          </p:cNvPr>
          <p:cNvSpPr/>
          <p:nvPr/>
        </p:nvSpPr>
        <p:spPr>
          <a:xfrm>
            <a:off x="3717924" y="2314575"/>
            <a:ext cx="471487" cy="466725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BBADC799-6B43-B5C3-7784-DBF7B74E81C2}"/>
              </a:ext>
            </a:extLst>
          </p:cNvPr>
          <p:cNvSpPr/>
          <p:nvPr/>
        </p:nvSpPr>
        <p:spPr>
          <a:xfrm>
            <a:off x="5075236" y="2500313"/>
            <a:ext cx="471487" cy="466725"/>
          </a:xfrm>
          <a:prstGeom prst="ellips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D7037080-1078-6E3F-6155-4F568ACB2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116" y="1486796"/>
            <a:ext cx="774301" cy="61373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B237E60-C1BF-0F24-0B61-123EBDA1D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067" y="1493933"/>
            <a:ext cx="788574" cy="60659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6A2CCAB-55B4-362B-AC6C-99418F30B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329" y="3134701"/>
            <a:ext cx="774096" cy="588598"/>
          </a:xfrm>
          <a:prstGeom prst="rect">
            <a:avLst/>
          </a:prstGeom>
        </p:spPr>
      </p:pic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92ABC8DD-4072-05AA-D363-0664B5C9A3C3}"/>
              </a:ext>
            </a:extLst>
          </p:cNvPr>
          <p:cNvCxnSpPr>
            <a:cxnSpLocks/>
          </p:cNvCxnSpPr>
          <p:nvPr/>
        </p:nvCxnSpPr>
        <p:spPr>
          <a:xfrm flipH="1">
            <a:off x="2100263" y="3122201"/>
            <a:ext cx="325437" cy="1577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A53C32A7-A186-AB4B-7FAB-5170AD9C0539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3953668" y="2100528"/>
            <a:ext cx="0" cy="2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EADFD626-2A6D-9D09-6537-A02B3DB27EBF}"/>
              </a:ext>
            </a:extLst>
          </p:cNvPr>
          <p:cNvCxnSpPr>
            <a:stCxn id="29" idx="0"/>
          </p:cNvCxnSpPr>
          <p:nvPr/>
        </p:nvCxnSpPr>
        <p:spPr>
          <a:xfrm flipV="1">
            <a:off x="5310980" y="2171700"/>
            <a:ext cx="283370" cy="32861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D7A0-A981-D887-D69A-F49BE222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9D61E7-0A7A-1E93-C079-4D01BF0A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AA67E978-B53A-8507-4C41-824C188ACE45}"/>
              </a:ext>
            </a:extLst>
          </p:cNvPr>
          <p:cNvSpPr/>
          <p:nvPr/>
        </p:nvSpPr>
        <p:spPr bwMode="auto">
          <a:xfrm>
            <a:off x="439148" y="980804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75E3B9E-4C59-64EF-DD19-F3B6DB43D1BC}"/>
              </a:ext>
            </a:extLst>
          </p:cNvPr>
          <p:cNvSpPr/>
          <p:nvPr/>
        </p:nvSpPr>
        <p:spPr bwMode="auto">
          <a:xfrm>
            <a:off x="11315117" y="980804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08965C-410F-7FF1-8FD7-2517C8CE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406" y="980804"/>
            <a:ext cx="5163095" cy="5285058"/>
          </a:xfrm>
          <a:prstGeom prst="rect">
            <a:avLst/>
          </a:prstGeom>
        </p:spPr>
      </p:pic>
      <p:pic>
        <p:nvPicPr>
          <p:cNvPr id="11" name="[아침나라 중음②]_2단원_교과서_53쪽_We Will Rock you_연주">
            <a:hlinkClick r:id="" action="ppaction://media"/>
            <a:extLst>
              <a:ext uri="{FF2B5EF4-FFF2-40B4-BE49-F238E27FC236}">
                <a16:creationId xmlns:a16="http://schemas.microsoft.com/office/drawing/2014/main" id="{F06C4B0E-F235-1CC8-B332-605671817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732" y="1263243"/>
            <a:ext cx="441151" cy="441151"/>
          </a:xfrm>
          <a:prstGeom prst="rect">
            <a:avLst/>
          </a:prstGeom>
        </p:spPr>
      </p:pic>
      <p:pic>
        <p:nvPicPr>
          <p:cNvPr id="12" name="[아침나라 중음②]_2단원_교과서_53쪽_We Will Rock you-반주_80">
            <a:hlinkClick r:id="" action="ppaction://media"/>
            <a:extLst>
              <a:ext uri="{FF2B5EF4-FFF2-40B4-BE49-F238E27FC236}">
                <a16:creationId xmlns:a16="http://schemas.microsoft.com/office/drawing/2014/main" id="{29805C48-7997-01E7-8CCD-931B6AC683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15117" y="1263243"/>
            <a:ext cx="441151" cy="44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411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112</Words>
  <Application>Microsoft Office PowerPoint</Application>
  <PresentationFormat>와이드스크린</PresentationFormat>
  <Paragraphs>21</Paragraphs>
  <Slides>6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나눔고딕</vt:lpstr>
      <vt:lpstr>맑은 고딕</vt:lpstr>
      <vt:lpstr>Arial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170</cp:revision>
  <dcterms:created xsi:type="dcterms:W3CDTF">2024-07-03T01:17:18Z</dcterms:created>
  <dcterms:modified xsi:type="dcterms:W3CDTF">2025-06-18T07:11:52Z</dcterms:modified>
</cp:coreProperties>
</file>