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2"/>
  </p:notesMasterIdLst>
  <p:sldIdLst>
    <p:sldId id="292" r:id="rId5"/>
    <p:sldId id="299" r:id="rId6"/>
    <p:sldId id="296" r:id="rId7"/>
    <p:sldId id="305" r:id="rId8"/>
    <p:sldId id="311" r:id="rId9"/>
    <p:sldId id="312" r:id="rId10"/>
    <p:sldId id="303" r:id="rId11"/>
    <p:sldId id="313" r:id="rId12"/>
    <p:sldId id="314" r:id="rId13"/>
    <p:sldId id="315" r:id="rId14"/>
    <p:sldId id="316" r:id="rId15"/>
    <p:sldId id="319" r:id="rId16"/>
    <p:sldId id="321" r:id="rId17"/>
    <p:sldId id="320" r:id="rId18"/>
    <p:sldId id="317" r:id="rId19"/>
    <p:sldId id="318" r:id="rId20"/>
    <p:sldId id="295" r:id="rId21"/>
  </p:sldIdLst>
  <p:sldSz cx="12192000" cy="6858000"/>
  <p:notesSz cx="6858000" cy="9144000"/>
  <p:embeddedFontLst>
    <p:embeddedFont>
      <p:font typeface="NanumGothicExtraBold" pitchFamily="2" charset="-127"/>
      <p:bold r:id="rId23"/>
    </p:embeddedFont>
    <p:embeddedFont>
      <p:font typeface="나눔고딕" pitchFamily="2" charset="-127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1C8"/>
    <a:srgbClr val="C4A6C0"/>
    <a:srgbClr val="E7C4D9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94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>
                <a:latin typeface="+mn-ea"/>
                <a:ea typeface="+mn-ea"/>
              </a:rPr>
              <a:t>기악곡의 연주 형태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66~68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3</a:t>
            </a:r>
            <a:r>
              <a:rPr kumimoji="1" lang="ko-KR" altLang="en-US" dirty="0" err="1"/>
              <a:t>중주곡</a:t>
            </a:r>
            <a:r>
              <a:rPr kumimoji="1" lang="ko-KR" altLang="en-US" dirty="0"/>
              <a:t> </a:t>
            </a:r>
            <a:r>
              <a:rPr kumimoji="1" lang="en-US" altLang="ko-KR" dirty="0"/>
              <a:t>《</a:t>
            </a:r>
            <a:r>
              <a:rPr kumimoji="1" lang="ko-KR" altLang="en-US" dirty="0" err="1"/>
              <a:t>멘델스존</a:t>
            </a:r>
            <a:r>
              <a:rPr kumimoji="1" lang="en-US" altLang="ko-KR" dirty="0"/>
              <a:t>, </a:t>
            </a:r>
            <a:r>
              <a:rPr kumimoji="1" lang="ko-KR" altLang="en-US" dirty="0"/>
              <a:t>피아노 </a:t>
            </a:r>
            <a:r>
              <a:rPr kumimoji="1" lang="en-US" altLang="ko-KR" dirty="0"/>
              <a:t>3</a:t>
            </a:r>
            <a:r>
              <a:rPr kumimoji="1" lang="ko-KR" altLang="en-US" dirty="0"/>
              <a:t>중주 </a:t>
            </a:r>
            <a:r>
              <a:rPr kumimoji="1" lang="en-US" altLang="ko-KR" dirty="0"/>
              <a:t>1</a:t>
            </a:r>
            <a:r>
              <a:rPr kumimoji="1" lang="ko-KR" altLang="en-US" dirty="0"/>
              <a:t>번 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</a:t>
            </a:r>
            <a:r>
              <a:rPr kumimoji="1" lang="en-US" altLang="ko-KR" dirty="0"/>
              <a:t>》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D5F4CE0-4B66-D7B0-8D78-737E3202320F}"/>
              </a:ext>
            </a:extLst>
          </p:cNvPr>
          <p:cNvSpPr/>
          <p:nvPr/>
        </p:nvSpPr>
        <p:spPr>
          <a:xfrm>
            <a:off x="8315324" y="1514476"/>
            <a:ext cx="969169" cy="22145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7920" y="3002914"/>
            <a:ext cx="7100254" cy="3152378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346522" y="1457622"/>
            <a:ext cx="9727877" cy="13363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피아노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번은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악장 구성이며 아름다운 선율과 화려한 기교로 유명하다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악장은 소나타 형식이며 주제가 서주 없이 첼로로 연주되고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경쾌하고 밝은 분위기와 함께 아름다운 선율과 화려한 기교가 조화롭게 어우러져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피아노는 당김음 리듬으로 긴장감을 주며 반주부를 연주하고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이후 바이올린이 합세하여 곡을 이끌어간다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빠르기는 ‘좀 더 빠르고 격렬하게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(Molto allegro agitato)’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로 지시되어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pic>
        <p:nvPicPr>
          <p:cNvPr id="6" name="[아침나라 중음②]_3단원_교과서_67쪽_4.멘델스존_피아노 3중주 1번 1악장_음원편집">
            <a:hlinkClick r:id="" action="ppaction://media"/>
            <a:extLst>
              <a:ext uri="{FF2B5EF4-FFF2-40B4-BE49-F238E27FC236}">
                <a16:creationId xmlns:a16="http://schemas.microsoft.com/office/drawing/2014/main" id="{697D05B5-43FD-43D8-9F2F-BC0483CB8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8174" y="3208337"/>
            <a:ext cx="334645" cy="334645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DEE667C-ACB5-E251-30E7-2FA76E614AFA}"/>
              </a:ext>
            </a:extLst>
          </p:cNvPr>
          <p:cNvSpPr/>
          <p:nvPr/>
        </p:nvSpPr>
        <p:spPr>
          <a:xfrm>
            <a:off x="4452143" y="1792786"/>
            <a:ext cx="4832350" cy="1460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050" dirty="0"/>
              <a:t>소나타 형식은 </a:t>
            </a:r>
            <a:r>
              <a:rPr lang="ko-KR" altLang="en-US" sz="1050" dirty="0" err="1"/>
              <a:t>제시부</a:t>
            </a:r>
            <a:r>
              <a:rPr lang="en-US" altLang="ko-KR" sz="1050" dirty="0"/>
              <a:t>, </a:t>
            </a:r>
            <a:r>
              <a:rPr lang="ko-KR" altLang="en-US" sz="1050" dirty="0" err="1"/>
              <a:t>전개부</a:t>
            </a:r>
            <a:r>
              <a:rPr lang="en-US" altLang="ko-KR" sz="1050" dirty="0"/>
              <a:t>(</a:t>
            </a:r>
            <a:r>
              <a:rPr lang="ko-KR" altLang="en-US" sz="1050" dirty="0" err="1"/>
              <a:t>발전부</a:t>
            </a:r>
            <a:r>
              <a:rPr lang="en-US" altLang="ko-KR" sz="1050" dirty="0"/>
              <a:t>), </a:t>
            </a:r>
            <a:r>
              <a:rPr lang="ko-KR" altLang="en-US" sz="1050" dirty="0"/>
              <a:t>재현부의 </a:t>
            </a:r>
            <a:r>
              <a:rPr lang="en-US" altLang="ko-KR" sz="1050" dirty="0"/>
              <a:t>3</a:t>
            </a:r>
            <a:r>
              <a:rPr lang="ko-KR" altLang="en-US" sz="1050" dirty="0"/>
              <a:t>부분으로 이루어져 있다</a:t>
            </a:r>
            <a:r>
              <a:rPr lang="en-US" altLang="ko-KR" sz="1050" dirty="0"/>
              <a:t>. </a:t>
            </a:r>
            <a:r>
              <a:rPr lang="ko-KR" altLang="en-US" sz="1050" dirty="0"/>
              <a:t>제시부에는 </a:t>
            </a:r>
            <a:r>
              <a:rPr lang="en-US" altLang="ko-KR" sz="1050" dirty="0"/>
              <a:t>2</a:t>
            </a:r>
            <a:r>
              <a:rPr lang="ko-KR" altLang="en-US" sz="1050" dirty="0"/>
              <a:t>개의 주제가 나오는데 제</a:t>
            </a:r>
            <a:r>
              <a:rPr lang="en-US" altLang="ko-KR" sz="1050" dirty="0"/>
              <a:t>1</a:t>
            </a:r>
            <a:r>
              <a:rPr lang="ko-KR" altLang="en-US" sz="1050" dirty="0"/>
              <a:t>주제는 악곡 전체를 집약적으로 표현하고 제</a:t>
            </a:r>
            <a:r>
              <a:rPr lang="en-US" altLang="ko-KR" sz="1050" dirty="0"/>
              <a:t>2</a:t>
            </a:r>
            <a:r>
              <a:rPr lang="ko-KR" altLang="en-US" sz="1050" dirty="0"/>
              <a:t>주제는 제</a:t>
            </a:r>
            <a:r>
              <a:rPr lang="en-US" altLang="ko-KR" sz="1050" dirty="0"/>
              <a:t>1</a:t>
            </a:r>
            <a:r>
              <a:rPr lang="ko-KR" altLang="en-US" sz="1050" dirty="0"/>
              <a:t>주제와 대조적인 성격을 가지며</a:t>
            </a:r>
            <a:r>
              <a:rPr lang="en-US" altLang="ko-KR" sz="1050" dirty="0"/>
              <a:t>, </a:t>
            </a:r>
            <a:r>
              <a:rPr lang="ko-KR" altLang="en-US" sz="1050" dirty="0"/>
              <a:t>가벼운 경우가 많다</a:t>
            </a:r>
            <a:r>
              <a:rPr lang="en-US" altLang="ko-KR" sz="1050" dirty="0"/>
              <a:t>. </a:t>
            </a:r>
            <a:r>
              <a:rPr lang="ko-KR" altLang="en-US" sz="1050" dirty="0"/>
              <a:t>보통 </a:t>
            </a:r>
            <a:r>
              <a:rPr lang="ko-KR" altLang="en-US" sz="1050" dirty="0" err="1"/>
              <a:t>제시부</a:t>
            </a:r>
            <a:r>
              <a:rPr lang="ko-KR" altLang="en-US" sz="1050" dirty="0"/>
              <a:t> 앞에는 서주가</a:t>
            </a:r>
            <a:r>
              <a:rPr lang="en-US" altLang="ko-KR" sz="1050" dirty="0"/>
              <a:t>, </a:t>
            </a:r>
            <a:r>
              <a:rPr lang="ko-KR" altLang="en-US" sz="1050" dirty="0"/>
              <a:t>재현부의 뒤에는 종결부가 붙어 있다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967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D6D4-E918-546D-FF73-DF6A4CA4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CA6D99-8E0A-8F09-FEF6-9F4931C22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FF8A67-D68A-66DA-D08E-5B3B1B04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3300" y="2228178"/>
            <a:ext cx="1791966" cy="1849081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376ECB6-B51D-B5EC-6895-13EB07899C03}"/>
              </a:ext>
            </a:extLst>
          </p:cNvPr>
          <p:cNvSpPr txBox="1">
            <a:spLocks/>
          </p:cNvSpPr>
          <p:nvPr/>
        </p:nvSpPr>
        <p:spPr>
          <a:xfrm>
            <a:off x="3968932" y="2398181"/>
            <a:ext cx="7384867" cy="237193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멘델스존은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세에 복잡하고 어려운 피아노곡을 편곡할 정도로 음악적 재능이 뛰어났다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세에는 바흐의 음악적인 문법에서 어려운 오류를 골라낼 수 있는 수준에 이르렀다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그는 전 생애에 걸친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400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 곡의 작품 중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1/4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이상을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 이전에 작곡하였다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그의 작품은 지나친 실험이나 자극을 추구하기 보다 형식과 표현의 균형을 지향했다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이와 더불어 그는 고전주의적 형식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즉 소나타 형식이나 론도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변주곡 등의 형식 패턴을 흔히 사용하였으며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선율은 규칙적인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프레이징을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특징으로 하고 화성적으로는 강한 불협화음이나 급격한 조바꿈보다는 조화로운 음향을 추구했다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리듬 역시 비교적 규칙적인 패턴을 벗어나지 않았다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016ED05-E09D-8D8D-101C-36F439616691}"/>
              </a:ext>
            </a:extLst>
          </p:cNvPr>
          <p:cNvSpPr/>
          <p:nvPr/>
        </p:nvSpPr>
        <p:spPr>
          <a:xfrm>
            <a:off x="1006381" y="4241873"/>
            <a:ext cx="2652330" cy="528247"/>
          </a:xfrm>
          <a:prstGeom prst="roundRect">
            <a:avLst/>
          </a:prstGeom>
          <a:solidFill>
            <a:srgbClr val="B2B8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멘델스존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(Mendelssohn-Bartholdy, Jakob Ludwig Felix, 1809~1847)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3324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A41C99F-5D3E-3F0A-7FF7-D105CDAFCC17}"/>
              </a:ext>
            </a:extLst>
          </p:cNvPr>
          <p:cNvSpPr/>
          <p:nvPr/>
        </p:nvSpPr>
        <p:spPr>
          <a:xfrm>
            <a:off x="2469359" y="1876425"/>
            <a:ext cx="567008" cy="23812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5</a:t>
            </a:r>
            <a:r>
              <a:rPr kumimoji="1" lang="ko-KR" altLang="en-US" dirty="0" err="1"/>
              <a:t>중주곡</a:t>
            </a:r>
            <a:r>
              <a:rPr kumimoji="1" lang="ko-KR" altLang="en-US" dirty="0"/>
              <a:t>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슈베르트</a:t>
            </a:r>
            <a:r>
              <a:rPr kumimoji="1" lang="en-US" altLang="ko-KR" dirty="0"/>
              <a:t>, ‘</a:t>
            </a:r>
            <a:r>
              <a:rPr kumimoji="1" lang="ko-KR" altLang="en-US" dirty="0"/>
              <a:t>송어 </a:t>
            </a:r>
            <a:r>
              <a:rPr kumimoji="1" lang="en-US" altLang="ko-KR" dirty="0"/>
              <a:t>5</a:t>
            </a:r>
            <a:r>
              <a:rPr kumimoji="1" lang="ko-KR" altLang="en-US" dirty="0"/>
              <a:t>중주</a:t>
            </a:r>
            <a:r>
              <a:rPr kumimoji="1" lang="en-US" altLang="ko-KR" dirty="0"/>
              <a:t>’</a:t>
            </a:r>
            <a:r>
              <a:rPr kumimoji="1" lang="ko-KR" altLang="en-US" dirty="0"/>
              <a:t> </a:t>
            </a:r>
            <a:r>
              <a:rPr kumimoji="1" lang="en-US" altLang="ko-KR" dirty="0"/>
              <a:t>4</a:t>
            </a:r>
            <a:r>
              <a:rPr kumimoji="1" lang="ko-KR" altLang="en-US" dirty="0"/>
              <a:t>악장</a:t>
            </a:r>
            <a:r>
              <a:rPr kumimoji="1" lang="en-US" altLang="ko-KR" dirty="0"/>
              <a:t>》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7796" y="3634355"/>
            <a:ext cx="6076406" cy="1719941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232061" y="1503704"/>
            <a:ext cx="9727877" cy="13363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‘송어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중주’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악장은 자연에서 느끼는 신선한 정서가 잘 나타난 아름답고 상쾌한 곡이다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가곡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송어’의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가락을 주제로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주제와 다섯 개의 변주곡으로 구성되어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피아노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바이올린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비올라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첼로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더블 베이스의 구성이며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더블 베이스로 베이스 음역이 강화되어 보다 폭넓은 음향을 만들어 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각악기가 독자적 연주 가능성을 충분히 발휘하는 면에서 주목 받는다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BEEEA8D-40D2-3F7F-E6BA-3B377AEEAFA0}"/>
              </a:ext>
            </a:extLst>
          </p:cNvPr>
          <p:cNvSpPr/>
          <p:nvPr/>
        </p:nvSpPr>
        <p:spPr>
          <a:xfrm>
            <a:off x="2619918" y="3172177"/>
            <a:ext cx="969169" cy="22145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주제 선율</a:t>
            </a:r>
          </a:p>
        </p:txBody>
      </p:sp>
      <p:pic>
        <p:nvPicPr>
          <p:cNvPr id="4" name="[아침나라 중음②]_3단원_교과서_68쪽_6.슈베르트_송어 5중주 4악장_음원편집">
            <a:hlinkClick r:id="" action="ppaction://media"/>
            <a:extLst>
              <a:ext uri="{FF2B5EF4-FFF2-40B4-BE49-F238E27FC236}">
                <a16:creationId xmlns:a16="http://schemas.microsoft.com/office/drawing/2014/main" id="{80ED73EB-0FF8-850E-7DF6-F8F6D6450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9365" y="3990483"/>
            <a:ext cx="417350" cy="41735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8AE9386-9561-3C72-D7AC-200B2B08253B}"/>
              </a:ext>
            </a:extLst>
          </p:cNvPr>
          <p:cNvSpPr/>
          <p:nvPr/>
        </p:nvSpPr>
        <p:spPr>
          <a:xfrm>
            <a:off x="3137160" y="1876425"/>
            <a:ext cx="6816738" cy="8028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짧은 주제를 박자</a:t>
            </a:r>
            <a:r>
              <a:rPr lang="en-US" altLang="ko-KR" sz="1200" dirty="0"/>
              <a:t>, </a:t>
            </a:r>
            <a:r>
              <a:rPr lang="ko-KR" altLang="en-US" sz="1200" dirty="0"/>
              <a:t>리듬</a:t>
            </a:r>
            <a:r>
              <a:rPr lang="en-US" altLang="ko-KR" sz="1200" dirty="0"/>
              <a:t>, </a:t>
            </a:r>
            <a:r>
              <a:rPr lang="ko-KR" altLang="en-US" sz="1200" dirty="0"/>
              <a:t>가락</a:t>
            </a:r>
            <a:r>
              <a:rPr lang="en-US" altLang="ko-KR" sz="1200" dirty="0"/>
              <a:t>, </a:t>
            </a:r>
            <a:r>
              <a:rPr lang="ko-KR" altLang="en-US" sz="1200" dirty="0"/>
              <a:t>화성</a:t>
            </a:r>
            <a:r>
              <a:rPr lang="en-US" altLang="ko-KR" sz="1200" dirty="0"/>
              <a:t>, </a:t>
            </a:r>
            <a:r>
              <a:rPr lang="ko-KR" altLang="en-US" sz="1200" dirty="0"/>
              <a:t>조성</a:t>
            </a:r>
            <a:r>
              <a:rPr lang="en-US" altLang="ko-KR" sz="1200" dirty="0"/>
              <a:t>, </a:t>
            </a:r>
            <a:r>
              <a:rPr lang="ko-KR" altLang="en-US" sz="1200" dirty="0"/>
              <a:t>빠르기 등을 다양하게 변화시켜 만든다</a:t>
            </a:r>
            <a:r>
              <a:rPr lang="en-US" altLang="ko-KR" sz="1200" dirty="0"/>
              <a:t>. </a:t>
            </a:r>
            <a:r>
              <a:rPr lang="ko-KR" altLang="en-US" sz="1200" dirty="0"/>
              <a:t>주제 가락의 윤곽은 유지된 채 끊임 없이 새로워지는 변주곡은 통일성 속에 다양성을 구현해 내는 음악이다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0064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5</a:t>
            </a:r>
            <a:r>
              <a:rPr kumimoji="1" lang="ko-KR" altLang="en-US" dirty="0" err="1"/>
              <a:t>중주곡</a:t>
            </a:r>
            <a:r>
              <a:rPr kumimoji="1" lang="ko-KR" altLang="en-US" dirty="0"/>
              <a:t>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슈베르트</a:t>
            </a:r>
            <a:r>
              <a:rPr kumimoji="1" lang="en-US" altLang="ko-KR" dirty="0"/>
              <a:t>, ‘</a:t>
            </a:r>
            <a:r>
              <a:rPr kumimoji="1" lang="ko-KR" altLang="en-US" dirty="0"/>
              <a:t>송어 </a:t>
            </a:r>
            <a:r>
              <a:rPr kumimoji="1" lang="en-US" altLang="ko-KR" dirty="0"/>
              <a:t>5</a:t>
            </a:r>
            <a:r>
              <a:rPr kumimoji="1" lang="ko-KR" altLang="en-US" dirty="0"/>
              <a:t>중주</a:t>
            </a:r>
            <a:r>
              <a:rPr kumimoji="1" lang="en-US" altLang="ko-KR" dirty="0"/>
              <a:t>’</a:t>
            </a:r>
            <a:r>
              <a:rPr kumimoji="1" lang="ko-KR" altLang="en-US" dirty="0"/>
              <a:t> </a:t>
            </a:r>
            <a:r>
              <a:rPr kumimoji="1" lang="en-US" altLang="ko-KR" dirty="0"/>
              <a:t>4</a:t>
            </a:r>
            <a:r>
              <a:rPr kumimoji="1" lang="ko-KR" altLang="en-US" dirty="0"/>
              <a:t>악장</a:t>
            </a:r>
            <a:r>
              <a:rPr kumimoji="1" lang="en-US" altLang="ko-KR" dirty="0"/>
              <a:t>》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79F6F267-861D-EC27-E7DD-A55892886F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각 변주의 구성을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BEA7312A-225A-E7BA-72A8-E60414DC8DFB}"/>
              </a:ext>
            </a:extLst>
          </p:cNvPr>
          <p:cNvGrpSpPr/>
          <p:nvPr/>
        </p:nvGrpSpPr>
        <p:grpSpPr>
          <a:xfrm>
            <a:off x="1129937" y="1476101"/>
            <a:ext cx="2050869" cy="2050869"/>
            <a:chOff x="1129937" y="1476101"/>
            <a:chExt cx="2050869" cy="2050869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17899A40-609F-6578-0B62-C37AC592427C}"/>
                </a:ext>
              </a:extLst>
            </p:cNvPr>
            <p:cNvSpPr/>
            <p:nvPr/>
          </p:nvSpPr>
          <p:spPr>
            <a:xfrm>
              <a:off x="1129937" y="1476101"/>
              <a:ext cx="2050869" cy="2050869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5905BD54-F623-993A-4059-B78A7A94EA82}"/>
                </a:ext>
              </a:extLst>
            </p:cNvPr>
            <p:cNvSpPr/>
            <p:nvPr/>
          </p:nvSpPr>
          <p:spPr>
            <a:xfrm>
              <a:off x="1670787" y="1783845"/>
              <a:ext cx="969169" cy="417246"/>
            </a:xfrm>
            <a:prstGeom prst="round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tx1"/>
                  </a:solidFill>
                </a:rPr>
                <a:t>제</a:t>
              </a:r>
              <a:r>
                <a:rPr lang="en-US" altLang="ko-KR" sz="1100" b="1" dirty="0">
                  <a:solidFill>
                    <a:schemeClr val="tx1"/>
                  </a:solidFill>
                </a:rPr>
                <a:t>1</a:t>
              </a:r>
              <a:r>
                <a:rPr lang="ko-KR" altLang="en-US" sz="1100" b="1" dirty="0">
                  <a:solidFill>
                    <a:schemeClr val="tx1"/>
                  </a:solidFill>
                </a:rPr>
                <a:t>변주</a:t>
              </a:r>
              <a:endParaRPr lang="en-US" altLang="ko-KR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&lt;</a:t>
              </a:r>
              <a:r>
                <a:rPr lang="ko-KR" altLang="en-US" sz="1100" dirty="0">
                  <a:solidFill>
                    <a:schemeClr val="tx1"/>
                  </a:solidFill>
                </a:rPr>
                <a:t>피아노</a:t>
              </a:r>
              <a:r>
                <a:rPr lang="en-US" altLang="ko-KR" sz="1100" dirty="0">
                  <a:solidFill>
                    <a:schemeClr val="tx1"/>
                  </a:solidFill>
                </a:rPr>
                <a:t>&gt;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EF00F3-7741-3BED-7D51-BDE06F088DBE}"/>
                </a:ext>
              </a:extLst>
            </p:cNvPr>
            <p:cNvSpPr txBox="1"/>
            <p:nvPr/>
          </p:nvSpPr>
          <p:spPr>
            <a:xfrm>
              <a:off x="1397725" y="2436375"/>
              <a:ext cx="1515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err="1"/>
                <a:t>트릴과</a:t>
              </a:r>
              <a:r>
                <a:rPr lang="ko-KR" altLang="en-US" sz="1200" dirty="0"/>
                <a:t> </a:t>
              </a:r>
              <a:r>
                <a:rPr lang="ko-KR" altLang="en-US" sz="1200" dirty="0" err="1"/>
                <a:t>셋잇단음</a:t>
              </a:r>
              <a:r>
                <a:rPr lang="en-US" altLang="ko-KR" sz="1200" dirty="0"/>
                <a:t> </a:t>
              </a:r>
              <a:r>
                <a:rPr lang="ko-KR" altLang="en-US" sz="1200" dirty="0"/>
                <a:t>등 꾸밈음을 사용하여 화려하게 변주된다</a:t>
              </a:r>
              <a:r>
                <a:rPr lang="en-US" altLang="ko-KR" sz="1200" dirty="0"/>
                <a:t>.</a:t>
              </a:r>
              <a:endParaRPr lang="ko-KR" altLang="en-US" sz="1200" dirty="0"/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68D8620E-0F42-5F1E-B7A7-AD7E37B69EEF}"/>
              </a:ext>
            </a:extLst>
          </p:cNvPr>
          <p:cNvGrpSpPr/>
          <p:nvPr/>
        </p:nvGrpSpPr>
        <p:grpSpPr>
          <a:xfrm>
            <a:off x="4256681" y="1476101"/>
            <a:ext cx="2050869" cy="2050869"/>
            <a:chOff x="4265022" y="1476101"/>
            <a:chExt cx="2050869" cy="2050869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F6B75FFE-0ABF-A223-B5DC-29105930EAC0}"/>
                </a:ext>
              </a:extLst>
            </p:cNvPr>
            <p:cNvSpPr/>
            <p:nvPr/>
          </p:nvSpPr>
          <p:spPr>
            <a:xfrm>
              <a:off x="4265022" y="1476101"/>
              <a:ext cx="2050869" cy="205086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63E26446-D2D3-5ED2-D7AD-E9E6CF44976E}"/>
                </a:ext>
              </a:extLst>
            </p:cNvPr>
            <p:cNvSpPr/>
            <p:nvPr/>
          </p:nvSpPr>
          <p:spPr>
            <a:xfrm>
              <a:off x="4805872" y="1783845"/>
              <a:ext cx="969169" cy="417246"/>
            </a:xfrm>
            <a:prstGeom prst="round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tx1"/>
                  </a:solidFill>
                </a:rPr>
                <a:t>제</a:t>
              </a:r>
              <a:r>
                <a:rPr lang="en-US" altLang="ko-KR" sz="1100" b="1" dirty="0">
                  <a:solidFill>
                    <a:schemeClr val="tx1"/>
                  </a:solidFill>
                </a:rPr>
                <a:t>2</a:t>
              </a:r>
              <a:r>
                <a:rPr lang="ko-KR" altLang="en-US" sz="1100" b="1" dirty="0">
                  <a:solidFill>
                    <a:schemeClr val="tx1"/>
                  </a:solidFill>
                </a:rPr>
                <a:t>변주</a:t>
              </a:r>
              <a:endParaRPr lang="en-US" altLang="ko-KR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&lt;</a:t>
              </a:r>
              <a:r>
                <a:rPr lang="ko-KR" altLang="en-US" sz="1100" dirty="0">
                  <a:solidFill>
                    <a:schemeClr val="tx1"/>
                  </a:solidFill>
                </a:rPr>
                <a:t>비올라</a:t>
              </a:r>
              <a:r>
                <a:rPr lang="en-US" altLang="ko-KR" sz="1100" dirty="0">
                  <a:solidFill>
                    <a:schemeClr val="tx1"/>
                  </a:solidFill>
                </a:rPr>
                <a:t>&gt;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81E478-6947-F793-9D5E-48138F779CDA}"/>
                </a:ext>
              </a:extLst>
            </p:cNvPr>
            <p:cNvSpPr txBox="1"/>
            <p:nvPr/>
          </p:nvSpPr>
          <p:spPr>
            <a:xfrm>
              <a:off x="4532810" y="2265674"/>
              <a:ext cx="15152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비올라가 주제를 연주하면 바이올린이 </a:t>
              </a:r>
              <a:r>
                <a:rPr lang="ko-KR" altLang="en-US" sz="1200" dirty="0" err="1"/>
                <a:t>셋잇단음부의</a:t>
              </a:r>
              <a:r>
                <a:rPr lang="ko-KR" altLang="en-US" sz="1200" dirty="0"/>
                <a:t> 연주로 경쾌하게 이끌어 간다</a:t>
              </a:r>
              <a:r>
                <a:rPr lang="en-US" altLang="ko-KR" sz="1200" dirty="0"/>
                <a:t>.</a:t>
              </a:r>
              <a:endParaRPr lang="ko-KR" altLang="en-US" sz="1200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45D19F44-2B81-8AC4-491E-052BD963BD4A}"/>
              </a:ext>
            </a:extLst>
          </p:cNvPr>
          <p:cNvGrpSpPr/>
          <p:nvPr/>
        </p:nvGrpSpPr>
        <p:grpSpPr>
          <a:xfrm>
            <a:off x="7383424" y="1476101"/>
            <a:ext cx="2050869" cy="2050869"/>
            <a:chOff x="7394953" y="1476101"/>
            <a:chExt cx="2050869" cy="2050869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C960B0BA-7C48-2CE6-7812-1CE164FBC3BD}"/>
                </a:ext>
              </a:extLst>
            </p:cNvPr>
            <p:cNvSpPr/>
            <p:nvPr/>
          </p:nvSpPr>
          <p:spPr>
            <a:xfrm>
              <a:off x="7394953" y="1476101"/>
              <a:ext cx="2050869" cy="2050869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C1B1B14B-AEA9-74F8-FC73-87BC59BA7298}"/>
                </a:ext>
              </a:extLst>
            </p:cNvPr>
            <p:cNvSpPr/>
            <p:nvPr/>
          </p:nvSpPr>
          <p:spPr>
            <a:xfrm>
              <a:off x="7662743" y="1861458"/>
              <a:ext cx="1515290" cy="404216"/>
            </a:xfrm>
            <a:prstGeom prst="round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4000" tIns="36000" rIns="54000" bIns="36000" rtlCol="0" anchor="ctr"/>
            <a:lstStyle/>
            <a:p>
              <a:pPr algn="ctr"/>
              <a:r>
                <a:rPr lang="ko-KR" altLang="en-US" sz="1100" b="1" dirty="0">
                  <a:solidFill>
                    <a:schemeClr val="tx1"/>
                  </a:solidFill>
                </a:rPr>
                <a:t>제</a:t>
              </a:r>
              <a:r>
                <a:rPr lang="en-US" altLang="ko-KR" sz="1100" b="1" dirty="0">
                  <a:solidFill>
                    <a:schemeClr val="tx1"/>
                  </a:solidFill>
                </a:rPr>
                <a:t>3</a:t>
              </a:r>
              <a:r>
                <a:rPr lang="ko-KR" altLang="en-US" sz="1100" b="1" dirty="0">
                  <a:solidFill>
                    <a:schemeClr val="tx1"/>
                  </a:solidFill>
                </a:rPr>
                <a:t>변주</a:t>
              </a:r>
              <a:endParaRPr lang="en-US" altLang="ko-KR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&lt;</a:t>
              </a:r>
              <a:r>
                <a:rPr lang="ko-KR" altLang="en-US" sz="1100" dirty="0">
                  <a:solidFill>
                    <a:schemeClr val="tx1"/>
                  </a:solidFill>
                </a:rPr>
                <a:t>첼로</a:t>
              </a:r>
              <a:r>
                <a:rPr lang="en-US" altLang="ko-KR" sz="1100" dirty="0">
                  <a:solidFill>
                    <a:schemeClr val="tx1"/>
                  </a:solidFill>
                </a:rPr>
                <a:t>, </a:t>
              </a:r>
              <a:r>
                <a:rPr lang="ko-KR" altLang="en-US" sz="1100" dirty="0">
                  <a:solidFill>
                    <a:schemeClr val="tx1"/>
                  </a:solidFill>
                </a:rPr>
                <a:t>더블 베이스</a:t>
              </a:r>
              <a:r>
                <a:rPr lang="en-US" altLang="ko-KR" sz="1100" dirty="0">
                  <a:solidFill>
                    <a:schemeClr val="tx1"/>
                  </a:solidFill>
                </a:rPr>
                <a:t>&gt;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517D0A-84A5-993E-50EC-EE3C9659F054}"/>
                </a:ext>
              </a:extLst>
            </p:cNvPr>
            <p:cNvSpPr txBox="1"/>
            <p:nvPr/>
          </p:nvSpPr>
          <p:spPr>
            <a:xfrm>
              <a:off x="7626189" y="2291952"/>
              <a:ext cx="15883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첼로와 더블 베이스가 힘차고 빠르게 </a:t>
              </a:r>
              <a:r>
                <a:rPr lang="ko-KR" altLang="en-US" sz="1200" dirty="0" err="1"/>
                <a:t>스타카토로</a:t>
              </a:r>
              <a:r>
                <a:rPr lang="ko-KR" altLang="en-US" sz="1200" dirty="0"/>
                <a:t> 연주하고 피아노는 빠르고 화려하게 장식한다</a:t>
              </a:r>
              <a:r>
                <a:rPr lang="en-US" altLang="ko-KR" sz="1200" dirty="0"/>
                <a:t>.</a:t>
              </a:r>
              <a:endParaRPr lang="ko-KR" altLang="en-US" sz="1200" dirty="0"/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4070AA15-4039-D8AD-F845-83BA07712224}"/>
              </a:ext>
            </a:extLst>
          </p:cNvPr>
          <p:cNvGrpSpPr/>
          <p:nvPr/>
        </p:nvGrpSpPr>
        <p:grpSpPr>
          <a:xfrm>
            <a:off x="2693309" y="3820156"/>
            <a:ext cx="2050869" cy="2050869"/>
            <a:chOff x="2755003" y="3820156"/>
            <a:chExt cx="2050869" cy="2050869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6FF4DABE-6081-B7FB-852B-FCC3756099DB}"/>
                </a:ext>
              </a:extLst>
            </p:cNvPr>
            <p:cNvSpPr/>
            <p:nvPr/>
          </p:nvSpPr>
          <p:spPr>
            <a:xfrm>
              <a:off x="2755003" y="3820156"/>
              <a:ext cx="2050869" cy="2050869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8C83314E-368B-D20A-7ED6-113B624F9D61}"/>
                </a:ext>
              </a:extLst>
            </p:cNvPr>
            <p:cNvSpPr/>
            <p:nvPr/>
          </p:nvSpPr>
          <p:spPr>
            <a:xfrm>
              <a:off x="3374230" y="4205513"/>
              <a:ext cx="812416" cy="276506"/>
            </a:xfrm>
            <a:prstGeom prst="roundRect">
              <a:avLst/>
            </a:prstGeom>
            <a:solidFill>
              <a:schemeClr val="accent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tx1"/>
                  </a:solidFill>
                </a:rPr>
                <a:t>제</a:t>
              </a:r>
              <a:r>
                <a:rPr lang="en-US" altLang="ko-KR" sz="1100" b="1" dirty="0">
                  <a:solidFill>
                    <a:schemeClr val="tx1"/>
                  </a:solidFill>
                </a:rPr>
                <a:t>4</a:t>
              </a:r>
              <a:r>
                <a:rPr lang="ko-KR" altLang="en-US" sz="1100" b="1" dirty="0">
                  <a:solidFill>
                    <a:schemeClr val="tx1"/>
                  </a:solidFill>
                </a:rPr>
                <a:t>변주</a:t>
              </a:r>
              <a:endParaRPr lang="en-US" altLang="ko-KR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0E4A7A-3F42-C685-5D31-8CA76DF3C774}"/>
                </a:ext>
              </a:extLst>
            </p:cNvPr>
            <p:cNvSpPr txBox="1"/>
            <p:nvPr/>
          </p:nvSpPr>
          <p:spPr>
            <a:xfrm>
              <a:off x="2884371" y="4636784"/>
              <a:ext cx="17921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라단조와 바장조 가락을 오가면서 주제와 다른 가락으로 악기를 바꾸어 가며 연주한다</a:t>
              </a:r>
              <a:r>
                <a:rPr lang="en-US" altLang="ko-KR" sz="1200" dirty="0"/>
                <a:t>.</a:t>
              </a:r>
              <a:endParaRPr lang="ko-KR" altLang="en-US" sz="1200" dirty="0"/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5995958B-93C2-A0FB-808E-E67475865382}"/>
              </a:ext>
            </a:extLst>
          </p:cNvPr>
          <p:cNvGrpSpPr/>
          <p:nvPr/>
        </p:nvGrpSpPr>
        <p:grpSpPr>
          <a:xfrm>
            <a:off x="5804904" y="3820156"/>
            <a:ext cx="2050869" cy="2050869"/>
            <a:chOff x="5850900" y="3820156"/>
            <a:chExt cx="2050869" cy="2050869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6E60E951-C4E7-D1C9-A3FB-4B9804B5754B}"/>
                </a:ext>
              </a:extLst>
            </p:cNvPr>
            <p:cNvSpPr/>
            <p:nvPr/>
          </p:nvSpPr>
          <p:spPr>
            <a:xfrm>
              <a:off x="5850900" y="3820156"/>
              <a:ext cx="2050869" cy="2050869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13281033-B85F-589F-0725-1D1FFD6E4E21}"/>
                </a:ext>
              </a:extLst>
            </p:cNvPr>
            <p:cNvSpPr/>
            <p:nvPr/>
          </p:nvSpPr>
          <p:spPr>
            <a:xfrm>
              <a:off x="6483190" y="4141658"/>
              <a:ext cx="786290" cy="404216"/>
            </a:xfrm>
            <a:prstGeom prst="round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tx1"/>
                  </a:solidFill>
                </a:rPr>
                <a:t>제</a:t>
              </a:r>
              <a:r>
                <a:rPr lang="en-US" altLang="ko-KR" sz="1100" b="1" dirty="0">
                  <a:solidFill>
                    <a:schemeClr val="tx1"/>
                  </a:solidFill>
                </a:rPr>
                <a:t>5</a:t>
              </a:r>
              <a:r>
                <a:rPr lang="ko-KR" altLang="en-US" sz="1100" b="1" dirty="0">
                  <a:solidFill>
                    <a:schemeClr val="tx1"/>
                  </a:solidFill>
                </a:rPr>
                <a:t>변주</a:t>
              </a:r>
              <a:endParaRPr lang="en-US" altLang="ko-KR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&lt;</a:t>
              </a:r>
              <a:r>
                <a:rPr lang="ko-KR" altLang="en-US" sz="1100" dirty="0">
                  <a:solidFill>
                    <a:schemeClr val="tx1"/>
                  </a:solidFill>
                </a:rPr>
                <a:t>첼로</a:t>
              </a:r>
              <a:r>
                <a:rPr lang="en-US" altLang="ko-KR" sz="1100" dirty="0">
                  <a:solidFill>
                    <a:schemeClr val="tx1"/>
                  </a:solidFill>
                </a:rPr>
                <a:t>&gt;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278E71-8951-CEDC-519D-F0CD11645F58}"/>
                </a:ext>
              </a:extLst>
            </p:cNvPr>
            <p:cNvSpPr txBox="1"/>
            <p:nvPr/>
          </p:nvSpPr>
          <p:spPr>
            <a:xfrm>
              <a:off x="6118688" y="4718926"/>
              <a:ext cx="1515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첼로가 주제를 변형시켜 연주하면 다른 악기들이 이를 뒷받침하면서 연주한다</a:t>
              </a:r>
              <a:r>
                <a:rPr lang="en-US" altLang="ko-KR" sz="1200" dirty="0"/>
                <a:t>.</a:t>
              </a:r>
              <a:endParaRPr lang="ko-KR" altLang="en-US" sz="1200" dirty="0"/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2C70EAAE-7649-EC0A-25D3-ECF8440F071C}"/>
              </a:ext>
            </a:extLst>
          </p:cNvPr>
          <p:cNvGrpSpPr/>
          <p:nvPr/>
        </p:nvGrpSpPr>
        <p:grpSpPr>
          <a:xfrm>
            <a:off x="8946797" y="3820156"/>
            <a:ext cx="2050869" cy="2050869"/>
            <a:chOff x="8946797" y="3820156"/>
            <a:chExt cx="2050869" cy="2050869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D4F452C6-D6D2-0DD9-5F3B-9BA60F912121}"/>
                </a:ext>
              </a:extLst>
            </p:cNvPr>
            <p:cNvSpPr/>
            <p:nvPr/>
          </p:nvSpPr>
          <p:spPr>
            <a:xfrm>
              <a:off x="8946797" y="3820156"/>
              <a:ext cx="2050869" cy="2050869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C63336AB-5C6C-43AC-3E7B-6B8DAACDD3A8}"/>
                </a:ext>
              </a:extLst>
            </p:cNvPr>
            <p:cNvSpPr/>
            <p:nvPr/>
          </p:nvSpPr>
          <p:spPr>
            <a:xfrm>
              <a:off x="9291703" y="4169243"/>
              <a:ext cx="1361056" cy="404216"/>
            </a:xfrm>
            <a:prstGeom prst="roundRect">
              <a:avLst/>
            </a:pr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b="1" dirty="0">
                  <a:solidFill>
                    <a:schemeClr val="tx1"/>
                  </a:solidFill>
                </a:rPr>
                <a:t>종결부</a:t>
              </a:r>
              <a:endParaRPr lang="en-US" altLang="ko-KR" sz="11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&lt;</a:t>
              </a:r>
              <a:r>
                <a:rPr lang="ko-KR" altLang="en-US" sz="1100" dirty="0">
                  <a:solidFill>
                    <a:schemeClr val="tx1"/>
                  </a:solidFill>
                </a:rPr>
                <a:t>바이올린</a:t>
              </a:r>
              <a:r>
                <a:rPr lang="en-US" altLang="ko-KR" sz="1100" dirty="0">
                  <a:solidFill>
                    <a:schemeClr val="tx1"/>
                  </a:solidFill>
                </a:rPr>
                <a:t>, </a:t>
              </a:r>
              <a:r>
                <a:rPr lang="ko-KR" altLang="en-US" sz="1100" dirty="0">
                  <a:solidFill>
                    <a:schemeClr val="tx1"/>
                  </a:solidFill>
                </a:rPr>
                <a:t>첼로</a:t>
              </a:r>
              <a:r>
                <a:rPr lang="en-US" altLang="ko-KR" sz="1100" dirty="0">
                  <a:solidFill>
                    <a:schemeClr val="tx1"/>
                  </a:solidFill>
                </a:rPr>
                <a:t>&gt;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8BD571-46EB-1790-CF8B-8289D71A4224}"/>
                </a:ext>
              </a:extLst>
            </p:cNvPr>
            <p:cNvSpPr txBox="1"/>
            <p:nvPr/>
          </p:nvSpPr>
          <p:spPr>
            <a:xfrm>
              <a:off x="9174767" y="4729116"/>
              <a:ext cx="159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/>
                <a:t>처음 주제 가락을 바이올린과 첼로가 번갈아 가며 연주한다</a:t>
              </a:r>
              <a:r>
                <a:rPr lang="en-US" altLang="ko-KR" sz="1200" dirty="0"/>
                <a:t>.</a:t>
              </a:r>
              <a:endParaRPr lang="ko-KR" altLang="en-US" sz="1200" dirty="0"/>
            </a:p>
          </p:txBody>
        </p:sp>
      </p:grp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35CF2B14-B542-186E-B64D-F51112269547}"/>
              </a:ext>
            </a:extLst>
          </p:cNvPr>
          <p:cNvCxnSpPr>
            <a:cxnSpLocks/>
          </p:cNvCxnSpPr>
          <p:nvPr/>
        </p:nvCxnSpPr>
        <p:spPr>
          <a:xfrm>
            <a:off x="3490143" y="2436375"/>
            <a:ext cx="457200" cy="0"/>
          </a:xfrm>
          <a:prstGeom prst="straightConnector1">
            <a:avLst/>
          </a:prstGeom>
          <a:ln w="57150">
            <a:solidFill>
              <a:srgbClr val="E7C4D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DB1143E1-16B6-DC7B-10B8-66459D1DFE4C}"/>
              </a:ext>
            </a:extLst>
          </p:cNvPr>
          <p:cNvCxnSpPr>
            <a:cxnSpLocks/>
          </p:cNvCxnSpPr>
          <p:nvPr/>
        </p:nvCxnSpPr>
        <p:spPr>
          <a:xfrm>
            <a:off x="6616887" y="2456121"/>
            <a:ext cx="457200" cy="0"/>
          </a:xfrm>
          <a:prstGeom prst="straightConnector1">
            <a:avLst/>
          </a:prstGeom>
          <a:ln w="57150">
            <a:solidFill>
              <a:srgbClr val="E7C4D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F2B7ECEB-8433-7154-1325-A2E7F695F09E}"/>
              </a:ext>
            </a:extLst>
          </p:cNvPr>
          <p:cNvCxnSpPr>
            <a:cxnSpLocks/>
          </p:cNvCxnSpPr>
          <p:nvPr/>
        </p:nvCxnSpPr>
        <p:spPr>
          <a:xfrm>
            <a:off x="2048783" y="4845590"/>
            <a:ext cx="457200" cy="0"/>
          </a:xfrm>
          <a:prstGeom prst="straightConnector1">
            <a:avLst/>
          </a:prstGeom>
          <a:ln w="57150">
            <a:solidFill>
              <a:srgbClr val="E7C4D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91EDDCAE-EF5B-99E4-EC31-C818321C2AFF}"/>
              </a:ext>
            </a:extLst>
          </p:cNvPr>
          <p:cNvCxnSpPr>
            <a:cxnSpLocks/>
          </p:cNvCxnSpPr>
          <p:nvPr/>
        </p:nvCxnSpPr>
        <p:spPr>
          <a:xfrm>
            <a:off x="5045941" y="4845590"/>
            <a:ext cx="457200" cy="0"/>
          </a:xfrm>
          <a:prstGeom prst="straightConnector1">
            <a:avLst/>
          </a:prstGeom>
          <a:ln w="57150">
            <a:solidFill>
              <a:srgbClr val="E7C4D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2F4F24D7-FC9B-CE84-5215-478F907116F7}"/>
              </a:ext>
            </a:extLst>
          </p:cNvPr>
          <p:cNvCxnSpPr>
            <a:cxnSpLocks/>
          </p:cNvCxnSpPr>
          <p:nvPr/>
        </p:nvCxnSpPr>
        <p:spPr>
          <a:xfrm>
            <a:off x="8172685" y="4845590"/>
            <a:ext cx="457200" cy="0"/>
          </a:xfrm>
          <a:prstGeom prst="straightConnector1">
            <a:avLst/>
          </a:prstGeom>
          <a:ln w="57150">
            <a:solidFill>
              <a:srgbClr val="E7C4D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5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D6D4-E918-546D-FF73-DF6A4CA4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CA6D99-8E0A-8F09-FEF6-9F4931C22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FF8A67-D68A-66DA-D08E-5B3B1B04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3300" y="2355794"/>
            <a:ext cx="1791966" cy="1593848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376ECB6-B51D-B5EC-6895-13EB07899C03}"/>
              </a:ext>
            </a:extLst>
          </p:cNvPr>
          <p:cNvSpPr txBox="1">
            <a:spLocks/>
          </p:cNvSpPr>
          <p:nvPr/>
        </p:nvSpPr>
        <p:spPr>
          <a:xfrm>
            <a:off x="3968932" y="2472719"/>
            <a:ext cx="7384867" cy="19125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음악을 좋아했던 슈베르트의 아버지는 자녀들에게도 음악교육을 시켰으며 가족이 함께 연주하는 것을 중요시했다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이런 가정 분위기에서 자란 슈베르트는 아버지에게서 바이올린을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형에게 피아노를 배웠다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12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세가 되기 직전인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1808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 말에 빈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왕립예배당의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소년 합창단에 채용되는 동시에 국립신학교에 입학하여 초등 교육에서 고등 교육 과정을 이수함과 동시에 전문적인 음악 교육을 받았다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31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세의 짧은 생애를 살았지만 아름다운 가락을 지닌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예술가곡을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600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 곡 작곡하여 ‘가곡의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왕’이라고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불린다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016ED05-E09D-8D8D-101C-36F439616691}"/>
              </a:ext>
            </a:extLst>
          </p:cNvPr>
          <p:cNvSpPr/>
          <p:nvPr/>
        </p:nvSpPr>
        <p:spPr>
          <a:xfrm>
            <a:off x="1006381" y="4241873"/>
            <a:ext cx="2652330" cy="528247"/>
          </a:xfrm>
          <a:prstGeom prst="roundRect">
            <a:avLst/>
          </a:prstGeom>
          <a:solidFill>
            <a:srgbClr val="C4A6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슈베르트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(Schubert, Franz Peter, 1797~1828)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7905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346522" y="1457622"/>
            <a:ext cx="9727877" cy="13363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곡은 ‘아이네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클라이네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나흐트무지크’로도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불리며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작은’이라는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뜻의 ‘아이네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클라이네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(Eine Klaine)’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와 ‘밤의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노래’라는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뜻의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나흐트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무지크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(Nacht Musik)’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를 일컫는 말이다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곡은 모두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 악장으로 구성되어 모차르트 특유의 우아함과 섬세함이 잘 묘사되어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모차르트가 작곡한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개의 세레나데 가운데 특히 인기 있는 작품이다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현악 합주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모차르트</a:t>
            </a:r>
            <a:r>
              <a:rPr kumimoji="1" lang="en-US" altLang="ko-KR" dirty="0"/>
              <a:t>, </a:t>
            </a:r>
            <a:r>
              <a:rPr kumimoji="1" lang="ko-KR" altLang="en-US" dirty="0"/>
              <a:t>세레나데 </a:t>
            </a:r>
            <a:r>
              <a:rPr kumimoji="1" lang="en-US" altLang="ko-KR" dirty="0"/>
              <a:t>13</a:t>
            </a:r>
            <a:r>
              <a:rPr kumimoji="1" lang="ko-KR" altLang="en-US" dirty="0"/>
              <a:t>번 </a:t>
            </a:r>
            <a:r>
              <a:rPr kumimoji="1" lang="en-US" altLang="ko-KR" dirty="0"/>
              <a:t>1</a:t>
            </a:r>
            <a:r>
              <a:rPr kumimoji="1" lang="ko-KR" altLang="en-US" dirty="0"/>
              <a:t>악장</a:t>
            </a:r>
            <a:r>
              <a:rPr kumimoji="1" lang="en-US" altLang="ko-KR" dirty="0"/>
              <a:t>》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892039" y="3098944"/>
            <a:ext cx="7100254" cy="2124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8D7DAC3-1B3E-1AF1-C372-B1793E9C0255}"/>
              </a:ext>
            </a:extLst>
          </p:cNvPr>
          <p:cNvSpPr/>
          <p:nvPr/>
        </p:nvSpPr>
        <p:spPr>
          <a:xfrm>
            <a:off x="1751238" y="3574615"/>
            <a:ext cx="969169" cy="22145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tx1"/>
                </a:solidFill>
              </a:rPr>
              <a:t>제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주제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871D0EB-C819-F17B-D8E6-C5AF5A0C1010}"/>
              </a:ext>
            </a:extLst>
          </p:cNvPr>
          <p:cNvSpPr/>
          <p:nvPr/>
        </p:nvSpPr>
        <p:spPr>
          <a:xfrm>
            <a:off x="1751237" y="4632707"/>
            <a:ext cx="969169" cy="221456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제</a:t>
            </a:r>
            <a:r>
              <a:rPr lang="en-US" altLang="ko-KR" sz="1100" dirty="0">
                <a:solidFill>
                  <a:schemeClr val="tx1"/>
                </a:solidFill>
              </a:rPr>
              <a:t>2</a:t>
            </a:r>
            <a:r>
              <a:rPr lang="ko-KR" altLang="en-US" sz="1100" dirty="0">
                <a:solidFill>
                  <a:schemeClr val="tx1"/>
                </a:solidFill>
              </a:rPr>
              <a:t>주제</a:t>
            </a:r>
          </a:p>
        </p:txBody>
      </p:sp>
      <p:pic>
        <p:nvPicPr>
          <p:cNvPr id="10" name="[아침나라 중음②]_3단원_교과서_68쪽_7.모차르트_세레나데 13번 1악장_음원편집_1주제">
            <a:hlinkClick r:id="" action="ppaction://media"/>
            <a:extLst>
              <a:ext uri="{FF2B5EF4-FFF2-40B4-BE49-F238E27FC236}">
                <a16:creationId xmlns:a16="http://schemas.microsoft.com/office/drawing/2014/main" id="{EE49C8F0-C566-BD42-4C87-D4175F346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2555" y="3509895"/>
            <a:ext cx="364738" cy="364738"/>
          </a:xfrm>
          <a:prstGeom prst="rect">
            <a:avLst/>
          </a:prstGeom>
        </p:spPr>
      </p:pic>
      <p:pic>
        <p:nvPicPr>
          <p:cNvPr id="11" name="[아침나라 중음②]_3단원_교과서_68쪽_7.모차르트_세레나데 13번 1악장_음원편집_2주제">
            <a:hlinkClick r:id="" action="ppaction://media"/>
            <a:extLst>
              <a:ext uri="{FF2B5EF4-FFF2-40B4-BE49-F238E27FC236}">
                <a16:creationId xmlns:a16="http://schemas.microsoft.com/office/drawing/2014/main" id="{45BABD66-C9A4-DF1E-58F2-63EC39ABF5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7655" y="4587580"/>
            <a:ext cx="364738" cy="364738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FDFA1FF6-8ADD-C518-E69E-EE7552333215}"/>
              </a:ext>
            </a:extLst>
          </p:cNvPr>
          <p:cNvCxnSpPr/>
          <p:nvPr/>
        </p:nvCxnSpPr>
        <p:spPr>
          <a:xfrm>
            <a:off x="5197475" y="2397125"/>
            <a:ext cx="73977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10F8841-2025-2463-5131-0E6EA2D2DDEA}"/>
              </a:ext>
            </a:extLst>
          </p:cNvPr>
          <p:cNvSpPr/>
          <p:nvPr/>
        </p:nvSpPr>
        <p:spPr>
          <a:xfrm>
            <a:off x="6022974" y="2148191"/>
            <a:ext cx="4965700" cy="6681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050" dirty="0"/>
              <a:t>‘밤의 </a:t>
            </a:r>
            <a:r>
              <a:rPr lang="ko-KR" altLang="en-US" sz="1050" dirty="0" err="1"/>
              <a:t>음악’을</a:t>
            </a:r>
            <a:r>
              <a:rPr lang="ko-KR" altLang="en-US" sz="1050" dirty="0"/>
              <a:t> 뜻한다</a:t>
            </a:r>
            <a:r>
              <a:rPr lang="en-US" altLang="ko-KR" sz="1050" dirty="0"/>
              <a:t>. </a:t>
            </a:r>
            <a:r>
              <a:rPr lang="ko-KR" altLang="en-US" sz="1050" dirty="0"/>
              <a:t>흔히 저녁에 연인의 창가에서 사랑을 고백하던 성악곡이었으나</a:t>
            </a:r>
            <a:r>
              <a:rPr lang="en-US" altLang="ko-KR" sz="1050" dirty="0"/>
              <a:t>, 18</a:t>
            </a:r>
            <a:r>
              <a:rPr lang="ko-KR" altLang="en-US" sz="1050" dirty="0"/>
              <a:t>세기 말에 기악곡으로 변화되어 보통 </a:t>
            </a:r>
            <a:r>
              <a:rPr lang="en-US" altLang="ko-KR" sz="1050" dirty="0"/>
              <a:t>4</a:t>
            </a:r>
            <a:r>
              <a:rPr lang="ko-KR" altLang="en-US" sz="1050" dirty="0"/>
              <a:t>악장 형태로 발달하였다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132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D6D4-E918-546D-FF73-DF6A4CA4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CA6D99-8E0A-8F09-FEF6-9F4931C22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FF8A67-D68A-66DA-D08E-5B3B1B04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49754" y="2228178"/>
            <a:ext cx="1739058" cy="1849081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376ECB6-B51D-B5EC-6895-13EB07899C03}"/>
              </a:ext>
            </a:extLst>
          </p:cNvPr>
          <p:cNvSpPr txBox="1">
            <a:spLocks/>
          </p:cNvSpPr>
          <p:nvPr/>
        </p:nvSpPr>
        <p:spPr>
          <a:xfrm>
            <a:off x="3968932" y="2959885"/>
            <a:ext cx="7384867" cy="135739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고전파 시대의 대표적인 작곡가로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어려서부터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음악에 뛰어난 재능을 보여 ‘음악의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신동’이라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불린다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7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세에 뮌헨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파리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런던 연주로 인기를 모았으며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잘츠부르크 교회 음악가로 활동하였다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 때부터 작곡을 시작하여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세의 나이로 요절할 때까지 성악과 기악의 모든 영역에 걸쳐 많은 작품을 남겼다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016ED05-E09D-8D8D-101C-36F439616691}"/>
              </a:ext>
            </a:extLst>
          </p:cNvPr>
          <p:cNvSpPr/>
          <p:nvPr/>
        </p:nvSpPr>
        <p:spPr>
          <a:xfrm>
            <a:off x="1006381" y="4241873"/>
            <a:ext cx="2652330" cy="528247"/>
          </a:xfrm>
          <a:prstGeom prst="roundRect">
            <a:avLst/>
          </a:prstGeom>
          <a:solidFill>
            <a:srgbClr val="F0C1C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모차르트 </a:t>
            </a:r>
            <a:r>
              <a:rPr lang="en-US" altLang="ko-KR" sz="1200" dirty="0">
                <a:solidFill>
                  <a:schemeClr val="tx1"/>
                </a:solidFill>
              </a:rPr>
              <a:t>(Mozart, Wolfgang Amadeus, 1756~1791)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3434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104600"/>
            <a:ext cx="5760000" cy="19563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연주 형태에 따른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기악곡을 감상하고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음악적 특징과 구성을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설명할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다양한 기악곡의 연주 형태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9EEE16EB-1543-BA99-F13E-6CAB12A1B04B}"/>
              </a:ext>
            </a:extLst>
          </p:cNvPr>
          <p:cNvSpPr/>
          <p:nvPr/>
        </p:nvSpPr>
        <p:spPr>
          <a:xfrm>
            <a:off x="1769900" y="1911350"/>
            <a:ext cx="1106650" cy="330200"/>
          </a:xfrm>
          <a:prstGeom prst="round2Same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독주</a:t>
            </a:r>
          </a:p>
        </p:txBody>
      </p:sp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4EE48133-B87B-9BF1-5ECF-D9CBBA6C7756}"/>
              </a:ext>
            </a:extLst>
          </p:cNvPr>
          <p:cNvSpPr/>
          <p:nvPr/>
        </p:nvSpPr>
        <p:spPr>
          <a:xfrm>
            <a:off x="1769900" y="2797951"/>
            <a:ext cx="1106650" cy="330200"/>
          </a:xfrm>
          <a:prstGeom prst="round2Same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중주</a:t>
            </a:r>
          </a:p>
        </p:txBody>
      </p:sp>
      <p:sp>
        <p:nvSpPr>
          <p:cNvPr id="6" name="사각형: 둥근 위쪽 모서리 5">
            <a:extLst>
              <a:ext uri="{FF2B5EF4-FFF2-40B4-BE49-F238E27FC236}">
                <a16:creationId xmlns:a16="http://schemas.microsoft.com/office/drawing/2014/main" id="{3142D029-07C9-23C4-CD29-B2270701B959}"/>
              </a:ext>
            </a:extLst>
          </p:cNvPr>
          <p:cNvSpPr/>
          <p:nvPr/>
        </p:nvSpPr>
        <p:spPr>
          <a:xfrm>
            <a:off x="1769900" y="4545879"/>
            <a:ext cx="1106650" cy="330200"/>
          </a:xfrm>
          <a:prstGeom prst="round2Same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합주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071BB5C-56C7-3800-73D0-62EF4E04C77E}"/>
              </a:ext>
            </a:extLst>
          </p:cNvPr>
          <p:cNvSpPr txBox="1">
            <a:spLocks/>
          </p:cNvSpPr>
          <p:nvPr/>
        </p:nvSpPr>
        <p:spPr>
          <a:xfrm>
            <a:off x="3091814" y="1926070"/>
            <a:ext cx="6680835" cy="3343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하나의 악기를 한 명의 연주자가 연주하는 형태로 때에 따라 피아노 반주가 따른다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8E26B14-278D-C60E-C6A6-64EE0A2F4F12}"/>
              </a:ext>
            </a:extLst>
          </p:cNvPr>
          <p:cNvSpPr txBox="1">
            <a:spLocks/>
          </p:cNvSpPr>
          <p:nvPr/>
        </p:nvSpPr>
        <p:spPr>
          <a:xfrm>
            <a:off x="3091813" y="2795894"/>
            <a:ext cx="7874637" cy="63310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두 명 이상이 악기를 연주하거나 노래를 부르는 악곡의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앙상블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(Ensemble)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이라고 불리며 연주되는 악기의 수에 따라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중주 등으로 나뉜다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BDF3918-90A2-738F-0CDB-DF2E0B4CE4CA}"/>
              </a:ext>
            </a:extLst>
          </p:cNvPr>
          <p:cNvSpPr txBox="1">
            <a:spLocks/>
          </p:cNvSpPr>
          <p:nvPr/>
        </p:nvSpPr>
        <p:spPr>
          <a:xfrm>
            <a:off x="3091814" y="4545879"/>
            <a:ext cx="6680835" cy="3343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여러 명의 연주자가 성부를 나누어 여러 악기를 연주하는 형태를 말한다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420A1C8-EEA6-52AB-15D0-4D464827F65E}"/>
              </a:ext>
            </a:extLst>
          </p:cNvPr>
          <p:cNvGrpSpPr/>
          <p:nvPr/>
        </p:nvGrpSpPr>
        <p:grpSpPr>
          <a:xfrm>
            <a:off x="3091813" y="3571710"/>
            <a:ext cx="1435100" cy="334314"/>
            <a:chOff x="2310763" y="3701967"/>
            <a:chExt cx="1435100" cy="334314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E7EE5E8C-D2BD-EB10-4473-A660F22A3CBB}"/>
                </a:ext>
              </a:extLst>
            </p:cNvPr>
            <p:cNvSpPr/>
            <p:nvPr/>
          </p:nvSpPr>
          <p:spPr>
            <a:xfrm>
              <a:off x="2310763" y="3701967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2CAA27-FA4B-7BCB-5F48-7F0209FC2959}"/>
                </a:ext>
              </a:extLst>
            </p:cNvPr>
            <p:cNvSpPr txBox="1"/>
            <p:nvPr/>
          </p:nvSpPr>
          <p:spPr>
            <a:xfrm>
              <a:off x="2546451" y="3730625"/>
              <a:ext cx="963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/>
                <a:t>2</a:t>
              </a:r>
              <a:r>
                <a:rPr lang="ko-KR" altLang="en-US" sz="1200" dirty="0"/>
                <a:t>중주</a:t>
              </a:r>
              <a:r>
                <a:rPr lang="en-US" altLang="ko-KR" sz="1200" dirty="0"/>
                <a:t>(Duo)</a:t>
              </a:r>
              <a:endParaRPr lang="ko-KR" altLang="en-US" sz="1200" dirty="0"/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726C85D-D672-7D17-EA62-D8DCD5327C88}"/>
              </a:ext>
            </a:extLst>
          </p:cNvPr>
          <p:cNvGrpSpPr/>
          <p:nvPr/>
        </p:nvGrpSpPr>
        <p:grpSpPr>
          <a:xfrm>
            <a:off x="4836476" y="3571710"/>
            <a:ext cx="1435100" cy="334314"/>
            <a:chOff x="4055426" y="3673310"/>
            <a:chExt cx="1435100" cy="334314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9A80CC96-0AE9-D667-6059-FFF87699D176}"/>
                </a:ext>
              </a:extLst>
            </p:cNvPr>
            <p:cNvSpPr/>
            <p:nvPr/>
          </p:nvSpPr>
          <p:spPr>
            <a:xfrm>
              <a:off x="4055426" y="3673310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30F85F-A3CA-0210-718C-D812456C3876}"/>
                </a:ext>
              </a:extLst>
            </p:cNvPr>
            <p:cNvSpPr txBox="1"/>
            <p:nvPr/>
          </p:nvSpPr>
          <p:spPr>
            <a:xfrm>
              <a:off x="4311151" y="3701968"/>
              <a:ext cx="9236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200" dirty="0"/>
                <a:t>3</a:t>
              </a:r>
              <a:r>
                <a:rPr lang="ko-KR" altLang="en-US" sz="1200" dirty="0"/>
                <a:t>중주</a:t>
              </a:r>
              <a:r>
                <a:rPr lang="en-US" altLang="ko-KR" sz="1200" dirty="0"/>
                <a:t>(Trio)</a:t>
              </a:r>
              <a:endParaRPr lang="ko-KR" altLang="en-US" sz="1200" dirty="0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EB60D0EA-8673-9141-9CD5-4933099D2588}"/>
              </a:ext>
            </a:extLst>
          </p:cNvPr>
          <p:cNvGrpSpPr/>
          <p:nvPr/>
        </p:nvGrpSpPr>
        <p:grpSpPr>
          <a:xfrm>
            <a:off x="6583681" y="3571710"/>
            <a:ext cx="1435100" cy="334314"/>
            <a:chOff x="5802631" y="3673310"/>
            <a:chExt cx="1435100" cy="334314"/>
          </a:xfrm>
        </p:grpSpPr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C99CA94D-9F08-385B-50BA-53F870B886A3}"/>
                </a:ext>
              </a:extLst>
            </p:cNvPr>
            <p:cNvSpPr/>
            <p:nvPr/>
          </p:nvSpPr>
          <p:spPr>
            <a:xfrm>
              <a:off x="5802631" y="3673310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9E4827-F755-B6FA-4FE7-B177EE8807E1}"/>
                </a:ext>
              </a:extLst>
            </p:cNvPr>
            <p:cNvSpPr txBox="1"/>
            <p:nvPr/>
          </p:nvSpPr>
          <p:spPr>
            <a:xfrm>
              <a:off x="5917933" y="3701968"/>
              <a:ext cx="12044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4</a:t>
              </a:r>
              <a:r>
                <a:rPr lang="ko-KR" altLang="en-US" sz="1200" dirty="0"/>
                <a:t>중주</a:t>
              </a:r>
              <a:r>
                <a:rPr lang="en-US" altLang="ko-KR" sz="1200" dirty="0"/>
                <a:t>(Quartet)</a:t>
              </a:r>
              <a:endParaRPr lang="ko-KR" altLang="en-US" sz="1200" dirty="0"/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0740886-C6FD-B072-B9D4-76B17B3B1180}"/>
              </a:ext>
            </a:extLst>
          </p:cNvPr>
          <p:cNvGrpSpPr/>
          <p:nvPr/>
        </p:nvGrpSpPr>
        <p:grpSpPr>
          <a:xfrm>
            <a:off x="8325802" y="3571710"/>
            <a:ext cx="1435100" cy="334314"/>
            <a:chOff x="7544752" y="3673310"/>
            <a:chExt cx="1435100" cy="334314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C2450631-A844-6A92-FC86-CA2BBD77A923}"/>
                </a:ext>
              </a:extLst>
            </p:cNvPr>
            <p:cNvSpPr/>
            <p:nvPr/>
          </p:nvSpPr>
          <p:spPr>
            <a:xfrm>
              <a:off x="7544752" y="3673310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437C04-84A2-2AAF-6F34-11D472DC2E19}"/>
                </a:ext>
              </a:extLst>
            </p:cNvPr>
            <p:cNvSpPr txBox="1"/>
            <p:nvPr/>
          </p:nvSpPr>
          <p:spPr>
            <a:xfrm>
              <a:off x="7665665" y="3701968"/>
              <a:ext cx="119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/>
                <a:t>5</a:t>
              </a:r>
              <a:r>
                <a:rPr lang="ko-KR" altLang="en-US" sz="1200" dirty="0"/>
                <a:t>중주</a:t>
              </a:r>
              <a:r>
                <a:rPr lang="en-US" altLang="ko-KR" sz="1200" dirty="0"/>
                <a:t>(Quintet)</a:t>
              </a:r>
              <a:endParaRPr lang="ko-KR" altLang="en-US" sz="1200" dirty="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94A4017-C0FC-3D09-B7CD-087DE8E23C69}"/>
              </a:ext>
            </a:extLst>
          </p:cNvPr>
          <p:cNvGrpSpPr/>
          <p:nvPr/>
        </p:nvGrpSpPr>
        <p:grpSpPr>
          <a:xfrm>
            <a:off x="3091813" y="5076660"/>
            <a:ext cx="1435100" cy="334314"/>
            <a:chOff x="2310763" y="3701967"/>
            <a:chExt cx="1435100" cy="334314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E789B249-4F8E-7C0F-B2E9-1705F4337193}"/>
                </a:ext>
              </a:extLst>
            </p:cNvPr>
            <p:cNvSpPr/>
            <p:nvPr/>
          </p:nvSpPr>
          <p:spPr>
            <a:xfrm>
              <a:off x="2310763" y="3701967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9183A5-CDA2-7B51-2843-1B6D1D5B62AA}"/>
                </a:ext>
              </a:extLst>
            </p:cNvPr>
            <p:cNvSpPr txBox="1"/>
            <p:nvPr/>
          </p:nvSpPr>
          <p:spPr>
            <a:xfrm>
              <a:off x="2600956" y="3730625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/>
                <a:t>현악 합주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69EE342-B0EE-1ABC-F69E-24D70A18BCDC}"/>
              </a:ext>
            </a:extLst>
          </p:cNvPr>
          <p:cNvGrpSpPr/>
          <p:nvPr/>
        </p:nvGrpSpPr>
        <p:grpSpPr>
          <a:xfrm>
            <a:off x="4836476" y="5076660"/>
            <a:ext cx="1435100" cy="334314"/>
            <a:chOff x="2310763" y="3701967"/>
            <a:chExt cx="1435100" cy="334314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18959C7F-D6A0-AF6A-9AED-8382ACDD29E7}"/>
                </a:ext>
              </a:extLst>
            </p:cNvPr>
            <p:cNvSpPr/>
            <p:nvPr/>
          </p:nvSpPr>
          <p:spPr>
            <a:xfrm>
              <a:off x="2310763" y="3701967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5CCBF9-0E22-DF1F-D858-A88ADFEA66EE}"/>
                </a:ext>
              </a:extLst>
            </p:cNvPr>
            <p:cNvSpPr txBox="1"/>
            <p:nvPr/>
          </p:nvSpPr>
          <p:spPr>
            <a:xfrm>
              <a:off x="2600954" y="3730625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/>
                <a:t>관악 합주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349B599-BB74-109C-9311-926FDBBEAA12}"/>
              </a:ext>
            </a:extLst>
          </p:cNvPr>
          <p:cNvGrpSpPr/>
          <p:nvPr/>
        </p:nvGrpSpPr>
        <p:grpSpPr>
          <a:xfrm>
            <a:off x="6583681" y="5086877"/>
            <a:ext cx="1435100" cy="334314"/>
            <a:chOff x="2310763" y="3701967"/>
            <a:chExt cx="1435100" cy="334314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33EC106D-23F5-308A-956F-8426CA2EB092}"/>
                </a:ext>
              </a:extLst>
            </p:cNvPr>
            <p:cNvSpPr/>
            <p:nvPr/>
          </p:nvSpPr>
          <p:spPr>
            <a:xfrm>
              <a:off x="2310763" y="3701967"/>
              <a:ext cx="1435100" cy="334314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EC1D02-48FC-2997-216E-28E8D3EF2523}"/>
                </a:ext>
              </a:extLst>
            </p:cNvPr>
            <p:cNvSpPr txBox="1"/>
            <p:nvPr/>
          </p:nvSpPr>
          <p:spPr>
            <a:xfrm>
              <a:off x="2524010" y="3730625"/>
              <a:ext cx="1008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/>
                <a:t>관현악 합주</a:t>
              </a:r>
            </a:p>
          </p:txBody>
        </p:sp>
      </p:grp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F0B9385-8D39-EC03-DBF9-3805CCE1DE9B}"/>
              </a:ext>
            </a:extLst>
          </p:cNvPr>
          <p:cNvSpPr txBox="1">
            <a:spLocks/>
          </p:cNvSpPr>
          <p:nvPr/>
        </p:nvSpPr>
        <p:spPr>
          <a:xfrm>
            <a:off x="9881815" y="3571710"/>
            <a:ext cx="236537" cy="3343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등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BB76F5B-D5C3-B6FA-CC96-BDFC87FC2D06}"/>
              </a:ext>
            </a:extLst>
          </p:cNvPr>
          <p:cNvSpPr txBox="1">
            <a:spLocks/>
          </p:cNvSpPr>
          <p:nvPr/>
        </p:nvSpPr>
        <p:spPr>
          <a:xfrm>
            <a:off x="8163083" y="5074177"/>
            <a:ext cx="236537" cy="3343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등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독주곡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쇼팽</a:t>
            </a:r>
            <a:r>
              <a:rPr kumimoji="1" lang="en-US" altLang="ko-KR" dirty="0"/>
              <a:t>, </a:t>
            </a:r>
            <a:r>
              <a:rPr kumimoji="1" lang="ko-KR" altLang="en-US" dirty="0" err="1"/>
              <a:t>녹턴</a:t>
            </a:r>
            <a:r>
              <a:rPr kumimoji="1" lang="ko-KR" altLang="en-US" dirty="0"/>
              <a:t> </a:t>
            </a:r>
            <a:r>
              <a:rPr kumimoji="1" lang="en-US" altLang="ko-KR" dirty="0"/>
              <a:t>Op.9, No.2》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975" y="2879316"/>
            <a:ext cx="6242050" cy="2109582"/>
          </a:xfrm>
          <a:prstGeom prst="rect">
            <a:avLst/>
          </a:prstGeom>
        </p:spPr>
      </p:pic>
      <p:pic>
        <p:nvPicPr>
          <p:cNvPr id="6" name="[아침나라 중음②]_3단원_교과서_66쪽_1.쇼팽_녹턴 OP.9, No">
            <a:hlinkClick r:id="" action="ppaction://media"/>
            <a:extLst>
              <a:ext uri="{FF2B5EF4-FFF2-40B4-BE49-F238E27FC236}">
                <a16:creationId xmlns:a16="http://schemas.microsoft.com/office/drawing/2014/main" id="{76434D06-FBE2-95A7-21DA-1BB9C4DAD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6565" y="3627031"/>
            <a:ext cx="365125" cy="365125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519566" y="1457622"/>
            <a:ext cx="9152868" cy="110142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쇼팽의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Op. 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는 초기 작품으로 존 필드의 영향을 받았다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곡은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Op. 9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 가장 유명한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녹턴으로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E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♭장조이며 빠르기는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Andante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서두에 나오는 아름다운 주제를 섬세한 장식음을 추가하면서 변주해 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쇼팽은 화려한 왼손 반주를 많이 사용하였는데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곡에서는 단순하게 같은 리듬의 음형을 반복하고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2480310" y="5400378"/>
            <a:ext cx="7231380" cy="5048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b="1" dirty="0" err="1"/>
              <a:t>녹턴</a:t>
            </a:r>
            <a:r>
              <a:rPr lang="en-US" altLang="ko-KR" sz="1050" b="1" dirty="0"/>
              <a:t>(Nocturne)</a:t>
            </a:r>
          </a:p>
          <a:p>
            <a:pPr algn="ctr"/>
            <a:r>
              <a:rPr lang="ko-KR" altLang="en-US" sz="1050" dirty="0"/>
              <a:t>밤의 음악을 말하며 조용하고 명상적인 분위기로 동양에서는 한자로 ‘야상곡</a:t>
            </a:r>
            <a:r>
              <a:rPr lang="en-US" altLang="ko-KR" sz="1050" dirty="0"/>
              <a:t>(</a:t>
            </a:r>
            <a:r>
              <a:rPr lang="ko-KR" altLang="en-US" sz="1050" dirty="0"/>
              <a:t>夜想曲</a:t>
            </a:r>
            <a:r>
              <a:rPr lang="en-US" altLang="ko-KR" sz="1050" dirty="0"/>
              <a:t>)’</a:t>
            </a:r>
            <a:r>
              <a:rPr lang="ko-KR" altLang="en-US" sz="1050" dirty="0"/>
              <a:t>이라고도 한다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독주곡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쇼팽</a:t>
            </a:r>
            <a:r>
              <a:rPr kumimoji="1" lang="en-US" altLang="ko-KR" dirty="0"/>
              <a:t>, </a:t>
            </a:r>
            <a:r>
              <a:rPr kumimoji="1" lang="ko-KR" altLang="en-US" dirty="0" err="1"/>
              <a:t>녹턴</a:t>
            </a:r>
            <a:r>
              <a:rPr kumimoji="1" lang="ko-KR" altLang="en-US" dirty="0"/>
              <a:t> </a:t>
            </a:r>
            <a:r>
              <a:rPr kumimoji="1" lang="en-US" altLang="ko-KR" dirty="0"/>
              <a:t>Op.9, No.2》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AB061D3-73AD-536B-899C-CBAE3ED15C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/>
              <a:t>존 필드의 </a:t>
            </a:r>
            <a:r>
              <a:rPr lang="en-US" altLang="ko-KR" dirty="0"/>
              <a:t>《</a:t>
            </a:r>
            <a:r>
              <a:rPr lang="ko-KR" altLang="en-US" dirty="0" err="1"/>
              <a:t>녹턴</a:t>
            </a:r>
            <a:r>
              <a:rPr lang="ko-KR" altLang="en-US" dirty="0"/>
              <a:t> </a:t>
            </a:r>
            <a:r>
              <a:rPr lang="en-US" altLang="ko-KR" dirty="0"/>
              <a:t>No.9 in E</a:t>
            </a:r>
            <a:r>
              <a:rPr lang="ko-KR" altLang="en-US" dirty="0"/>
              <a:t>♭ </a:t>
            </a:r>
            <a:r>
              <a:rPr lang="en-US" altLang="ko-KR" dirty="0"/>
              <a:t>Major》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81300" y="3398928"/>
            <a:ext cx="6242050" cy="204907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519566" y="1871632"/>
            <a:ext cx="9152868" cy="68232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존 필드의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No. 9’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E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장조 곡으로 쇼팽의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Op.9, No.2’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와 조성이 같으며 반주의 패턴과 꾸밈음의 사용 등이 매우 비슷하다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[아침나라 중음②]_3단원_교과서_66쪽_2.존 필드_녹턴 Op.9 In E flat majof_음원편집">
            <a:hlinkClick r:id="" action="ppaction://media"/>
            <a:extLst>
              <a:ext uri="{FF2B5EF4-FFF2-40B4-BE49-F238E27FC236}">
                <a16:creationId xmlns:a16="http://schemas.microsoft.com/office/drawing/2014/main" id="{A308AF7D-78AB-8CE5-67B3-26474BDE2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8125" y="4216460"/>
            <a:ext cx="414009" cy="4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독주곡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쇼팽</a:t>
            </a:r>
            <a:r>
              <a:rPr kumimoji="1" lang="en-US" altLang="ko-KR" dirty="0"/>
              <a:t>, </a:t>
            </a:r>
            <a:r>
              <a:rPr kumimoji="1" lang="ko-KR" altLang="en-US" dirty="0" err="1"/>
              <a:t>녹턴</a:t>
            </a:r>
            <a:r>
              <a:rPr kumimoji="1" lang="ko-KR" altLang="en-US" dirty="0"/>
              <a:t> </a:t>
            </a:r>
            <a:r>
              <a:rPr kumimoji="1" lang="en-US" altLang="ko-KR" dirty="0"/>
              <a:t>Op.9, No.2》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AB061D3-73AD-536B-899C-CBAE3ED15C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ko-KR" altLang="en-US" dirty="0"/>
              <a:t>존 필드의 </a:t>
            </a:r>
            <a:r>
              <a:rPr lang="en-US" altLang="ko-KR" dirty="0"/>
              <a:t>《</a:t>
            </a:r>
            <a:r>
              <a:rPr lang="ko-KR" altLang="en-US" dirty="0" err="1"/>
              <a:t>녹턴</a:t>
            </a:r>
            <a:r>
              <a:rPr lang="ko-KR" altLang="en-US" dirty="0"/>
              <a:t> </a:t>
            </a:r>
            <a:r>
              <a:rPr lang="en-US" altLang="ko-KR" dirty="0"/>
              <a:t>No.9 in E</a:t>
            </a:r>
            <a:r>
              <a:rPr lang="ko-KR" altLang="en-US" dirty="0"/>
              <a:t>♭ </a:t>
            </a:r>
            <a:r>
              <a:rPr lang="en-US" altLang="ko-KR" dirty="0"/>
              <a:t>Major》</a:t>
            </a:r>
            <a:r>
              <a:rPr lang="ko-KR" altLang="en-US" dirty="0"/>
              <a:t>와 비교해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314065" y="4087840"/>
            <a:ext cx="5243195" cy="1721180"/>
          </a:xfrm>
          <a:prstGeom prst="rect">
            <a:avLst/>
          </a:prstGeom>
        </p:spPr>
      </p:pic>
      <p:pic>
        <p:nvPicPr>
          <p:cNvPr id="4" name="[아침나라 중음②]_3단원_교과서_66쪽_2.존 필드_녹턴 Op.9 In E flat majof_음원편집">
            <a:hlinkClick r:id="" action="ppaction://media"/>
            <a:extLst>
              <a:ext uri="{FF2B5EF4-FFF2-40B4-BE49-F238E27FC236}">
                <a16:creationId xmlns:a16="http://schemas.microsoft.com/office/drawing/2014/main" id="{A308AF7D-78AB-8CE5-67B3-26474BDE2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8390" y="4798458"/>
            <a:ext cx="363600" cy="363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37BEF8B-C727-4998-F9C9-C340CD721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065" y="1656994"/>
            <a:ext cx="5243195" cy="1772006"/>
          </a:xfrm>
          <a:prstGeom prst="rect">
            <a:avLst/>
          </a:prstGeom>
        </p:spPr>
      </p:pic>
      <p:pic>
        <p:nvPicPr>
          <p:cNvPr id="8" name="[아침나라 중음②]_3단원_교과서_66쪽_1.쇼팽_녹턴 OP.9, No">
            <a:hlinkClick r:id="" action="ppaction://media"/>
            <a:extLst>
              <a:ext uri="{FF2B5EF4-FFF2-40B4-BE49-F238E27FC236}">
                <a16:creationId xmlns:a16="http://schemas.microsoft.com/office/drawing/2014/main" id="{371E7E6C-AEA7-79BB-A701-44E9D96DAF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6865" y="2288113"/>
            <a:ext cx="365125" cy="365125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56B66663-6190-BBA4-F54A-FA647D7A2C12}"/>
              </a:ext>
            </a:extLst>
          </p:cNvPr>
          <p:cNvSpPr/>
          <p:nvPr/>
        </p:nvSpPr>
        <p:spPr>
          <a:xfrm>
            <a:off x="1446560" y="2322711"/>
            <a:ext cx="1380460" cy="297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쇼팽의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녹턴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631CE9D3-C797-3945-43B8-50D471F113F4}"/>
              </a:ext>
            </a:extLst>
          </p:cNvPr>
          <p:cNvSpPr/>
          <p:nvPr/>
        </p:nvSpPr>
        <p:spPr>
          <a:xfrm>
            <a:off x="1446560" y="4831741"/>
            <a:ext cx="1380460" cy="297034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존 필드의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녹턴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사각형: 잘린 대각선 방향 모서리 10">
            <a:extLst>
              <a:ext uri="{FF2B5EF4-FFF2-40B4-BE49-F238E27FC236}">
                <a16:creationId xmlns:a16="http://schemas.microsoft.com/office/drawing/2014/main" id="{05A1E573-CB82-69CE-FE5F-B11752A536DC}"/>
              </a:ext>
            </a:extLst>
          </p:cNvPr>
          <p:cNvSpPr/>
          <p:nvPr/>
        </p:nvSpPr>
        <p:spPr>
          <a:xfrm>
            <a:off x="3314064" y="1592367"/>
            <a:ext cx="7590155" cy="205475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400" dirty="0" err="1"/>
              <a:t>ㆍ</a:t>
            </a:r>
            <a:r>
              <a:rPr lang="ko-KR" altLang="en-US" sz="1400" dirty="0"/>
              <a:t> 화성적 구성을 풍요롭게 하여 하나의 예술형식으로 만들었다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 err="1"/>
              <a:t>ㆍ넓은</a:t>
            </a:r>
            <a:r>
              <a:rPr lang="ko-KR" altLang="en-US" sz="1400" dirty="0"/>
              <a:t> 음역에 걸친 반주 음형</a:t>
            </a:r>
            <a:r>
              <a:rPr lang="en-US" altLang="ko-KR" sz="1400" dirty="0"/>
              <a:t>, </a:t>
            </a:r>
            <a:r>
              <a:rPr lang="ko-KR" altLang="en-US" sz="1400" dirty="0"/>
              <a:t>장식음의 사용 등에서 독창성이 돋보인다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/>
              <a:t>왼손이 반주 역할을 하여 선율의 이미지를 제대로 전달한다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2" name="사각형: 잘린 대각선 방향 모서리 11">
            <a:extLst>
              <a:ext uri="{FF2B5EF4-FFF2-40B4-BE49-F238E27FC236}">
                <a16:creationId xmlns:a16="http://schemas.microsoft.com/office/drawing/2014/main" id="{8251CC3A-6D29-EEF4-FB9D-28BC485E6865}"/>
              </a:ext>
            </a:extLst>
          </p:cNvPr>
          <p:cNvSpPr/>
          <p:nvPr/>
        </p:nvSpPr>
        <p:spPr>
          <a:xfrm>
            <a:off x="3314064" y="3975245"/>
            <a:ext cx="7590155" cy="205475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400" dirty="0" err="1"/>
              <a:t>ㆍ</a:t>
            </a:r>
            <a:r>
              <a:rPr lang="ko-KR" altLang="en-US" sz="1400" dirty="0"/>
              <a:t> </a:t>
            </a:r>
            <a:r>
              <a:rPr lang="en-US" altLang="ko-KR" sz="1400" dirty="0"/>
              <a:t>A-B-A’</a:t>
            </a:r>
            <a:r>
              <a:rPr lang="ko-KR" altLang="en-US" sz="1400" dirty="0"/>
              <a:t>의 </a:t>
            </a:r>
            <a:r>
              <a:rPr lang="en-US" altLang="ko-KR" sz="1400" dirty="0"/>
              <a:t>3</a:t>
            </a:r>
            <a:r>
              <a:rPr lang="ko-KR" altLang="en-US" sz="1400" dirty="0"/>
              <a:t>부분 형식이다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 err="1"/>
              <a:t>ㆍ</a:t>
            </a:r>
            <a:r>
              <a:rPr lang="ko-KR" altLang="en-US" sz="1400" dirty="0"/>
              <a:t> 선율과 화성을 강조한 성격 소품의 대표적 악곡이다</a:t>
            </a:r>
            <a:r>
              <a:rPr lang="en-US" altLang="ko-KR" sz="1400" dirty="0"/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1400" dirty="0" err="1"/>
              <a:t>ㆍ단순한</a:t>
            </a:r>
            <a:r>
              <a:rPr lang="ko-KR" altLang="en-US" sz="1400" dirty="0"/>
              <a:t> 구조와 하나의 주제적 선율이 몇 번 반복되는 단일 주제적 성격을 가지고 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91FCED-5F4E-A170-59C0-440879BF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89138" y="1675033"/>
            <a:ext cx="2058412" cy="1849081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396361-90C3-0211-7FFE-CFF4BB7BBA15}"/>
              </a:ext>
            </a:extLst>
          </p:cNvPr>
          <p:cNvSpPr txBox="1">
            <a:spLocks/>
          </p:cNvSpPr>
          <p:nvPr/>
        </p:nvSpPr>
        <p:spPr>
          <a:xfrm>
            <a:off x="4067992" y="2085761"/>
            <a:ext cx="7384867" cy="194615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폴란드에서 태어났으며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사상과 감정을 자유롭게 표현한 낭만주의 시대의 대표적 작곡가이다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 때 피아노를 배우기 시작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 때 정식으로 피아노 교육을 받았다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1822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 바르샤바 음악원에 입학하여 화성법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대위법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작곡 등을 배웠다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쇼팽은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100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곡이 넘는 피아노곡을 작곡하였으며 성격 소품 발라드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마주르카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폴로네즈 등의 새로운 장르를 시도하였다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녹턴은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필드의 영향을 받아 자신만의 독창적인 음악으로 발전시켜 정점을 이루는데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모두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곡을 작곡하였다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1E3E5E9E-DFE5-29A5-F10A-F2C5F9D40FBE}"/>
              </a:ext>
            </a:extLst>
          </p:cNvPr>
          <p:cNvSpPr/>
          <p:nvPr/>
        </p:nvSpPr>
        <p:spPr>
          <a:xfrm>
            <a:off x="1105441" y="3688728"/>
            <a:ext cx="2652330" cy="528247"/>
          </a:xfrm>
          <a:prstGeom prst="roundRect">
            <a:avLst/>
          </a:prstGeom>
          <a:solidFill>
            <a:srgbClr val="E7C4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쇼팽 </a:t>
            </a:r>
            <a:r>
              <a:rPr lang="en-US" altLang="ko-KR" sz="1200" dirty="0">
                <a:solidFill>
                  <a:schemeClr val="tx1"/>
                </a:solidFill>
              </a:rPr>
              <a:t>(Chopin, Frédéric François, </a:t>
            </a:r>
          </a:p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1810~1849)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54D5DAD-FA36-3B07-5119-7153B24A04CF}"/>
              </a:ext>
            </a:extLst>
          </p:cNvPr>
          <p:cNvSpPr/>
          <p:nvPr/>
        </p:nvSpPr>
        <p:spPr>
          <a:xfrm>
            <a:off x="2403566" y="4694162"/>
            <a:ext cx="7384867" cy="1213782"/>
          </a:xfrm>
          <a:prstGeom prst="roundRect">
            <a:avLst/>
          </a:prstGeom>
          <a:ln>
            <a:solidFill>
              <a:srgbClr val="E7C3D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050" b="1" dirty="0"/>
              <a:t>필드</a:t>
            </a:r>
            <a:r>
              <a:rPr lang="en-US" altLang="ko-KR" sz="1050" b="1" dirty="0"/>
              <a:t>(Field, John, 1782~1837)</a:t>
            </a:r>
          </a:p>
          <a:p>
            <a:pPr>
              <a:lnSpc>
                <a:spcPct val="150000"/>
              </a:lnSpc>
            </a:pPr>
            <a:r>
              <a:rPr lang="ko-KR" altLang="en-US" sz="1050" dirty="0"/>
              <a:t>아일랜드 더블린의 음악가 집안에서 태어나 일찍이 음악적인 재능을 보여 </a:t>
            </a:r>
            <a:r>
              <a:rPr lang="en-US" altLang="ko-KR" sz="1050" dirty="0"/>
              <a:t>9</a:t>
            </a:r>
            <a:r>
              <a:rPr lang="ko-KR" altLang="en-US" sz="1050" dirty="0"/>
              <a:t>세 때 본격적인 음악 수업을 시작하였다</a:t>
            </a:r>
            <a:r>
              <a:rPr lang="en-US" altLang="ko-KR" sz="1050" dirty="0"/>
              <a:t>. </a:t>
            </a:r>
            <a:r>
              <a:rPr lang="ko-KR" altLang="en-US" sz="1050" dirty="0"/>
              <a:t>필드의 음악은 섬세함과 서정성을 중요시하였고</a:t>
            </a:r>
            <a:r>
              <a:rPr lang="en-US" altLang="ko-KR" sz="1050" dirty="0"/>
              <a:t>, </a:t>
            </a:r>
            <a:r>
              <a:rPr lang="ko-KR" altLang="en-US" sz="1050" dirty="0"/>
              <a:t>특히 페달의 효과를 최대한 이용하고 피아니시모의 효과를 극대화 했는데</a:t>
            </a:r>
            <a:r>
              <a:rPr lang="en-US" altLang="ko-KR" sz="1050" dirty="0"/>
              <a:t>, </a:t>
            </a:r>
            <a:r>
              <a:rPr lang="ko-KR" altLang="en-US" sz="1050" dirty="0" err="1"/>
              <a:t>녹턴이라는</a:t>
            </a:r>
            <a:r>
              <a:rPr lang="ko-KR" altLang="en-US" sz="1050" dirty="0"/>
              <a:t> 형식에 아주 조화롭게 나타나고 있다</a:t>
            </a:r>
            <a:r>
              <a:rPr lang="en-US" altLang="ko-KR" sz="1050" dirty="0"/>
              <a:t>. </a:t>
            </a:r>
            <a:r>
              <a:rPr lang="ko-KR" altLang="en-US" sz="1050" dirty="0"/>
              <a:t>필드의 작품 대부분은 피아노를 위한 곡들이다</a:t>
            </a:r>
            <a:r>
              <a:rPr lang="en-US" altLang="ko-KR" sz="1050" dirty="0"/>
              <a:t>.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834419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/>
              <a:t>2</a:t>
            </a:r>
            <a:r>
              <a:rPr kumimoji="1" lang="ko-KR" altLang="en-US" dirty="0" err="1"/>
              <a:t>중주곡</a:t>
            </a:r>
            <a:r>
              <a:rPr kumimoji="1" lang="ko-KR" altLang="en-US" dirty="0"/>
              <a:t> </a:t>
            </a:r>
            <a:r>
              <a:rPr kumimoji="1" lang="en-US" altLang="ko-KR" dirty="0"/>
              <a:t>《</a:t>
            </a:r>
            <a:r>
              <a:rPr kumimoji="1" lang="ko-KR" altLang="en-US" dirty="0"/>
              <a:t>베토벤</a:t>
            </a:r>
            <a:r>
              <a:rPr kumimoji="1" lang="en-US" altLang="ko-KR" dirty="0"/>
              <a:t>, </a:t>
            </a:r>
            <a:r>
              <a:rPr kumimoji="1" lang="ko-KR" altLang="en-US" dirty="0"/>
              <a:t>비올라와 첼로를 위한 </a:t>
            </a:r>
            <a:r>
              <a:rPr kumimoji="1" lang="en-US" altLang="ko-KR" dirty="0"/>
              <a:t>2</a:t>
            </a:r>
            <a:r>
              <a:rPr kumimoji="1" lang="ko-KR" altLang="en-US" dirty="0"/>
              <a:t>중주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안경</a:t>
            </a:r>
            <a:r>
              <a:rPr kumimoji="1" lang="en-US" altLang="ko-KR" dirty="0"/>
              <a:t>‘》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93619" y="2585482"/>
            <a:ext cx="6979922" cy="201381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346523" y="1457622"/>
            <a:ext cx="9498954" cy="9807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베토벤의 초기 작품인 ‘두 개의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오블리가토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안경과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함께’는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‘안경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이중주’라는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부제가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이는 안경을 쓰는 두 연주자에게서 비롯되었다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곡은 베토벤과 작곡가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츠메스칼이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함께 연주할 목적으로 작곡되었는데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 당시 베토벤은 자신에게 안경을 빌려 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츠메스칼에게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“나는 네 눈이 잘 안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보이는게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매우 고마워” 라고 장난스럽게 편지를 썼다고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" name="[아침나라 중음②]_3단원_교과서_66쪽_3.베토벤_비올라와 첼로를 위한 2중주 안경_음원편집">
            <a:hlinkClick r:id="" action="ppaction://media"/>
            <a:extLst>
              <a:ext uri="{FF2B5EF4-FFF2-40B4-BE49-F238E27FC236}">
                <a16:creationId xmlns:a16="http://schemas.microsoft.com/office/drawing/2014/main" id="{3E6E209C-DC03-CF65-12D7-C8F5C112A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8320" y="3565813"/>
            <a:ext cx="365760" cy="36576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48464FD-8E05-58CF-484A-41C82ED3BFD4}"/>
              </a:ext>
            </a:extLst>
          </p:cNvPr>
          <p:cNvSpPr txBox="1">
            <a:spLocks/>
          </p:cNvSpPr>
          <p:nvPr/>
        </p:nvSpPr>
        <p:spPr>
          <a:xfrm>
            <a:off x="1346523" y="4980077"/>
            <a:ext cx="9498954" cy="98077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첫 악장 알레그로는 비올라의 힘찬 주제로 시작하며 곧 첼로가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아르페지오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반주로 등장한다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전체적으로 주제와 반주를 두 악기가 주고받으며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피치카토와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활 연주도 교대로 나타나는 등 다양하게 표현되고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두 번째 악장 미뉴에트는 온화한 분위기로 두 악기가 대위적으로 진행된다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0008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D6D4-E918-546D-FF73-DF6A4CA4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CA6D99-8E0A-8F09-FEF6-9F4931C22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작곡가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FFF8A67-D68A-66DA-D08E-5B3B1B04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09936" y="2177953"/>
            <a:ext cx="1816815" cy="1849081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376ECB6-B51D-B5EC-6895-13EB07899C03}"/>
              </a:ext>
            </a:extLst>
          </p:cNvPr>
          <p:cNvSpPr txBox="1">
            <a:spLocks/>
          </p:cNvSpPr>
          <p:nvPr/>
        </p:nvSpPr>
        <p:spPr>
          <a:xfrm>
            <a:off x="4067992" y="2588681"/>
            <a:ext cx="7384867" cy="194615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독일 본의 음악가 집안에서 태어나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어린 시절부터 아버지에게 음악교육을 받았으며 남다른 노력과 열정으로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 때부터 연주자로 활동하였다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교향곡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번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합창’을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작곡할 무렵에는 귀가 전혀 들리지 않았으며 경제적으로 궁핍하였으나 절망과 슬픔 속에서도 좌절하지 않고 불멸의 음악을 만들어 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그는 고전파 음악의 최고 경지에 도달함과 동시에 낭만파 음악의 길을 열어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19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이후의 음악에 큰 영향을 끼쳤다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6016ED05-E09D-8D8D-101C-36F439616691}"/>
              </a:ext>
            </a:extLst>
          </p:cNvPr>
          <p:cNvSpPr/>
          <p:nvPr/>
        </p:nvSpPr>
        <p:spPr>
          <a:xfrm>
            <a:off x="1105441" y="4191648"/>
            <a:ext cx="2652330" cy="528247"/>
          </a:xfrm>
          <a:prstGeom prst="roundRect">
            <a:avLst/>
          </a:prstGeom>
          <a:solidFill>
            <a:srgbClr val="91A2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베토벤 </a:t>
            </a:r>
            <a:r>
              <a:rPr lang="en-US" altLang="ko-KR" sz="1200" dirty="0">
                <a:solidFill>
                  <a:schemeClr val="tx1"/>
                </a:solidFill>
              </a:rPr>
              <a:t>(Beethoven, Ludwig van, 1770~1827)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6656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4217</TotalTime>
  <Words>1425</Words>
  <Application>Microsoft Office PowerPoint</Application>
  <PresentationFormat>와이드스크린</PresentationFormat>
  <Paragraphs>97</Paragraphs>
  <Slides>17</Slides>
  <Notes>0</Notes>
  <HiddenSlides>0</HiddenSlides>
  <MMClips>9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188</cp:revision>
  <dcterms:created xsi:type="dcterms:W3CDTF">2024-07-03T01:17:18Z</dcterms:created>
  <dcterms:modified xsi:type="dcterms:W3CDTF">2025-05-26T02:40:46Z</dcterms:modified>
</cp:coreProperties>
</file>