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14" r:id="rId7"/>
    <p:sldId id="299" r:id="rId8"/>
    <p:sldId id="315" r:id="rId9"/>
    <p:sldId id="317" r:id="rId10"/>
    <p:sldId id="310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4"/>
            <p14:sldId id="299"/>
            <p14:sldId id="315"/>
            <p14:sldId id="317"/>
            <p14:sldId id="310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9F3"/>
    <a:srgbClr val="A8AFC5"/>
    <a:srgbClr val="6F6AAA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몽금포타령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01565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서도 민요의 </a:t>
            </a:r>
            <a:r>
              <a:rPr kumimoji="1" lang="ko-KR" altLang="en-US" sz="3200" dirty="0" err="1">
                <a:solidFill>
                  <a:schemeClr val="tx1"/>
                </a:solidFill>
                <a:latin typeface="+mn-ea"/>
                <a:ea typeface="+mn-ea"/>
              </a:rPr>
              <a:t>시김새를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 살려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293551" y="756170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293552" y="1672066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8" name="1단원_교과서_33쪽_QR17_1.몽금포타령(노래)">
            <a:hlinkClick r:id="" action="ppaction://media"/>
            <a:extLst>
              <a:ext uri="{FF2B5EF4-FFF2-40B4-BE49-F238E27FC236}">
                <a16:creationId xmlns:a16="http://schemas.microsoft.com/office/drawing/2014/main" id="{E027A2BE-42FB-175D-2925-70E3A6AE6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2000" y="424296"/>
            <a:ext cx="406400" cy="406400"/>
          </a:xfrm>
          <a:prstGeom prst="rect">
            <a:avLst/>
          </a:prstGeom>
        </p:spPr>
      </p:pic>
      <p:pic>
        <p:nvPicPr>
          <p:cNvPr id="9" name="1단원_교과서_33쪽_QR17_2.몽금포타령(반주)">
            <a:hlinkClick r:id="" action="ppaction://media"/>
            <a:extLst>
              <a:ext uri="{FF2B5EF4-FFF2-40B4-BE49-F238E27FC236}">
                <a16:creationId xmlns:a16="http://schemas.microsoft.com/office/drawing/2014/main" id="{829BD376-4561-6775-21A2-F34C06971E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4535" y="1355345"/>
            <a:ext cx="406400" cy="406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5633DBA-0F2D-6DDB-7FA0-70A63153F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930" y="1262279"/>
            <a:ext cx="7312139" cy="43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6942504-1356-113C-C1F5-0F9FBEB8FA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1185418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굿거리장단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서도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황해도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72AD296-360C-B221-4E8E-6B8C8AFBFAD2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D3CC71D-5669-D3DA-DA96-CBDBC9C75EB4}"/>
              </a:ext>
            </a:extLst>
          </p:cNvPr>
          <p:cNvSpPr txBox="1">
            <a:spLocks/>
          </p:cNvSpPr>
          <p:nvPr/>
        </p:nvSpPr>
        <p:spPr>
          <a:xfrm>
            <a:off x="2708909" y="2253429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서도 민요 발성법의 하나인 콧소리를 부분적으로 표현한 황해도 민요로 중모리장단과 굿거리장단을 서로 혼용하며 부르기도 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장산곶 마을의 지역적 특징 찾아보기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18CB2F-F0BF-9081-769E-054561A33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92A4D8C-D3A6-CAFA-4AF0-F112F22C4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43372" y="1333433"/>
            <a:ext cx="4587661" cy="431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8954C-FF34-BC14-B2F6-E7CEB1943407}"/>
              </a:ext>
            </a:extLst>
          </p:cNvPr>
          <p:cNvSpPr txBox="1"/>
          <p:nvPr/>
        </p:nvSpPr>
        <p:spPr>
          <a:xfrm>
            <a:off x="7077552" y="2293933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서해안 바닷가 지역에 위치해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A01E2-65D1-BF64-3154-E7A39A2D5185}"/>
              </a:ext>
            </a:extLst>
          </p:cNvPr>
          <p:cNvSpPr txBox="1"/>
          <p:nvPr/>
        </p:nvSpPr>
        <p:spPr>
          <a:xfrm>
            <a:off x="7077552" y="3371801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식물 조성이 다양해 장산곶식물보호구로 설정되어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C0C0D-EBD9-E92F-ABB8-41A5D7F77429}"/>
              </a:ext>
            </a:extLst>
          </p:cNvPr>
          <p:cNvSpPr txBox="1"/>
          <p:nvPr/>
        </p:nvSpPr>
        <p:spPr>
          <a:xfrm>
            <a:off x="7077552" y="2832867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중국과 가까이 위치해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BCF58-AF5C-12C7-A349-1E441BC7C78F}"/>
              </a:ext>
            </a:extLst>
          </p:cNvPr>
          <p:cNvSpPr txBox="1"/>
          <p:nvPr/>
        </p:nvSpPr>
        <p:spPr>
          <a:xfrm>
            <a:off x="7077552" y="3910735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천연기념물인 오차바위</a:t>
            </a:r>
            <a:r>
              <a:rPr lang="en-US" altLang="ko-KR" sz="1400" dirty="0"/>
              <a:t>, </a:t>
            </a:r>
            <a:r>
              <a:rPr lang="ko-KR" altLang="en-US" sz="1400" dirty="0"/>
              <a:t>함지바위 등과 절벽이 솟아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1537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2CB84-D336-7073-FD7E-C436156C5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AA3DAF-07B8-99DF-0045-9CF637AC26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서도 민요의 </a:t>
            </a:r>
            <a:r>
              <a:rPr kumimoji="1" lang="ko-KR" altLang="en-US" dirty="0" err="1">
                <a:latin typeface="+mn-ea"/>
                <a:ea typeface="+mn-ea"/>
              </a:rPr>
              <a:t>시김새를</a:t>
            </a:r>
            <a:r>
              <a:rPr kumimoji="1" lang="ko-KR" altLang="en-US" dirty="0">
                <a:latin typeface="+mn-ea"/>
                <a:ea typeface="+mn-ea"/>
              </a:rPr>
              <a:t> 살려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A54D03-C5CF-DBDB-8C1A-586778E36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E58AAC1-3833-A320-4EC7-5228598D6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58342" y="3169899"/>
            <a:ext cx="5460080" cy="1288898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43521CBF-80F9-992E-7B04-6553D5DF6486}"/>
              </a:ext>
            </a:extLst>
          </p:cNvPr>
          <p:cNvSpPr/>
          <p:nvPr/>
        </p:nvSpPr>
        <p:spPr>
          <a:xfrm>
            <a:off x="2172871" y="1653266"/>
            <a:ext cx="1475253" cy="32577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시김새</a:t>
            </a:r>
            <a:r>
              <a:rPr lang="ko-KR" altLang="en-US" sz="1200" dirty="0">
                <a:latin typeface="+mn-ea"/>
              </a:rPr>
              <a:t> 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8EDF84D-4C4C-C78D-4154-3377AE2969A0}"/>
              </a:ext>
            </a:extLst>
          </p:cNvPr>
          <p:cNvSpPr txBox="1">
            <a:spLocks/>
          </p:cNvSpPr>
          <p:nvPr/>
        </p:nvSpPr>
        <p:spPr>
          <a:xfrm>
            <a:off x="3933097" y="1610275"/>
            <a:ext cx="6086032" cy="36876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콧소리를 섞어 잘게 떨어주어 서도 민요의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시김새를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표현한다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BB6E24F4-43D6-5BE6-E8AF-E499BCD21DDC}"/>
              </a:ext>
            </a:extLst>
          </p:cNvPr>
          <p:cNvSpPr/>
          <p:nvPr/>
        </p:nvSpPr>
        <p:spPr>
          <a:xfrm>
            <a:off x="5075382" y="3376798"/>
            <a:ext cx="524341" cy="782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7441EF1-42DB-D188-E951-60C25CC3A234}"/>
              </a:ext>
            </a:extLst>
          </p:cNvPr>
          <p:cNvSpPr/>
          <p:nvPr/>
        </p:nvSpPr>
        <p:spPr>
          <a:xfrm>
            <a:off x="6096000" y="3376798"/>
            <a:ext cx="524341" cy="782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101DEFAE-315B-B982-59A5-6CA66CD08604}"/>
              </a:ext>
            </a:extLst>
          </p:cNvPr>
          <p:cNvSpPr/>
          <p:nvPr/>
        </p:nvSpPr>
        <p:spPr>
          <a:xfrm>
            <a:off x="8505447" y="3376798"/>
            <a:ext cx="524342" cy="782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2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E55FEA8-A7CF-ED02-FD87-0F5A44B1C4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74096" y="875951"/>
            <a:ext cx="7200000" cy="1907502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황해도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평안도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애수적이고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감상적이며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콧소리를 섞어 부르는 노래가 많다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서도 민요 알아보기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D949EE76-A829-7DD4-1A38-449F8DC420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지역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특징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토리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그림 6" descr="텍스트, 도표, 라인, 스크린샷이(가) 표시된 사진&#10;&#10;자동 생성된 설명">
            <a:extLst>
              <a:ext uri="{FF2B5EF4-FFF2-40B4-BE49-F238E27FC236}">
                <a16:creationId xmlns:a16="http://schemas.microsoft.com/office/drawing/2014/main" id="{11F473A2-57E0-2527-4115-67A8E058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95"/>
          <a:stretch/>
        </p:blipFill>
        <p:spPr>
          <a:xfrm>
            <a:off x="2633658" y="2549728"/>
            <a:ext cx="4182585" cy="1091149"/>
          </a:xfrm>
          <a:prstGeom prst="rect">
            <a:avLst/>
          </a:prstGeom>
        </p:spPr>
      </p:pic>
      <p:pic>
        <p:nvPicPr>
          <p:cNvPr id="8" name="그림 7" descr="텍스트, 도표, 라인, 스크린샷이(가) 표시된 사진&#10;&#10;자동 생성된 설명">
            <a:extLst>
              <a:ext uri="{FF2B5EF4-FFF2-40B4-BE49-F238E27FC236}">
                <a16:creationId xmlns:a16="http://schemas.microsoft.com/office/drawing/2014/main" id="{1F007E6F-9352-5AF1-EA1C-4B6B2A739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" t="60081" r="-306" b="-286"/>
          <a:stretch/>
        </p:blipFill>
        <p:spPr>
          <a:xfrm>
            <a:off x="7161092" y="2549728"/>
            <a:ext cx="4182585" cy="1091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EF39B-454A-1731-9663-A29EDCC4081B}"/>
              </a:ext>
            </a:extLst>
          </p:cNvPr>
          <p:cNvSpPr txBox="1"/>
          <p:nvPr/>
        </p:nvSpPr>
        <p:spPr>
          <a:xfrm>
            <a:off x="2633658" y="2231646"/>
            <a:ext cx="115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solidFill>
                  <a:schemeClr val="accent1"/>
                </a:solidFill>
                <a:latin typeface="+mn-ea"/>
              </a:rPr>
              <a:t>수심가토리</a:t>
            </a:r>
            <a:endParaRPr lang="ko-KR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3B30C-AF4A-3B9A-82F2-354A72A24184}"/>
              </a:ext>
            </a:extLst>
          </p:cNvPr>
          <p:cNvSpPr txBox="1"/>
          <p:nvPr/>
        </p:nvSpPr>
        <p:spPr>
          <a:xfrm>
            <a:off x="7241894" y="2231646"/>
            <a:ext cx="133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solidFill>
                  <a:schemeClr val="accent1"/>
                </a:solidFill>
                <a:latin typeface="+mn-ea"/>
              </a:rPr>
              <a:t>반수심가토리</a:t>
            </a:r>
            <a:endParaRPr lang="ko-KR" altLang="en-US" sz="14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C81143E-C9D7-9521-7483-FEED6C8ED4A6}"/>
              </a:ext>
            </a:extLst>
          </p:cNvPr>
          <p:cNvGrpSpPr/>
          <p:nvPr/>
        </p:nvGrpSpPr>
        <p:grpSpPr>
          <a:xfrm>
            <a:off x="2774096" y="1432347"/>
            <a:ext cx="1106770" cy="2800750"/>
            <a:chOff x="2774096" y="1432347"/>
            <a:chExt cx="1106770" cy="280075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30138A13-BCE5-F1A1-68AC-BD53273EB2EA}"/>
                </a:ext>
              </a:extLst>
            </p:cNvPr>
            <p:cNvCxnSpPr/>
            <p:nvPr/>
          </p:nvCxnSpPr>
          <p:spPr>
            <a:xfrm>
              <a:off x="2774096" y="1432347"/>
              <a:ext cx="730038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8EA41D28-75BD-1EBF-5E57-31F06397D560}"/>
                </a:ext>
              </a:extLst>
            </p:cNvPr>
            <p:cNvCxnSpPr/>
            <p:nvPr/>
          </p:nvCxnSpPr>
          <p:spPr>
            <a:xfrm>
              <a:off x="3139115" y="1432347"/>
              <a:ext cx="741751" cy="2800750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2A629FE-C123-7B3C-9A41-F6982A815194}"/>
              </a:ext>
            </a:extLst>
          </p:cNvPr>
          <p:cNvGrpSpPr/>
          <p:nvPr/>
        </p:nvGrpSpPr>
        <p:grpSpPr>
          <a:xfrm>
            <a:off x="3703723" y="1432347"/>
            <a:ext cx="4204673" cy="2811055"/>
            <a:chOff x="3666601" y="1432347"/>
            <a:chExt cx="4204673" cy="2811055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FA597261-4DA7-9846-BC2D-EF995BF48E81}"/>
                </a:ext>
              </a:extLst>
            </p:cNvPr>
            <p:cNvCxnSpPr/>
            <p:nvPr/>
          </p:nvCxnSpPr>
          <p:spPr>
            <a:xfrm>
              <a:off x="3666601" y="1432347"/>
              <a:ext cx="730038" cy="0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F7C83869-1EB9-C904-CC30-96E2B110642D}"/>
                </a:ext>
              </a:extLst>
            </p:cNvPr>
            <p:cNvCxnSpPr>
              <a:cxnSpLocks/>
            </p:cNvCxnSpPr>
            <p:nvPr/>
          </p:nvCxnSpPr>
          <p:spPr>
            <a:xfrm>
              <a:off x="4031620" y="1432347"/>
              <a:ext cx="3839654" cy="281105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19A4AF8C-97E9-69BE-70C3-F9DD3FF0D86D}"/>
              </a:ext>
            </a:extLst>
          </p:cNvPr>
          <p:cNvSpPr/>
          <p:nvPr/>
        </p:nvSpPr>
        <p:spPr>
          <a:xfrm>
            <a:off x="2288809" y="4243402"/>
            <a:ext cx="4418922" cy="705865"/>
          </a:xfrm>
          <a:prstGeom prst="roundRect">
            <a:avLst/>
          </a:prstGeom>
          <a:solidFill>
            <a:srgbClr val="ECD9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대표 민요</a:t>
            </a:r>
            <a:endParaRPr lang="en-US" altLang="ko-KR" sz="12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산염불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잦은염불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긴난봉가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자진난봉가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해주아리랑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등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BC309B4-1D83-2D90-7CD5-2AEAD0AEE13B}"/>
              </a:ext>
            </a:extLst>
          </p:cNvPr>
          <p:cNvSpPr/>
          <p:nvPr/>
        </p:nvSpPr>
        <p:spPr>
          <a:xfrm>
            <a:off x="7091008" y="4245169"/>
            <a:ext cx="4418922" cy="7058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대표 민요</a:t>
            </a:r>
            <a:endParaRPr lang="en-US" altLang="ko-KR" sz="1200" b="1" dirty="0">
              <a:solidFill>
                <a:schemeClr val="tx2"/>
              </a:solidFill>
              <a:latin typeface="+mn-ea"/>
            </a:endParaRPr>
          </a:p>
          <a:p>
            <a:pPr algn="ctr"/>
            <a:r>
              <a:rPr lang="ko-KR" altLang="en-US" sz="1200" dirty="0">
                <a:solidFill>
                  <a:schemeClr val="tx2"/>
                </a:solidFill>
                <a:latin typeface="+mn-ea"/>
              </a:rPr>
              <a:t>수심가</a:t>
            </a:r>
            <a:r>
              <a:rPr lang="en-US" altLang="ko-KR" sz="1200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tx2"/>
                </a:solidFill>
                <a:latin typeface="+mn-ea"/>
              </a:rPr>
              <a:t>엮음수심가</a:t>
            </a:r>
            <a:r>
              <a:rPr lang="en-US" altLang="ko-KR" sz="1200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tx2"/>
                </a:solidFill>
                <a:latin typeface="+mn-ea"/>
              </a:rPr>
              <a:t>영변가</a:t>
            </a:r>
            <a:r>
              <a:rPr lang="en-US" altLang="ko-KR" sz="1200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tx2"/>
                </a:solidFill>
                <a:latin typeface="+mn-ea"/>
              </a:rPr>
              <a:t>긴아리</a:t>
            </a:r>
            <a:r>
              <a:rPr lang="en-US" altLang="ko-KR" sz="1200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tx2"/>
                </a:solidFill>
                <a:latin typeface="+mn-ea"/>
              </a:rPr>
              <a:t>자진아리</a:t>
            </a:r>
            <a:r>
              <a:rPr lang="ko-KR" altLang="en-US" sz="1200" dirty="0">
                <a:solidFill>
                  <a:schemeClr val="tx2"/>
                </a:solidFill>
                <a:latin typeface="+mn-ea"/>
              </a:rPr>
              <a:t> 등</a:t>
            </a:r>
          </a:p>
        </p:txBody>
      </p:sp>
    </p:spTree>
    <p:extLst>
      <p:ext uri="{BB962C8B-B14F-4D97-AF65-F5344CB8AC3E}">
        <p14:creationId xmlns:p14="http://schemas.microsoft.com/office/powerpoint/2010/main" val="12054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161</Words>
  <Application>Microsoft Office PowerPoint</Application>
  <PresentationFormat>와이드스크린</PresentationFormat>
  <Paragraphs>45</Paragraphs>
  <Slides>8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맑은 고딕</vt:lpstr>
      <vt:lpstr>나눔고딕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166</cp:revision>
  <dcterms:created xsi:type="dcterms:W3CDTF">2024-07-03T01:17:18Z</dcterms:created>
  <dcterms:modified xsi:type="dcterms:W3CDTF">2025-04-28T07:33:06Z</dcterms:modified>
</cp:coreProperties>
</file>