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5"/>
  </p:notesMasterIdLst>
  <p:sldIdLst>
    <p:sldId id="292" r:id="rId5"/>
    <p:sldId id="298" r:id="rId6"/>
    <p:sldId id="348" r:id="rId7"/>
    <p:sldId id="365" r:id="rId8"/>
    <p:sldId id="366" r:id="rId9"/>
    <p:sldId id="367" r:id="rId10"/>
    <p:sldId id="368" r:id="rId11"/>
    <p:sldId id="363" r:id="rId12"/>
    <p:sldId id="369" r:id="rId13"/>
    <p:sldId id="295" r:id="rId14"/>
  </p:sldIdLst>
  <p:sldSz cx="12192000" cy="6858000"/>
  <p:notesSz cx="6858000" cy="9144000"/>
  <p:embeddedFontLs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5"/>
            <p14:sldId id="366"/>
            <p14:sldId id="367"/>
            <p14:sldId id="368"/>
            <p14:sldId id="363"/>
            <p14:sldId id="36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B3"/>
    <a:srgbClr val="FFE1B5"/>
    <a:srgbClr val="A66BD3"/>
    <a:srgbClr val="C391D7"/>
    <a:srgbClr val="CBA0DC"/>
    <a:srgbClr val="D1AAE0"/>
    <a:srgbClr val="C28CD8"/>
    <a:srgbClr val="6F6AAA"/>
    <a:srgbClr val="A8AFC5"/>
    <a:srgbClr val="2B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37" autoAdjust="0"/>
    <p:restoredTop sz="97316" autoAdjust="0"/>
  </p:normalViewPr>
  <p:slideViewPr>
    <p:cSldViewPr snapToGrid="0" showGuides="1">
      <p:cViewPr>
        <p:scale>
          <a:sx n="150" d="100"/>
          <a:sy n="150" d="100"/>
        </p:scale>
        <p:origin x="46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2025-09-10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395644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D73F0-8973-44F7-E0D7-D7397C472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89C0B02-CCA9-6061-61BE-8A375AE5E3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9637A31-F0B3-8D99-CD60-67361C03F1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43743EF-1CD5-4D40-3A49-0DE050250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62597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7B301-2AC9-A973-4C5F-4A0BB4DF4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4AFB237-6A81-B751-ABAC-9C52D2196E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E3D8753-453E-F9DB-43C9-535405DF1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616A392-7A46-BE15-2B37-793FF37049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68883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>
                <a:latin typeface="+mn-ea"/>
                <a:ea typeface="+mn-ea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545398"/>
            <a:ext cx="5760000" cy="558952"/>
          </a:xfrm>
        </p:spPr>
        <p:txBody>
          <a:bodyPr/>
          <a:lstStyle/>
          <a:p>
            <a:r>
              <a:rPr kumimoji="1" lang="ko-KR" altLang="en-US" sz="3600" dirty="0"/>
              <a:t>사물놀이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Ⅱ.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악기로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 76~77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2800" dirty="0"/>
              <a:t>사물놀이에 사용되는 악기를 </a:t>
            </a:r>
            <a:endParaRPr kumimoji="1" lang="en-US" altLang="ko-KR" sz="2800" dirty="0"/>
          </a:p>
          <a:p>
            <a:r>
              <a:rPr kumimoji="1" lang="ko-KR" altLang="en-US" sz="2800" dirty="0"/>
              <a:t>바른 자세와 연주법으로 연주할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사물놀이 알아보기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EE18D6F-3AC0-72C5-F25D-C5FB5A634CC7}"/>
              </a:ext>
            </a:extLst>
          </p:cNvPr>
          <p:cNvSpPr/>
          <p:nvPr/>
        </p:nvSpPr>
        <p:spPr>
          <a:xfrm>
            <a:off x="1229450" y="1547564"/>
            <a:ext cx="1012100" cy="29277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</a:rPr>
              <a:t>사물놀이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64CFFAB-B640-E882-1F15-69A2732053B9}"/>
              </a:ext>
            </a:extLst>
          </p:cNvPr>
          <p:cNvSpPr txBox="1">
            <a:spLocks/>
          </p:cNvSpPr>
          <p:nvPr/>
        </p:nvSpPr>
        <p:spPr>
          <a:xfrm>
            <a:off x="2457450" y="1547564"/>
            <a:ext cx="9326719" cy="163961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사물놀이는 풍물놀이의 가락을 바탕으로 재창조된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타악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합주 형태이다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풍물놀이는 노래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무용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무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연주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악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놀이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가 동반된 선반 형태의 종합 연희인 반면 사물놀이는 꽹과리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징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장구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북 등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앉은반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형태의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타악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합주 형태이다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사물놀이는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1978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년 김덕수 외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명에 의해 창시된 후 국내외에서 다양한 공연과 교육 사업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그리고 새로운 창작 작업을 통해 한국 음악 장르로 자리 잡았다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ED4F020-98E2-A0C6-7EC0-037B7D54B3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73400" y="3588272"/>
            <a:ext cx="71437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1C15E-72FD-5AAF-B702-80F91E798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644A991-5ECC-24AB-1737-604CDC2440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사물놀이 알아보기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8BF39A82-F548-6790-34C8-51445FA7CFE1}"/>
              </a:ext>
            </a:extLst>
          </p:cNvPr>
          <p:cNvSpPr/>
          <p:nvPr/>
        </p:nvSpPr>
        <p:spPr>
          <a:xfrm>
            <a:off x="1185000" y="1131832"/>
            <a:ext cx="1012100" cy="29277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</a:rPr>
              <a:t>꽹과리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4F4C8BC3-4682-9F0A-21BA-267FC311BA6B}"/>
              </a:ext>
            </a:extLst>
          </p:cNvPr>
          <p:cNvSpPr txBox="1">
            <a:spLocks/>
          </p:cNvSpPr>
          <p:nvPr/>
        </p:nvSpPr>
        <p:spPr>
          <a:xfrm>
            <a:off x="6355584" y="2395623"/>
            <a:ext cx="5468116" cy="81112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오른손은 채를 잡아 연주하고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왼손은 꽹과리를 잡는다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왼손 엄지를 고리에 끼우고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나머지 손가락은 안쪽에 대었다 떼었다 하면서 소리를 조절한다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AAAE611-B0EB-4CEF-6AAB-42DD929A2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050" y="2237221"/>
            <a:ext cx="1740288" cy="210384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1EB591E-81BA-333A-2AB0-F4BB55C5EA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745"/>
          <a:stretch>
            <a:fillRect/>
          </a:stretch>
        </p:blipFill>
        <p:spPr>
          <a:xfrm>
            <a:off x="4222750" y="2321418"/>
            <a:ext cx="1937516" cy="1475882"/>
          </a:xfrm>
          <a:prstGeom prst="rect">
            <a:avLst/>
          </a:prstGeom>
        </p:spPr>
      </p:pic>
      <p:grpSp>
        <p:nvGrpSpPr>
          <p:cNvPr id="28" name="그룹 27">
            <a:extLst>
              <a:ext uri="{FF2B5EF4-FFF2-40B4-BE49-F238E27FC236}">
                <a16:creationId xmlns:a16="http://schemas.microsoft.com/office/drawing/2014/main" id="{7AF98BDD-E1BB-E1A2-EC5C-E677794F3897}"/>
              </a:ext>
            </a:extLst>
          </p:cNvPr>
          <p:cNvGrpSpPr/>
          <p:nvPr/>
        </p:nvGrpSpPr>
        <p:grpSpPr>
          <a:xfrm>
            <a:off x="1393346" y="1728982"/>
            <a:ext cx="1497108" cy="326604"/>
            <a:chOff x="1393346" y="1728982"/>
            <a:chExt cx="1497108" cy="326604"/>
          </a:xfrm>
        </p:grpSpPr>
        <p:sp>
          <p:nvSpPr>
            <p:cNvPr id="8" name="텍스트 개체 틀 1">
              <a:extLst>
                <a:ext uri="{FF2B5EF4-FFF2-40B4-BE49-F238E27FC236}">
                  <a16:creationId xmlns:a16="http://schemas.microsoft.com/office/drawing/2014/main" id="{FED43264-4161-EC81-3E53-E58996D85DC7}"/>
                </a:ext>
              </a:extLst>
            </p:cNvPr>
            <p:cNvSpPr txBox="1">
              <a:spLocks/>
            </p:cNvSpPr>
            <p:nvPr/>
          </p:nvSpPr>
          <p:spPr>
            <a:xfrm>
              <a:off x="1393346" y="1728982"/>
              <a:ext cx="1497108" cy="326604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sz="1200" b="0" dirty="0">
                  <a:solidFill>
                    <a:schemeClr val="accent1"/>
                  </a:solidFill>
                  <a:latin typeface="+mn-ea"/>
                  <a:ea typeface="+mn-ea"/>
                </a:rPr>
                <a:t>꽹과리의 구조</a:t>
              </a:r>
              <a:endParaRPr kumimoji="1" lang="en-US" altLang="ko-KR" sz="1200" b="0" dirty="0">
                <a:solidFill>
                  <a:schemeClr val="accent1"/>
                </a:solidFill>
                <a:latin typeface="+mn-ea"/>
                <a:ea typeface="+mn-ea"/>
              </a:endParaRPr>
            </a:p>
          </p:txBody>
        </p: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7E4AAAF1-F1A9-7402-5823-E8B07AE79E6F}"/>
                </a:ext>
              </a:extLst>
            </p:cNvPr>
            <p:cNvCxnSpPr>
              <a:cxnSpLocks/>
            </p:cNvCxnSpPr>
            <p:nvPr/>
          </p:nvCxnSpPr>
          <p:spPr>
            <a:xfrm>
              <a:off x="1560875" y="2017961"/>
              <a:ext cx="116205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9E74BF7D-0BB3-30AF-3A90-DC847384DF75}"/>
              </a:ext>
            </a:extLst>
          </p:cNvPr>
          <p:cNvGrpSpPr/>
          <p:nvPr/>
        </p:nvGrpSpPr>
        <p:grpSpPr>
          <a:xfrm>
            <a:off x="4045313" y="1728982"/>
            <a:ext cx="1497108" cy="326604"/>
            <a:chOff x="4045313" y="1728982"/>
            <a:chExt cx="1497108" cy="326604"/>
          </a:xfrm>
        </p:grpSpPr>
        <p:sp>
          <p:nvSpPr>
            <p:cNvPr id="15" name="텍스트 개체 틀 1">
              <a:extLst>
                <a:ext uri="{FF2B5EF4-FFF2-40B4-BE49-F238E27FC236}">
                  <a16:creationId xmlns:a16="http://schemas.microsoft.com/office/drawing/2014/main" id="{6336D17B-50B8-5057-B0CC-98B8BC66B86A}"/>
                </a:ext>
              </a:extLst>
            </p:cNvPr>
            <p:cNvSpPr txBox="1">
              <a:spLocks/>
            </p:cNvSpPr>
            <p:nvPr/>
          </p:nvSpPr>
          <p:spPr>
            <a:xfrm>
              <a:off x="4045313" y="1728982"/>
              <a:ext cx="1497108" cy="326604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sz="1200" b="0" dirty="0">
                  <a:solidFill>
                    <a:schemeClr val="accent1"/>
                  </a:solidFill>
                  <a:latin typeface="+mn-ea"/>
                  <a:ea typeface="+mn-ea"/>
                </a:rPr>
                <a:t>꽹과리 연주 방법</a:t>
              </a:r>
              <a:endParaRPr kumimoji="1" lang="en-US" altLang="ko-KR" sz="1200" b="0" dirty="0">
                <a:solidFill>
                  <a:schemeClr val="accent1"/>
                </a:solidFill>
                <a:latin typeface="+mn-ea"/>
                <a:ea typeface="+mn-ea"/>
              </a:endParaRPr>
            </a:p>
          </p:txBody>
        </p: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514A2036-3624-21A5-4544-6F2D58C5580A}"/>
                </a:ext>
              </a:extLst>
            </p:cNvPr>
            <p:cNvCxnSpPr>
              <a:cxnSpLocks/>
            </p:cNvCxnSpPr>
            <p:nvPr/>
          </p:nvCxnSpPr>
          <p:spPr>
            <a:xfrm>
              <a:off x="4130292" y="2017961"/>
              <a:ext cx="132715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그림 20">
            <a:extLst>
              <a:ext uri="{FF2B5EF4-FFF2-40B4-BE49-F238E27FC236}">
                <a16:creationId xmlns:a16="http://schemas.microsoft.com/office/drawing/2014/main" id="{CF9F88DE-0EB5-F022-FE55-11D439663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584" y="3741375"/>
            <a:ext cx="3969516" cy="119937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6BFF27F-A5D0-1200-068A-E248FF7912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55"/>
          <a:stretch>
            <a:fillRect/>
          </a:stretch>
        </p:blipFill>
        <p:spPr>
          <a:xfrm>
            <a:off x="4245284" y="3825777"/>
            <a:ext cx="1917848" cy="14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8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D2E52-D966-FDD6-A966-FDFCB47D1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874A94-8A08-F5E0-07DC-E002026D6B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사물놀이 알아보기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4F2A70EA-EA14-E89B-A03B-284AF0730301}"/>
              </a:ext>
            </a:extLst>
          </p:cNvPr>
          <p:cNvSpPr/>
          <p:nvPr/>
        </p:nvSpPr>
        <p:spPr>
          <a:xfrm>
            <a:off x="1185000" y="1131832"/>
            <a:ext cx="1012100" cy="29277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bg1"/>
                </a:solidFill>
              </a:rPr>
              <a:t>장구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E7ECDE5-5536-AF4E-15C9-7EA5BD1FD620}"/>
              </a:ext>
            </a:extLst>
          </p:cNvPr>
          <p:cNvSpPr txBox="1">
            <a:spLocks/>
          </p:cNvSpPr>
          <p:nvPr/>
        </p:nvSpPr>
        <p:spPr>
          <a:xfrm>
            <a:off x="6577834" y="2395623"/>
            <a:ext cx="4712466" cy="81112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오른손은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열채를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잡아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채편을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치고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왼손은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궁굴채를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잡아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궁편을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F45CDDC-54E3-A57B-5659-6976CC8E7C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07250" y="2261967"/>
            <a:ext cx="2351802" cy="174071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B7B1D74-EC93-B49B-37A8-A9719A1D61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509" r="50379"/>
          <a:stretch>
            <a:fillRect/>
          </a:stretch>
        </p:blipFill>
        <p:spPr>
          <a:xfrm>
            <a:off x="4435166" y="2294282"/>
            <a:ext cx="1937516" cy="1475882"/>
          </a:xfrm>
          <a:prstGeom prst="rect">
            <a:avLst/>
          </a:prstGeom>
        </p:spPr>
      </p:pic>
      <p:grpSp>
        <p:nvGrpSpPr>
          <p:cNvPr id="28" name="그룹 27">
            <a:extLst>
              <a:ext uri="{FF2B5EF4-FFF2-40B4-BE49-F238E27FC236}">
                <a16:creationId xmlns:a16="http://schemas.microsoft.com/office/drawing/2014/main" id="{6C4E0C17-3AAA-A21A-E618-669215C0FEB2}"/>
              </a:ext>
            </a:extLst>
          </p:cNvPr>
          <p:cNvGrpSpPr/>
          <p:nvPr/>
        </p:nvGrpSpPr>
        <p:grpSpPr>
          <a:xfrm>
            <a:off x="1298096" y="1728982"/>
            <a:ext cx="1497108" cy="326604"/>
            <a:chOff x="1393346" y="1728982"/>
            <a:chExt cx="1497108" cy="326604"/>
          </a:xfrm>
        </p:grpSpPr>
        <p:sp>
          <p:nvSpPr>
            <p:cNvPr id="8" name="텍스트 개체 틀 1">
              <a:extLst>
                <a:ext uri="{FF2B5EF4-FFF2-40B4-BE49-F238E27FC236}">
                  <a16:creationId xmlns:a16="http://schemas.microsoft.com/office/drawing/2014/main" id="{14D49324-AAA9-6847-11D3-F3ED85B0281D}"/>
                </a:ext>
              </a:extLst>
            </p:cNvPr>
            <p:cNvSpPr txBox="1">
              <a:spLocks/>
            </p:cNvSpPr>
            <p:nvPr/>
          </p:nvSpPr>
          <p:spPr>
            <a:xfrm>
              <a:off x="1393346" y="1728982"/>
              <a:ext cx="1497108" cy="326604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sz="1200" b="0" dirty="0">
                  <a:solidFill>
                    <a:schemeClr val="accent3"/>
                  </a:solidFill>
                  <a:latin typeface="+mn-ea"/>
                  <a:ea typeface="+mn-ea"/>
                </a:rPr>
                <a:t>장구의 구조</a:t>
              </a:r>
              <a:endParaRPr kumimoji="1" lang="en-US" altLang="ko-KR" sz="1200" b="0" dirty="0">
                <a:solidFill>
                  <a:schemeClr val="accent3"/>
                </a:solidFill>
                <a:latin typeface="+mn-ea"/>
                <a:ea typeface="+mn-ea"/>
              </a:endParaRPr>
            </a:p>
          </p:txBody>
        </p: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6F0647CB-071E-4812-31E3-B7FC7DE4E82C}"/>
                </a:ext>
              </a:extLst>
            </p:cNvPr>
            <p:cNvCxnSpPr>
              <a:cxnSpLocks/>
            </p:cNvCxnSpPr>
            <p:nvPr/>
          </p:nvCxnSpPr>
          <p:spPr>
            <a:xfrm>
              <a:off x="1560875" y="2017961"/>
              <a:ext cx="1162050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7FB41017-F0DE-BEB6-AB36-9EB96827273A}"/>
              </a:ext>
            </a:extLst>
          </p:cNvPr>
          <p:cNvGrpSpPr/>
          <p:nvPr/>
        </p:nvGrpSpPr>
        <p:grpSpPr>
          <a:xfrm>
            <a:off x="4435166" y="1728982"/>
            <a:ext cx="1497108" cy="326604"/>
            <a:chOff x="4045313" y="1728982"/>
            <a:chExt cx="1497108" cy="326604"/>
          </a:xfrm>
        </p:grpSpPr>
        <p:sp>
          <p:nvSpPr>
            <p:cNvPr id="15" name="텍스트 개체 틀 1">
              <a:extLst>
                <a:ext uri="{FF2B5EF4-FFF2-40B4-BE49-F238E27FC236}">
                  <a16:creationId xmlns:a16="http://schemas.microsoft.com/office/drawing/2014/main" id="{A9B7C667-552A-CCE9-CC5B-0CFABD77B662}"/>
                </a:ext>
              </a:extLst>
            </p:cNvPr>
            <p:cNvSpPr txBox="1">
              <a:spLocks/>
            </p:cNvSpPr>
            <p:nvPr/>
          </p:nvSpPr>
          <p:spPr>
            <a:xfrm>
              <a:off x="4045313" y="1728982"/>
              <a:ext cx="1497108" cy="326604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sz="1200" b="0" dirty="0">
                  <a:solidFill>
                    <a:schemeClr val="accent3"/>
                  </a:solidFill>
                  <a:latin typeface="+mn-ea"/>
                  <a:ea typeface="+mn-ea"/>
                </a:rPr>
                <a:t>장구 연주 방법</a:t>
              </a:r>
              <a:endParaRPr kumimoji="1" lang="en-US" altLang="ko-KR" sz="1200" b="0" dirty="0">
                <a:solidFill>
                  <a:schemeClr val="accent3"/>
                </a:solidFill>
                <a:latin typeface="+mn-ea"/>
                <a:ea typeface="+mn-ea"/>
              </a:endParaRPr>
            </a:p>
          </p:txBody>
        </p: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A66390DD-0914-6B9C-5B98-B386FC14408E}"/>
                </a:ext>
              </a:extLst>
            </p:cNvPr>
            <p:cNvCxnSpPr>
              <a:cxnSpLocks/>
            </p:cNvCxnSpPr>
            <p:nvPr/>
          </p:nvCxnSpPr>
          <p:spPr>
            <a:xfrm>
              <a:off x="4130292" y="2017961"/>
              <a:ext cx="1327150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1" name="그림 20">
            <a:extLst>
              <a:ext uri="{FF2B5EF4-FFF2-40B4-BE49-F238E27FC236}">
                <a16:creationId xmlns:a16="http://schemas.microsoft.com/office/drawing/2014/main" id="{2D481A5D-C7AE-A379-1591-83821F60F8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87610" y="3741375"/>
            <a:ext cx="3949964" cy="1199373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10449FFB-80B9-4D8B-FA32-9B7EDA79D0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 r="-130"/>
          <a:stretch>
            <a:fillRect/>
          </a:stretch>
        </p:blipFill>
        <p:spPr>
          <a:xfrm>
            <a:off x="4447866" y="3843682"/>
            <a:ext cx="1937516" cy="14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23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566B0-8E98-AD99-FFD9-72A152074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D6DCDE9-1FBD-FD8B-6C3F-CC0096DD1B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사물놀이 알아보기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D49BC07-BE88-C2A6-3898-B0256101F480}"/>
              </a:ext>
            </a:extLst>
          </p:cNvPr>
          <p:cNvSpPr/>
          <p:nvPr/>
        </p:nvSpPr>
        <p:spPr>
          <a:xfrm>
            <a:off x="1185000" y="1131832"/>
            <a:ext cx="1012100" cy="29277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징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558EF63-D5E0-3EDC-72C6-8D18C2C09869}"/>
              </a:ext>
            </a:extLst>
          </p:cNvPr>
          <p:cNvSpPr txBox="1">
            <a:spLocks/>
          </p:cNvSpPr>
          <p:nvPr/>
        </p:nvSpPr>
        <p:spPr>
          <a:xfrm>
            <a:off x="6577834" y="2395623"/>
            <a:ext cx="4712466" cy="81112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오른손은 채를 잡아 중앙에서 연주하고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왼손은 안쪽에 대었다 떼었다 하며 소리를 조절한다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FC158E5-B817-6885-29DC-7EC01EDC1A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91050" y="2395623"/>
            <a:ext cx="1682425" cy="174071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C5DEB8E-9DF5-AF24-B57C-70FD60717F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438"/>
          <a:stretch>
            <a:fillRect/>
          </a:stretch>
        </p:blipFill>
        <p:spPr>
          <a:xfrm>
            <a:off x="4435166" y="2294282"/>
            <a:ext cx="1937516" cy="1475882"/>
          </a:xfrm>
          <a:prstGeom prst="rect">
            <a:avLst/>
          </a:prstGeom>
        </p:spPr>
      </p:pic>
      <p:grpSp>
        <p:nvGrpSpPr>
          <p:cNvPr id="28" name="그룹 27">
            <a:extLst>
              <a:ext uri="{FF2B5EF4-FFF2-40B4-BE49-F238E27FC236}">
                <a16:creationId xmlns:a16="http://schemas.microsoft.com/office/drawing/2014/main" id="{2D944DDC-7E66-AA3E-67E0-27055460B8ED}"/>
              </a:ext>
            </a:extLst>
          </p:cNvPr>
          <p:cNvGrpSpPr/>
          <p:nvPr/>
        </p:nvGrpSpPr>
        <p:grpSpPr>
          <a:xfrm>
            <a:off x="1298096" y="1728982"/>
            <a:ext cx="1497108" cy="326604"/>
            <a:chOff x="1393346" y="1728982"/>
            <a:chExt cx="1497108" cy="326604"/>
          </a:xfrm>
        </p:grpSpPr>
        <p:sp>
          <p:nvSpPr>
            <p:cNvPr id="8" name="텍스트 개체 틀 1">
              <a:extLst>
                <a:ext uri="{FF2B5EF4-FFF2-40B4-BE49-F238E27FC236}">
                  <a16:creationId xmlns:a16="http://schemas.microsoft.com/office/drawing/2014/main" id="{6F035983-653E-2336-436C-19E59560BDA9}"/>
                </a:ext>
              </a:extLst>
            </p:cNvPr>
            <p:cNvSpPr txBox="1">
              <a:spLocks/>
            </p:cNvSpPr>
            <p:nvPr/>
          </p:nvSpPr>
          <p:spPr>
            <a:xfrm>
              <a:off x="1393346" y="1728982"/>
              <a:ext cx="1497108" cy="326604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sz="1200" b="0" dirty="0">
                  <a:solidFill>
                    <a:schemeClr val="accent5">
                      <a:lumMod val="75000"/>
                    </a:schemeClr>
                  </a:solidFill>
                  <a:latin typeface="+mn-ea"/>
                  <a:ea typeface="+mn-ea"/>
                </a:rPr>
                <a:t>징의 구조</a:t>
              </a:r>
              <a:endParaRPr kumimoji="1" lang="en-US" altLang="ko-KR" sz="1200" b="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endParaRPr>
            </a:p>
          </p:txBody>
        </p: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CADB5B29-E479-C444-0E4A-32CCFC176815}"/>
                </a:ext>
              </a:extLst>
            </p:cNvPr>
            <p:cNvCxnSpPr>
              <a:cxnSpLocks/>
            </p:cNvCxnSpPr>
            <p:nvPr/>
          </p:nvCxnSpPr>
          <p:spPr>
            <a:xfrm>
              <a:off x="1560875" y="2017961"/>
              <a:ext cx="1162050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A525F8BA-80EC-47B1-375C-100462179191}"/>
              </a:ext>
            </a:extLst>
          </p:cNvPr>
          <p:cNvGrpSpPr/>
          <p:nvPr/>
        </p:nvGrpSpPr>
        <p:grpSpPr>
          <a:xfrm>
            <a:off x="4435166" y="1728982"/>
            <a:ext cx="1497108" cy="326604"/>
            <a:chOff x="4045313" y="1728982"/>
            <a:chExt cx="1497108" cy="326604"/>
          </a:xfrm>
        </p:grpSpPr>
        <p:sp>
          <p:nvSpPr>
            <p:cNvPr id="15" name="텍스트 개체 틀 1">
              <a:extLst>
                <a:ext uri="{FF2B5EF4-FFF2-40B4-BE49-F238E27FC236}">
                  <a16:creationId xmlns:a16="http://schemas.microsoft.com/office/drawing/2014/main" id="{2CB29F8E-6737-B870-198B-7099F32870D9}"/>
                </a:ext>
              </a:extLst>
            </p:cNvPr>
            <p:cNvSpPr txBox="1">
              <a:spLocks/>
            </p:cNvSpPr>
            <p:nvPr/>
          </p:nvSpPr>
          <p:spPr>
            <a:xfrm>
              <a:off x="4045313" y="1728982"/>
              <a:ext cx="1497108" cy="326604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sz="1200" b="0" dirty="0">
                  <a:solidFill>
                    <a:schemeClr val="accent5">
                      <a:lumMod val="75000"/>
                    </a:schemeClr>
                  </a:solidFill>
                  <a:latin typeface="+mn-ea"/>
                  <a:ea typeface="+mn-ea"/>
                </a:rPr>
                <a:t>징 연주 방법</a:t>
              </a:r>
              <a:endParaRPr kumimoji="1" lang="en-US" altLang="ko-KR" sz="1200" b="0" dirty="0">
                <a:solidFill>
                  <a:schemeClr val="accent5">
                    <a:lumMod val="75000"/>
                  </a:schemeClr>
                </a:solidFill>
                <a:latin typeface="+mn-ea"/>
                <a:ea typeface="+mn-ea"/>
              </a:endParaRPr>
            </a:p>
          </p:txBody>
        </p: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EF2C641A-0965-DFB2-E3B8-D487CA12CD57}"/>
                </a:ext>
              </a:extLst>
            </p:cNvPr>
            <p:cNvCxnSpPr>
              <a:cxnSpLocks/>
            </p:cNvCxnSpPr>
            <p:nvPr/>
          </p:nvCxnSpPr>
          <p:spPr>
            <a:xfrm>
              <a:off x="4130292" y="2017961"/>
              <a:ext cx="1327150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21" name="그림 20">
            <a:extLst>
              <a:ext uri="{FF2B5EF4-FFF2-40B4-BE49-F238E27FC236}">
                <a16:creationId xmlns:a16="http://schemas.microsoft.com/office/drawing/2014/main" id="{F55B8077-7B70-B974-9FF6-49A1C1900E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98846" y="3741375"/>
            <a:ext cx="3927491" cy="119937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CFF82E5-1796-6AEE-CC6B-D343CD4615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438"/>
          <a:stretch>
            <a:fillRect/>
          </a:stretch>
        </p:blipFill>
        <p:spPr>
          <a:xfrm>
            <a:off x="4435166" y="3869082"/>
            <a:ext cx="1937516" cy="14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99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D1379-7BEF-0C65-C996-779DE1AC5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07CF3F3-1FE5-2A60-B1AC-48159914F2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사물놀이 알아보기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56096355-E539-6E14-6A10-9080F35BE253}"/>
              </a:ext>
            </a:extLst>
          </p:cNvPr>
          <p:cNvSpPr/>
          <p:nvPr/>
        </p:nvSpPr>
        <p:spPr>
          <a:xfrm>
            <a:off x="1185000" y="1131832"/>
            <a:ext cx="1012100" cy="29277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북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5ED4997-82D0-537C-DEEA-CF9A760C42C8}"/>
              </a:ext>
            </a:extLst>
          </p:cNvPr>
          <p:cNvSpPr txBox="1">
            <a:spLocks/>
          </p:cNvSpPr>
          <p:nvPr/>
        </p:nvSpPr>
        <p:spPr>
          <a:xfrm>
            <a:off x="6577834" y="2395623"/>
            <a:ext cx="4712466" cy="81112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오른손은 채를 잡아 연주하고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왼손은 북을 고정한다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EB27F06-9FF7-FFE1-BCA4-93699A5228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65625" y="2414756"/>
            <a:ext cx="2206723" cy="202848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AA2D153-2CDF-28DE-C478-3055395D61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526"/>
          <a:stretch>
            <a:fillRect/>
          </a:stretch>
        </p:blipFill>
        <p:spPr>
          <a:xfrm>
            <a:off x="4435166" y="2294282"/>
            <a:ext cx="1937516" cy="1475882"/>
          </a:xfrm>
          <a:prstGeom prst="rect">
            <a:avLst/>
          </a:prstGeom>
        </p:spPr>
      </p:pic>
      <p:grpSp>
        <p:nvGrpSpPr>
          <p:cNvPr id="28" name="그룹 27">
            <a:extLst>
              <a:ext uri="{FF2B5EF4-FFF2-40B4-BE49-F238E27FC236}">
                <a16:creationId xmlns:a16="http://schemas.microsoft.com/office/drawing/2014/main" id="{91C2835E-33F3-30C3-E2C2-BEB3A5549D4D}"/>
              </a:ext>
            </a:extLst>
          </p:cNvPr>
          <p:cNvGrpSpPr/>
          <p:nvPr/>
        </p:nvGrpSpPr>
        <p:grpSpPr>
          <a:xfrm>
            <a:off x="1298096" y="1728982"/>
            <a:ext cx="1497108" cy="326604"/>
            <a:chOff x="1393346" y="1728982"/>
            <a:chExt cx="1497108" cy="326604"/>
          </a:xfrm>
        </p:grpSpPr>
        <p:sp>
          <p:nvSpPr>
            <p:cNvPr id="8" name="텍스트 개체 틀 1">
              <a:extLst>
                <a:ext uri="{FF2B5EF4-FFF2-40B4-BE49-F238E27FC236}">
                  <a16:creationId xmlns:a16="http://schemas.microsoft.com/office/drawing/2014/main" id="{03E22092-03BB-61B2-CA8A-F3A6DB451F69}"/>
                </a:ext>
              </a:extLst>
            </p:cNvPr>
            <p:cNvSpPr txBox="1">
              <a:spLocks/>
            </p:cNvSpPr>
            <p:nvPr/>
          </p:nvSpPr>
          <p:spPr>
            <a:xfrm>
              <a:off x="1393346" y="1728982"/>
              <a:ext cx="1497108" cy="326604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sz="1200" b="0" dirty="0">
                  <a:solidFill>
                    <a:schemeClr val="accent2"/>
                  </a:solidFill>
                  <a:latin typeface="+mn-ea"/>
                  <a:ea typeface="+mn-ea"/>
                </a:rPr>
                <a:t>북의 구조</a:t>
              </a:r>
              <a:endParaRPr kumimoji="1" lang="en-US" altLang="ko-KR" sz="1200" b="0" dirty="0">
                <a:solidFill>
                  <a:schemeClr val="accent2"/>
                </a:solidFill>
                <a:latin typeface="+mn-ea"/>
                <a:ea typeface="+mn-ea"/>
              </a:endParaRPr>
            </a:p>
          </p:txBody>
        </p:sp>
        <p:cxnSp>
          <p:nvCxnSpPr>
            <p:cNvPr id="12" name="직선 연결선 11">
              <a:extLst>
                <a:ext uri="{FF2B5EF4-FFF2-40B4-BE49-F238E27FC236}">
                  <a16:creationId xmlns:a16="http://schemas.microsoft.com/office/drawing/2014/main" id="{34E2B344-B427-8EAE-0DEE-6B95BE4B2046}"/>
                </a:ext>
              </a:extLst>
            </p:cNvPr>
            <p:cNvCxnSpPr>
              <a:cxnSpLocks/>
            </p:cNvCxnSpPr>
            <p:nvPr/>
          </p:nvCxnSpPr>
          <p:spPr>
            <a:xfrm>
              <a:off x="1560875" y="2017961"/>
              <a:ext cx="116205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FF66800C-0E7B-9AD5-A145-79C5EF91C934}"/>
              </a:ext>
            </a:extLst>
          </p:cNvPr>
          <p:cNvGrpSpPr/>
          <p:nvPr/>
        </p:nvGrpSpPr>
        <p:grpSpPr>
          <a:xfrm>
            <a:off x="4435166" y="1728982"/>
            <a:ext cx="1497108" cy="326604"/>
            <a:chOff x="4045313" y="1728982"/>
            <a:chExt cx="1497108" cy="326604"/>
          </a:xfrm>
        </p:grpSpPr>
        <p:sp>
          <p:nvSpPr>
            <p:cNvPr id="15" name="텍스트 개체 틀 1">
              <a:extLst>
                <a:ext uri="{FF2B5EF4-FFF2-40B4-BE49-F238E27FC236}">
                  <a16:creationId xmlns:a16="http://schemas.microsoft.com/office/drawing/2014/main" id="{14E313F1-4939-C67E-72D5-A869D6AF0499}"/>
                </a:ext>
              </a:extLst>
            </p:cNvPr>
            <p:cNvSpPr txBox="1">
              <a:spLocks/>
            </p:cNvSpPr>
            <p:nvPr/>
          </p:nvSpPr>
          <p:spPr>
            <a:xfrm>
              <a:off x="4045313" y="1728982"/>
              <a:ext cx="1497108" cy="326604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" panose="020D0604000000000000" pitchFamily="34" charset="-127"/>
                  <a:ea typeface="NanumGothic" panose="020D0604000000000000" pitchFamily="34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kumimoji="1" lang="ko-KR" altLang="en-US" sz="1200" b="0" dirty="0">
                  <a:solidFill>
                    <a:schemeClr val="accent2"/>
                  </a:solidFill>
                  <a:latin typeface="+mn-ea"/>
                  <a:ea typeface="+mn-ea"/>
                </a:rPr>
                <a:t>북 연주 방법</a:t>
              </a:r>
              <a:endParaRPr kumimoji="1" lang="en-US" altLang="ko-KR" sz="1200" b="0" dirty="0">
                <a:solidFill>
                  <a:schemeClr val="accent2"/>
                </a:solidFill>
                <a:latin typeface="+mn-ea"/>
                <a:ea typeface="+mn-ea"/>
              </a:endParaRPr>
            </a:p>
          </p:txBody>
        </p: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96B09D27-8128-F0C2-1CAD-671D1B859B0A}"/>
                </a:ext>
              </a:extLst>
            </p:cNvPr>
            <p:cNvCxnSpPr>
              <a:cxnSpLocks/>
            </p:cNvCxnSpPr>
            <p:nvPr/>
          </p:nvCxnSpPr>
          <p:spPr>
            <a:xfrm>
              <a:off x="4130292" y="2017961"/>
              <a:ext cx="1327150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1" name="그림 20">
            <a:extLst>
              <a:ext uri="{FF2B5EF4-FFF2-40B4-BE49-F238E27FC236}">
                <a16:creationId xmlns:a16="http://schemas.microsoft.com/office/drawing/2014/main" id="{7A501E52-2467-AC07-62C7-5C2EA38B9A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01906" y="3741375"/>
            <a:ext cx="3921370" cy="1199373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D0493C6F-E60E-A1CF-4F65-666FA5C1C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526"/>
          <a:stretch>
            <a:fillRect/>
          </a:stretch>
        </p:blipFill>
        <p:spPr>
          <a:xfrm>
            <a:off x="4435166" y="3900832"/>
            <a:ext cx="1937516" cy="14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61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AE9EE-4CAD-D9D1-216D-92F4C46F0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F99836-B9D7-523F-4829-2B6CFF31E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영남가락 합주해 보기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8D7BEC1B-B118-BEBF-F9FE-CC1FD3578665}"/>
              </a:ext>
            </a:extLst>
          </p:cNvPr>
          <p:cNvSpPr/>
          <p:nvPr/>
        </p:nvSpPr>
        <p:spPr>
          <a:xfrm>
            <a:off x="994966" y="1228386"/>
            <a:ext cx="1272450" cy="292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별달거리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9AF17CD-C4E5-728D-8409-7D7B60725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1228386"/>
            <a:ext cx="7920434" cy="2085728"/>
          </a:xfrm>
          <a:prstGeom prst="rect">
            <a:avLst/>
          </a:prstGeom>
        </p:spPr>
      </p:pic>
      <p:pic>
        <p:nvPicPr>
          <p:cNvPr id="12" name="2단원_교과서_77쪽_QR42_1.별달거리">
            <a:hlinkClick r:id="" action="ppaction://media"/>
            <a:extLst>
              <a:ext uri="{FF2B5EF4-FFF2-40B4-BE49-F238E27FC236}">
                <a16:creationId xmlns:a16="http://schemas.microsoft.com/office/drawing/2014/main" id="{2DBE3DE6-688F-D68D-8231-1251CE7AE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98189" y="1181100"/>
            <a:ext cx="387350" cy="38735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5073E7A-4B95-4E1A-ADA6-F974EF0110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600" y="3346826"/>
            <a:ext cx="3072431" cy="188310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F9E539F-2D5D-54F6-3E7E-2508179093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1335" y="3314114"/>
            <a:ext cx="4635700" cy="2565986"/>
          </a:xfrm>
          <a:prstGeom prst="rect">
            <a:avLst/>
          </a:prstGeom>
        </p:spPr>
      </p:pic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044CFC0E-F422-15A1-66E4-CAD2EED9FB7B}"/>
              </a:ext>
            </a:extLst>
          </p:cNvPr>
          <p:cNvSpPr/>
          <p:nvPr/>
        </p:nvSpPr>
        <p:spPr>
          <a:xfrm>
            <a:off x="1344216" y="5262641"/>
            <a:ext cx="4300934" cy="93011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tx1"/>
                </a:solidFill>
              </a:rPr>
              <a:t>연주 순서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본가락</a:t>
            </a:r>
            <a:r>
              <a:rPr lang="ko-KR" altLang="en-US" sz="1200" dirty="0">
                <a:solidFill>
                  <a:schemeClr val="tx1"/>
                </a:solidFill>
              </a:rPr>
              <a:t> → 구호 </a:t>
            </a:r>
            <a:r>
              <a:rPr lang="en-US" altLang="ko-KR" sz="1200" dirty="0">
                <a:solidFill>
                  <a:schemeClr val="tx1"/>
                </a:solidFill>
              </a:rPr>
              <a:t>1</a:t>
            </a:r>
            <a:r>
              <a:rPr lang="ko-KR" altLang="en-US" sz="1200" dirty="0">
                <a:solidFill>
                  <a:schemeClr val="tx1"/>
                </a:solidFill>
              </a:rPr>
              <a:t> → </a:t>
            </a:r>
            <a:r>
              <a:rPr lang="ko-KR" altLang="en-US" sz="1200" dirty="0" err="1">
                <a:solidFill>
                  <a:schemeClr val="tx1"/>
                </a:solidFill>
              </a:rPr>
              <a:t>사잇가락</a:t>
            </a:r>
            <a:r>
              <a:rPr lang="ko-KR" altLang="en-US" sz="1200" dirty="0">
                <a:solidFill>
                  <a:schemeClr val="tx1"/>
                </a:solidFill>
              </a:rPr>
              <a:t> → 구호 </a:t>
            </a:r>
            <a:r>
              <a:rPr lang="en-US" altLang="ko-KR" sz="1200" dirty="0">
                <a:solidFill>
                  <a:schemeClr val="tx1"/>
                </a:solidFill>
              </a:rPr>
              <a:t>2</a:t>
            </a:r>
            <a:r>
              <a:rPr lang="ko-KR" altLang="en-US" sz="1200" dirty="0">
                <a:solidFill>
                  <a:schemeClr val="tx1"/>
                </a:solidFill>
              </a:rPr>
              <a:t> → </a:t>
            </a:r>
            <a:r>
              <a:rPr lang="ko-KR" altLang="en-US" sz="1200" dirty="0" err="1">
                <a:solidFill>
                  <a:schemeClr val="tx1"/>
                </a:solidFill>
              </a:rPr>
              <a:t>사잇가락</a:t>
            </a:r>
            <a:r>
              <a:rPr lang="ko-KR" altLang="en-US" sz="1200" dirty="0">
                <a:solidFill>
                  <a:schemeClr val="tx1"/>
                </a:solidFill>
              </a:rPr>
              <a:t> → 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구호 </a:t>
            </a:r>
            <a:r>
              <a:rPr lang="en-US" altLang="ko-KR" sz="1200" dirty="0">
                <a:solidFill>
                  <a:schemeClr val="tx1"/>
                </a:solidFill>
              </a:rPr>
              <a:t>3</a:t>
            </a:r>
            <a:r>
              <a:rPr lang="ko-KR" altLang="en-US" sz="1200" dirty="0">
                <a:solidFill>
                  <a:schemeClr val="tx1"/>
                </a:solidFill>
              </a:rPr>
              <a:t> → </a:t>
            </a:r>
            <a:r>
              <a:rPr lang="ko-KR" altLang="en-US" sz="1200" dirty="0" err="1">
                <a:solidFill>
                  <a:schemeClr val="tx1"/>
                </a:solidFill>
              </a:rPr>
              <a:t>사잇가락</a:t>
            </a:r>
            <a:r>
              <a:rPr lang="ko-KR" altLang="en-US" sz="1200" dirty="0">
                <a:solidFill>
                  <a:schemeClr val="tx1"/>
                </a:solidFill>
              </a:rPr>
              <a:t> → 구호 </a:t>
            </a:r>
            <a:r>
              <a:rPr lang="en-US" altLang="ko-KR" sz="1200" dirty="0">
                <a:solidFill>
                  <a:schemeClr val="tx1"/>
                </a:solidFill>
              </a:rPr>
              <a:t>4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pic>
        <p:nvPicPr>
          <p:cNvPr id="19" name="2단원_교과서_77쪽_QR42_2.사잇가락">
            <a:hlinkClick r:id="" action="ppaction://media"/>
            <a:extLst>
              <a:ext uri="{FF2B5EF4-FFF2-40B4-BE49-F238E27FC236}">
                <a16:creationId xmlns:a16="http://schemas.microsoft.com/office/drawing/2014/main" id="{62E67A0B-4381-CC29-C6B5-18C12168FB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48725" y="3346826"/>
            <a:ext cx="441325" cy="4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AE9EE-4CAD-D9D1-216D-92F4C46F0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F99836-B9D7-523F-4829-2B6CFF31E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영남가락 합주해 보기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8D7BEC1B-B118-BEBF-F9FE-CC1FD3578665}"/>
              </a:ext>
            </a:extLst>
          </p:cNvPr>
          <p:cNvSpPr/>
          <p:nvPr/>
        </p:nvSpPr>
        <p:spPr>
          <a:xfrm>
            <a:off x="994966" y="1228386"/>
            <a:ext cx="1272450" cy="292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벅구놀이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9AF17CD-C4E5-728D-8409-7D7B60725A5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276600" y="1261069"/>
            <a:ext cx="7920434" cy="2020362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FA1FB3F-347D-0019-E705-178D20BE3FE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307545" y="3576570"/>
            <a:ext cx="8224203" cy="2320332"/>
          </a:xfrm>
          <a:prstGeom prst="rect">
            <a:avLst/>
          </a:prstGeom>
        </p:spPr>
      </p:pic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14B3AF68-EE54-BBFE-427C-8186F7613BD3}"/>
              </a:ext>
            </a:extLst>
          </p:cNvPr>
          <p:cNvSpPr/>
          <p:nvPr/>
        </p:nvSpPr>
        <p:spPr>
          <a:xfrm>
            <a:off x="994966" y="3698536"/>
            <a:ext cx="1272450" cy="292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쌍진풀이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pic>
        <p:nvPicPr>
          <p:cNvPr id="6" name="2단원_교과서_77쪽_QR42_3.벅구놀이">
            <a:hlinkClick r:id="" action="ppaction://media"/>
            <a:extLst>
              <a:ext uri="{FF2B5EF4-FFF2-40B4-BE49-F238E27FC236}">
                <a16:creationId xmlns:a16="http://schemas.microsoft.com/office/drawing/2014/main" id="{FE483AF0-FF75-276D-1C35-1BD7BB405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66975" y="1181439"/>
            <a:ext cx="384175" cy="384175"/>
          </a:xfrm>
          <a:prstGeom prst="rect">
            <a:avLst/>
          </a:prstGeom>
        </p:spPr>
      </p:pic>
      <p:pic>
        <p:nvPicPr>
          <p:cNvPr id="7" name="2단원_교과서_77쪽_QR42_4.쌍진풀이">
            <a:hlinkClick r:id="" action="ppaction://media"/>
            <a:extLst>
              <a:ext uri="{FF2B5EF4-FFF2-40B4-BE49-F238E27FC236}">
                <a16:creationId xmlns:a16="http://schemas.microsoft.com/office/drawing/2014/main" id="{FF82AEE7-0A8C-6628-F3C6-B1EE71F6EC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66975" y="3698536"/>
            <a:ext cx="384175" cy="38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541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6676</TotalTime>
  <Words>233</Words>
  <Application>Microsoft Office PowerPoint</Application>
  <PresentationFormat>와이드스크린</PresentationFormat>
  <Paragraphs>45</Paragraphs>
  <Slides>10</Slides>
  <Notes>5</Notes>
  <HiddenSlides>0</HiddenSlides>
  <MMClips>4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16" baseType="lpstr"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244</cp:revision>
  <dcterms:created xsi:type="dcterms:W3CDTF">2024-07-03T01:17:18Z</dcterms:created>
  <dcterms:modified xsi:type="dcterms:W3CDTF">2025-09-10T04:52:21Z</dcterms:modified>
</cp:coreProperties>
</file>