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8" r:id="rId6"/>
    <p:sldId id="317" r:id="rId7"/>
    <p:sldId id="314" r:id="rId8"/>
    <p:sldId id="315" r:id="rId9"/>
    <p:sldId id="318" r:id="rId10"/>
    <p:sldId id="295" r:id="rId11"/>
  </p:sldIdLst>
  <p:sldSz cx="12192000" cy="6858000"/>
  <p:notesSz cx="6858000" cy="9144000"/>
  <p:embeddedFontLst>
    <p:embeddedFont>
      <p:font typeface="NanumGothicExtraBold" panose="020D0904000000000000" pitchFamily="50" charset="-127"/>
      <p:bold r:id="rId13"/>
    </p:embeddedFont>
    <p:embeddedFont>
      <p:font typeface="Spoqa Han Sans Neo" panose="020B0600000101010101" charset="0"/>
      <p:regular r:id="rId14"/>
      <p:bold r:id="rId15"/>
      <p:italic r:id="rId16"/>
      <p:boldItalic r:id="rId17"/>
    </p:embeddedFont>
    <p:embeddedFont>
      <p:font typeface="나눔고딕" panose="020D0604000000000000" pitchFamily="50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17"/>
            <p14:sldId id="314"/>
            <p14:sldId id="315"/>
            <p14:sldId id="318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884C"/>
    <a:srgbClr val="A8AFC5"/>
    <a:srgbClr val="6F6AAA"/>
    <a:srgbClr val="2B3C71"/>
    <a:srgbClr val="FFFFFF"/>
    <a:srgbClr val="69B76B"/>
    <a:srgbClr val="E97D34"/>
    <a:srgbClr val="588195"/>
    <a:srgbClr val="D0EBD1"/>
    <a:srgbClr val="3C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17" autoAdjust="0"/>
    <p:restoredTop sz="94145" autoAdjust="0"/>
  </p:normalViewPr>
  <p:slideViewPr>
    <p:cSldViewPr snapToGrid="0" showGuides="1">
      <p:cViewPr varScale="1">
        <p:scale>
          <a:sx n="149" d="100"/>
          <a:sy n="149" d="100"/>
        </p:scale>
        <p:origin x="79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2025-04-29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65348"/>
            <a:ext cx="5760000" cy="792000"/>
          </a:xfrm>
        </p:spPr>
        <p:txBody>
          <a:bodyPr/>
          <a:lstStyle/>
          <a:p>
            <a:r>
              <a:rPr kumimoji="1" lang="ko-KR" altLang="en-US" sz="4400" dirty="0">
                <a:solidFill>
                  <a:schemeClr val="tx1"/>
                </a:solidFill>
                <a:latin typeface="+mn-ea"/>
                <a:ea typeface="+mn-ea"/>
              </a:rPr>
              <a:t>남몰래 흘리는 눈물</a:t>
            </a:r>
            <a:endParaRPr kumimoji="1" lang="en-US" altLang="ko-KR" sz="4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노래로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130485" y="4894508"/>
            <a:ext cx="204403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44~45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570130"/>
            <a:ext cx="6486618" cy="1059420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오페라 「사랑의 </a:t>
            </a:r>
            <a:r>
              <a:rPr kumimoji="1" lang="ko-KR" altLang="en-US" sz="2800" dirty="0" err="1">
                <a:latin typeface="+mn-ea"/>
                <a:ea typeface="+mn-ea"/>
              </a:rPr>
              <a:t>묘약」의</a:t>
            </a:r>
            <a:r>
              <a:rPr kumimoji="1" lang="ko-KR" altLang="en-US" sz="2800" dirty="0">
                <a:latin typeface="+mn-ea"/>
                <a:ea typeface="+mn-ea"/>
              </a:rPr>
              <a:t> 내용을 알고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노래 부를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DEB79-DB4B-582E-9C87-2812C9881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EC6BCFE-D9C0-941F-9FBE-7A2BA71A67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DCFC7C2-6E1E-C8E2-B461-FECBC4EDA9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3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E29667AE-FEE9-28D6-4EC6-41DE9B842986}"/>
              </a:ext>
            </a:extLst>
          </p:cNvPr>
          <p:cNvSpPr txBox="1">
            <a:spLocks/>
          </p:cNvSpPr>
          <p:nvPr/>
        </p:nvSpPr>
        <p:spPr>
          <a:xfrm>
            <a:off x="2708908" y="874202"/>
            <a:ext cx="7200000" cy="291474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사단조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 –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내림나장조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–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사단조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-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사장조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  박자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en-US" altLang="ko-KR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Larghetto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독창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AC4E13BA-8D95-9D3B-B21A-9CE18D5B3AF3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286291EC-6F9F-8D01-EB58-5982FB32F64B}"/>
              </a:ext>
            </a:extLst>
          </p:cNvPr>
          <p:cNvSpPr txBox="1">
            <a:spLocks/>
          </p:cNvSpPr>
          <p:nvPr/>
        </p:nvSpPr>
        <p:spPr>
          <a:xfrm>
            <a:off x="2708909" y="3429000"/>
            <a:ext cx="8666740" cy="259241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도니체티가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1832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년에 완성한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막짜리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오페라 「사랑의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묘약」의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막에 등장하는 곡으로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아디나가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네모리노를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사랑하는 것을 깨닫고 눈물 흘리는 것을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네모리노가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발견하면서 벅찬 마음으로 부르는 아리아 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32EF2B06-0AC5-822F-F310-B771CB75CA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8908" y="1633249"/>
            <a:ext cx="213187" cy="39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07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4AF57-46A8-B21A-8544-6DEBA9AF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6D13432-E50F-8716-75E3-BA57A62E91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감상하고</a:t>
            </a:r>
            <a:r>
              <a:rPr kumimoji="1" lang="en-US" altLang="ko-KR" dirty="0">
                <a:latin typeface="+mn-ea"/>
                <a:ea typeface="+mn-ea"/>
              </a:rPr>
              <a:t> </a:t>
            </a:r>
            <a:r>
              <a:rPr kumimoji="1" lang="ko-KR" altLang="en-US" dirty="0">
                <a:latin typeface="+mn-ea"/>
                <a:ea typeface="+mn-ea"/>
              </a:rPr>
              <a:t>노래 부르기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A9AD634-8B46-58D0-3926-1E1350A3BA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4</a:t>
            </a:fld>
            <a:endParaRPr kumimoji="1" lang="ko-KR" altLang="en-US" dirty="0">
              <a:latin typeface="+mn-ea"/>
              <a:ea typeface="+mn-ea"/>
            </a:endParaRPr>
          </a:p>
        </p:txBody>
      </p:sp>
      <p:grpSp>
        <p:nvGrpSpPr>
          <p:cNvPr id="13" name="그룹 3">
            <a:extLst>
              <a:ext uri="{FF2B5EF4-FFF2-40B4-BE49-F238E27FC236}">
                <a16:creationId xmlns:a16="http://schemas.microsoft.com/office/drawing/2014/main" id="{1CA912C9-0F2A-7655-35CA-469EC7947DCA}"/>
              </a:ext>
            </a:extLst>
          </p:cNvPr>
          <p:cNvGrpSpPr>
            <a:grpSpLocks/>
          </p:cNvGrpSpPr>
          <p:nvPr/>
        </p:nvGrpSpPr>
        <p:grpSpPr bwMode="auto">
          <a:xfrm>
            <a:off x="11392994" y="611999"/>
            <a:ext cx="603474" cy="377219"/>
            <a:chOff x="4665259" y="556012"/>
            <a:chExt cx="618853" cy="363546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0517176D-A9BD-81C0-7B19-6CB8C2CB9451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DCAE9D66-8B57-070B-5FDD-D7334C440C9B}"/>
                </a:ext>
              </a:extLst>
            </p:cNvPr>
            <p:cNvSpPr/>
            <p:nvPr/>
          </p:nvSpPr>
          <p:spPr bwMode="auto">
            <a:xfrm>
              <a:off x="4665259" y="5560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6" name="그룹 31">
            <a:extLst>
              <a:ext uri="{FF2B5EF4-FFF2-40B4-BE49-F238E27FC236}">
                <a16:creationId xmlns:a16="http://schemas.microsoft.com/office/drawing/2014/main" id="{05388E4D-8123-0F4F-4019-2EE1BC117642}"/>
              </a:ext>
            </a:extLst>
          </p:cNvPr>
          <p:cNvGrpSpPr>
            <a:grpSpLocks/>
          </p:cNvGrpSpPr>
          <p:nvPr/>
        </p:nvGrpSpPr>
        <p:grpSpPr bwMode="auto">
          <a:xfrm>
            <a:off x="11392995" y="1527895"/>
            <a:ext cx="605025" cy="377219"/>
            <a:chOff x="4487479" y="556042"/>
            <a:chExt cx="618853" cy="363546"/>
          </a:xfrm>
        </p:grpSpPr>
        <p:sp>
          <p:nvSpPr>
            <p:cNvPr id="17" name="사각형: 둥근 모서리 16">
              <a:extLst>
                <a:ext uri="{FF2B5EF4-FFF2-40B4-BE49-F238E27FC236}">
                  <a16:creationId xmlns:a16="http://schemas.microsoft.com/office/drawing/2014/main" id="{B7CD22AE-D4B0-DC6C-AACF-09383089C18C}"/>
                </a:ext>
              </a:extLst>
            </p:cNvPr>
            <p:cNvSpPr/>
            <p:nvPr/>
          </p:nvSpPr>
          <p:spPr>
            <a:xfrm>
              <a:off x="4538270" y="693831"/>
              <a:ext cx="360205" cy="22512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55DC32EE-790E-94F5-6CDF-906669CFF603}"/>
                </a:ext>
              </a:extLst>
            </p:cNvPr>
            <p:cNvSpPr/>
            <p:nvPr/>
          </p:nvSpPr>
          <p:spPr bwMode="auto">
            <a:xfrm>
              <a:off x="4487479" y="55604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원어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46" name="1단원_교과서_44쪽_QR27_1.남몰래 흘리는 눈물(노래)">
            <a:hlinkClick r:id="" action="ppaction://media"/>
            <a:extLst>
              <a:ext uri="{FF2B5EF4-FFF2-40B4-BE49-F238E27FC236}">
                <a16:creationId xmlns:a16="http://schemas.microsoft.com/office/drawing/2014/main" id="{7C56E486-289C-9386-D62B-C9B8D235C0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14753" y="243874"/>
            <a:ext cx="406400" cy="406400"/>
          </a:xfrm>
          <a:prstGeom prst="rect">
            <a:avLst/>
          </a:prstGeom>
        </p:spPr>
      </p:pic>
      <p:grpSp>
        <p:nvGrpSpPr>
          <p:cNvPr id="47" name="그룹 31">
            <a:extLst>
              <a:ext uri="{FF2B5EF4-FFF2-40B4-BE49-F238E27FC236}">
                <a16:creationId xmlns:a16="http://schemas.microsoft.com/office/drawing/2014/main" id="{1A093DC8-A96F-FE20-40A0-3B934242BEAA}"/>
              </a:ext>
            </a:extLst>
          </p:cNvPr>
          <p:cNvGrpSpPr>
            <a:grpSpLocks/>
          </p:cNvGrpSpPr>
          <p:nvPr/>
        </p:nvGrpSpPr>
        <p:grpSpPr bwMode="auto">
          <a:xfrm>
            <a:off x="11388822" y="2437476"/>
            <a:ext cx="605025" cy="377219"/>
            <a:chOff x="4487479" y="556042"/>
            <a:chExt cx="618853" cy="363546"/>
          </a:xfrm>
        </p:grpSpPr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id="{FC7EB924-DF99-CD92-FF81-03660D0AA7DD}"/>
                </a:ext>
              </a:extLst>
            </p:cNvPr>
            <p:cNvSpPr/>
            <p:nvPr/>
          </p:nvSpPr>
          <p:spPr>
            <a:xfrm>
              <a:off x="4538270" y="693831"/>
              <a:ext cx="360205" cy="22512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4D35F772-F201-1BB8-1DE5-8B44D4CD83F4}"/>
                </a:ext>
              </a:extLst>
            </p:cNvPr>
            <p:cNvSpPr/>
            <p:nvPr/>
          </p:nvSpPr>
          <p:spPr bwMode="auto">
            <a:xfrm>
              <a:off x="4487479" y="55604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50" name="1단원_교과서_44쪽_QR27_2.남몰래 흘리는 눈물(원어)">
            <a:hlinkClick r:id="" action="ppaction://media"/>
            <a:extLst>
              <a:ext uri="{FF2B5EF4-FFF2-40B4-BE49-F238E27FC236}">
                <a16:creationId xmlns:a16="http://schemas.microsoft.com/office/drawing/2014/main" id="{5B67536C-495B-E8D5-03DF-7C866B5406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10386" y="1160024"/>
            <a:ext cx="406400" cy="406400"/>
          </a:xfrm>
          <a:prstGeom prst="rect">
            <a:avLst/>
          </a:prstGeom>
        </p:spPr>
      </p:pic>
      <p:pic>
        <p:nvPicPr>
          <p:cNvPr id="51" name="1단원_교과서_44쪽_QR27_3.남몰래 흘리는 눈물(반주)">
            <a:hlinkClick r:id="" action="ppaction://media"/>
            <a:extLst>
              <a:ext uri="{FF2B5EF4-FFF2-40B4-BE49-F238E27FC236}">
                <a16:creationId xmlns:a16="http://schemas.microsoft.com/office/drawing/2014/main" id="{69F9A564-2E41-3C1B-2A86-A6613E7F216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29927" y="2123467"/>
            <a:ext cx="406400" cy="406400"/>
          </a:xfrm>
          <a:prstGeom prst="rect">
            <a:avLst/>
          </a:prstGeom>
        </p:spPr>
      </p:pic>
      <p:pic>
        <p:nvPicPr>
          <p:cNvPr id="5" name="그림 4" descr="텍스트, 번호, 악보, 폰트이(가) 표시된 사진&#10;&#10;자동 생성된 설명">
            <a:extLst>
              <a:ext uri="{FF2B5EF4-FFF2-40B4-BE49-F238E27FC236}">
                <a16:creationId xmlns:a16="http://schemas.microsoft.com/office/drawing/2014/main" id="{542D6D2D-B425-A62E-5CFE-59CE3ADEF9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3626" y="1566630"/>
            <a:ext cx="5186861" cy="4356406"/>
          </a:xfrm>
          <a:prstGeom prst="rect">
            <a:avLst/>
          </a:prstGeom>
        </p:spPr>
      </p:pic>
      <p:pic>
        <p:nvPicPr>
          <p:cNvPr id="7" name="그림 6" descr="텍스트, 번호, 폰트이(가) 표시된 사진&#10;&#10;자동 생성된 설명">
            <a:extLst>
              <a:ext uri="{FF2B5EF4-FFF2-40B4-BE49-F238E27FC236}">
                <a16:creationId xmlns:a16="http://schemas.microsoft.com/office/drawing/2014/main" id="{45E881B4-5DDC-1C45-3961-6386AAE29E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5081" y="1448738"/>
            <a:ext cx="4687326" cy="435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204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4B462-CDFF-A821-C21A-2D5892BAD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A3DC6E0-2FDF-87C9-CC41-CCA68FCA9B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악곡의 조바꿈 알아보기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B451357-C16B-B0B8-44EA-8E95F42F0E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5</a:t>
            </a:fld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7" name="그림 6" descr="텍스트, 번호, 악보, 폰트이(가) 표시된 사진&#10;&#10;자동 생성된 설명">
            <a:extLst>
              <a:ext uri="{FF2B5EF4-FFF2-40B4-BE49-F238E27FC236}">
                <a16:creationId xmlns:a16="http://schemas.microsoft.com/office/drawing/2014/main" id="{EF71E35A-4218-D938-2E57-74F33EAB2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542" y="1566630"/>
            <a:ext cx="5186861" cy="4356406"/>
          </a:xfrm>
          <a:prstGeom prst="rect">
            <a:avLst/>
          </a:prstGeom>
        </p:spPr>
      </p:pic>
      <p:pic>
        <p:nvPicPr>
          <p:cNvPr id="8" name="그림 7" descr="텍스트, 번호, 폰트이(가) 표시된 사진&#10;&#10;자동 생성된 설명">
            <a:extLst>
              <a:ext uri="{FF2B5EF4-FFF2-40B4-BE49-F238E27FC236}">
                <a16:creationId xmlns:a16="http://schemas.microsoft.com/office/drawing/2014/main" id="{386A3202-034B-A9B7-BAA4-EF6250ED6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814" y="1075544"/>
            <a:ext cx="5141101" cy="4778146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698D519B-E188-426E-E54D-3C140345B83E}"/>
              </a:ext>
            </a:extLst>
          </p:cNvPr>
          <p:cNvSpPr/>
          <p:nvPr/>
        </p:nvSpPr>
        <p:spPr>
          <a:xfrm>
            <a:off x="1310852" y="2058999"/>
            <a:ext cx="5026003" cy="284231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사각형: 잘린 대각선 방향 모서리 9">
            <a:extLst>
              <a:ext uri="{FF2B5EF4-FFF2-40B4-BE49-F238E27FC236}">
                <a16:creationId xmlns:a16="http://schemas.microsoft.com/office/drawing/2014/main" id="{5B3820AA-D06A-2214-C5CA-809F864172EA}"/>
              </a:ext>
            </a:extLst>
          </p:cNvPr>
          <p:cNvSpPr/>
          <p:nvPr/>
        </p:nvSpPr>
        <p:spPr>
          <a:xfrm>
            <a:off x="1310852" y="1732436"/>
            <a:ext cx="1029500" cy="287748"/>
          </a:xfrm>
          <a:prstGeom prst="snip2Diag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사단조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8094A96-7CB8-73B7-5DEB-F64396CA9F05}"/>
              </a:ext>
            </a:extLst>
          </p:cNvPr>
          <p:cNvSpPr/>
          <p:nvPr/>
        </p:nvSpPr>
        <p:spPr>
          <a:xfrm>
            <a:off x="6669362" y="1075544"/>
            <a:ext cx="5026003" cy="284231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C09B627-93E9-E0ED-5AE1-6CB102B5792A}"/>
              </a:ext>
            </a:extLst>
          </p:cNvPr>
          <p:cNvSpPr/>
          <p:nvPr/>
        </p:nvSpPr>
        <p:spPr>
          <a:xfrm>
            <a:off x="6669362" y="3917857"/>
            <a:ext cx="5026003" cy="200517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120F1A9C-72BC-FBAB-C7C2-9D610DB36388}"/>
              </a:ext>
            </a:extLst>
          </p:cNvPr>
          <p:cNvSpPr/>
          <p:nvPr/>
        </p:nvSpPr>
        <p:spPr>
          <a:xfrm>
            <a:off x="1310852" y="4920446"/>
            <a:ext cx="5026003" cy="100258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사각형: 잘린 대각선 방향 모서리 13">
            <a:extLst>
              <a:ext uri="{FF2B5EF4-FFF2-40B4-BE49-F238E27FC236}">
                <a16:creationId xmlns:a16="http://schemas.microsoft.com/office/drawing/2014/main" id="{E9B61CCD-CFCE-766F-D274-A29C1C62868E}"/>
              </a:ext>
            </a:extLst>
          </p:cNvPr>
          <p:cNvSpPr/>
          <p:nvPr/>
        </p:nvSpPr>
        <p:spPr>
          <a:xfrm>
            <a:off x="1310852" y="4546424"/>
            <a:ext cx="1029500" cy="287748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/>
              <a:t>내림나장조</a:t>
            </a:r>
            <a:endParaRPr lang="ko-KR" altLang="en-US" sz="1200" dirty="0"/>
          </a:p>
        </p:txBody>
      </p:sp>
      <p:sp>
        <p:nvSpPr>
          <p:cNvPr id="15" name="사각형: 잘린 대각선 방향 모서리 14">
            <a:extLst>
              <a:ext uri="{FF2B5EF4-FFF2-40B4-BE49-F238E27FC236}">
                <a16:creationId xmlns:a16="http://schemas.microsoft.com/office/drawing/2014/main" id="{9CD66242-8D3E-7019-F042-2BB809D68971}"/>
              </a:ext>
            </a:extLst>
          </p:cNvPr>
          <p:cNvSpPr/>
          <p:nvPr/>
        </p:nvSpPr>
        <p:spPr>
          <a:xfrm>
            <a:off x="6669362" y="716562"/>
            <a:ext cx="1029500" cy="287748"/>
          </a:xfrm>
          <a:prstGeom prst="snip2Diag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사단조</a:t>
            </a: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F230FC23-05BA-080C-D927-782AC4ACA370}"/>
              </a:ext>
            </a:extLst>
          </p:cNvPr>
          <p:cNvSpPr/>
          <p:nvPr/>
        </p:nvSpPr>
        <p:spPr>
          <a:xfrm>
            <a:off x="6669362" y="3594492"/>
            <a:ext cx="1029500" cy="287748"/>
          </a:xfrm>
          <a:prstGeom prst="snip2Diag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/>
              <a:t>사장조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57987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B4748-5BBD-7533-5B89-858157AFA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4A70582-EB7E-5A31-96A6-39E1CECE7A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오페라 「사랑의 묘약」 알아보기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29A8129E-6498-41B7-DB78-EEA30C83F928}"/>
              </a:ext>
            </a:extLst>
          </p:cNvPr>
          <p:cNvSpPr/>
          <p:nvPr/>
        </p:nvSpPr>
        <p:spPr>
          <a:xfrm>
            <a:off x="1240078" y="1493796"/>
            <a:ext cx="2468678" cy="315822"/>
          </a:xfrm>
          <a:prstGeom prst="roundRect">
            <a:avLst/>
          </a:prstGeom>
          <a:solidFill>
            <a:srgbClr val="B2884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1400" dirty="0">
                <a:latin typeface="+mn-ea"/>
                <a:ea typeface="+mn-ea"/>
              </a:rPr>
              <a:t>오페라 </a:t>
            </a:r>
            <a:r>
              <a:rPr kumimoji="1" lang="en-US" altLang="ko-KR" sz="1400" dirty="0">
                <a:latin typeface="+mn-ea"/>
                <a:ea typeface="+mn-ea"/>
              </a:rPr>
              <a:t>『</a:t>
            </a:r>
            <a:r>
              <a:rPr kumimoji="1" lang="ko-KR" altLang="en-US" sz="1400" dirty="0">
                <a:latin typeface="+mn-ea"/>
                <a:ea typeface="+mn-ea"/>
              </a:rPr>
              <a:t>사랑의 묘약</a:t>
            </a:r>
            <a:r>
              <a:rPr kumimoji="1" lang="en-US" altLang="ko-KR" sz="1400" dirty="0">
                <a:latin typeface="+mn-ea"/>
                <a:ea typeface="+mn-ea"/>
              </a:rPr>
              <a:t>』</a:t>
            </a:r>
            <a:endParaRPr lang="ko-KR" altLang="en-US" sz="1200" dirty="0">
              <a:latin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841D5-05EF-D9DF-22B4-46D20C9D586F}"/>
              </a:ext>
            </a:extLst>
          </p:cNvPr>
          <p:cNvSpPr txBox="1"/>
          <p:nvPr/>
        </p:nvSpPr>
        <p:spPr>
          <a:xfrm>
            <a:off x="1609010" y="1913409"/>
            <a:ext cx="9545417" cy="869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err="1"/>
              <a:t>도니체티가</a:t>
            </a:r>
            <a:r>
              <a:rPr lang="ko-KR" altLang="en-US" dirty="0"/>
              <a:t> 대본 작가 </a:t>
            </a:r>
            <a:r>
              <a:rPr lang="ko-KR" altLang="en-US" dirty="0" err="1"/>
              <a:t>펠리체</a:t>
            </a:r>
            <a:r>
              <a:rPr lang="ko-KR" altLang="en-US" dirty="0"/>
              <a:t> </a:t>
            </a:r>
            <a:r>
              <a:rPr lang="ko-KR" altLang="en-US" dirty="0" err="1"/>
              <a:t>로마니의</a:t>
            </a:r>
            <a:r>
              <a:rPr lang="ko-KR" altLang="en-US" dirty="0"/>
              <a:t> </a:t>
            </a:r>
            <a:r>
              <a:rPr lang="en-US" altLang="ko-KR" dirty="0"/>
              <a:t>&lt;</a:t>
            </a:r>
            <a:r>
              <a:rPr lang="ko-KR" altLang="en-US" dirty="0"/>
              <a:t>묘약</a:t>
            </a:r>
            <a:r>
              <a:rPr lang="en-US" altLang="ko-KR" dirty="0"/>
              <a:t>(Le </a:t>
            </a:r>
            <a:r>
              <a:rPr lang="en-US" altLang="ko-KR" dirty="0" err="1"/>
              <a:t>philtre</a:t>
            </a:r>
            <a:r>
              <a:rPr lang="en-US" altLang="ko-KR" dirty="0"/>
              <a:t>)&gt;</a:t>
            </a:r>
            <a:r>
              <a:rPr lang="ko-KR" altLang="en-US" dirty="0"/>
              <a:t>을 결합하여 작곡한 낭만 오페라로 희극적 요소를 포함하는 대표적인 전원주의 작품이다</a:t>
            </a:r>
            <a:r>
              <a:rPr lang="en-US" altLang="ko-KR" dirty="0"/>
              <a:t>.</a:t>
            </a:r>
            <a:endParaRPr lang="ko-KR" altLang="en-US" sz="2400" dirty="0">
              <a:latin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C111E1-45FF-A051-7370-FC3BCBB08AC2}"/>
              </a:ext>
            </a:extLst>
          </p:cNvPr>
          <p:cNvSpPr txBox="1"/>
          <p:nvPr/>
        </p:nvSpPr>
        <p:spPr>
          <a:xfrm>
            <a:off x="1609010" y="3633418"/>
            <a:ext cx="9545417" cy="134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/>
              <a:t>지주의 딸 </a:t>
            </a:r>
            <a:r>
              <a:rPr lang="ko-KR" altLang="en-US" sz="1400" dirty="0" err="1"/>
              <a:t>아디나를</a:t>
            </a:r>
            <a:r>
              <a:rPr lang="ko-KR" altLang="en-US" sz="1400" dirty="0"/>
              <a:t> 짝사랑하는 농부 </a:t>
            </a:r>
            <a:r>
              <a:rPr lang="ko-KR" altLang="en-US" sz="1400" dirty="0" err="1"/>
              <a:t>네모리노는</a:t>
            </a:r>
            <a:r>
              <a:rPr lang="ko-KR" altLang="en-US" sz="1400" dirty="0"/>
              <a:t> </a:t>
            </a:r>
            <a:r>
              <a:rPr lang="ko-KR" altLang="en-US" sz="1400" dirty="0" err="1"/>
              <a:t>트리스탄과</a:t>
            </a:r>
            <a:r>
              <a:rPr lang="ko-KR" altLang="en-US" sz="1400" dirty="0"/>
              <a:t> </a:t>
            </a:r>
            <a:r>
              <a:rPr lang="ko-KR" altLang="en-US" sz="1400" dirty="0" err="1"/>
              <a:t>이졸데</a:t>
            </a:r>
            <a:r>
              <a:rPr lang="ko-KR" altLang="en-US" sz="1400" dirty="0"/>
              <a:t> 이야기 속 사랑의 묘약을 알게 되고</a:t>
            </a:r>
            <a:r>
              <a:rPr lang="en-US" altLang="ko-KR" sz="1400" dirty="0"/>
              <a:t>, </a:t>
            </a:r>
            <a:r>
              <a:rPr lang="ko-KR" altLang="en-US" sz="1400" dirty="0"/>
              <a:t>약장수 </a:t>
            </a:r>
            <a:r>
              <a:rPr lang="ko-KR" altLang="en-US" sz="1400" dirty="0" err="1"/>
              <a:t>둘카마라에게</a:t>
            </a:r>
            <a:r>
              <a:rPr lang="ko-KR" altLang="en-US" sz="1400" dirty="0"/>
              <a:t> 약을 사지만 효력을 발휘하지 못한다</a:t>
            </a:r>
            <a:r>
              <a:rPr lang="en-US" altLang="ko-KR" sz="1400" dirty="0"/>
              <a:t>. </a:t>
            </a:r>
            <a:r>
              <a:rPr lang="ko-KR" altLang="en-US" sz="1400" dirty="0" err="1"/>
              <a:t>네모리노는</a:t>
            </a:r>
            <a:r>
              <a:rPr lang="ko-KR" altLang="en-US" sz="1400" dirty="0"/>
              <a:t> 새로운 묘약을 살 돈을 벌고자 군인이 되기로 결심하고</a:t>
            </a:r>
            <a:r>
              <a:rPr lang="en-US" altLang="ko-KR" sz="1400" dirty="0"/>
              <a:t>, </a:t>
            </a:r>
            <a:r>
              <a:rPr lang="ko-KR" altLang="en-US" sz="1400" dirty="0" err="1"/>
              <a:t>아디나는</a:t>
            </a:r>
            <a:r>
              <a:rPr lang="ko-KR" altLang="en-US" sz="1400" dirty="0"/>
              <a:t> </a:t>
            </a:r>
            <a:r>
              <a:rPr lang="ko-KR" altLang="en-US" sz="1400" dirty="0" err="1"/>
              <a:t>네모리노가</a:t>
            </a:r>
            <a:r>
              <a:rPr lang="ko-KR" altLang="en-US" sz="1400" dirty="0"/>
              <a:t> 자신의 마음을 얻기 위해 군대에 들어가려 했다는 사실에 감동하며 두 사람은 행복한 결말을 맞이한다</a:t>
            </a:r>
            <a:r>
              <a:rPr lang="en-US" altLang="ko-KR" sz="1400" dirty="0"/>
              <a:t>.</a:t>
            </a:r>
            <a:endParaRPr lang="ko-KR" altLang="en-US" dirty="0">
              <a:latin typeface="+mn-ea"/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95F9F9C2-C5C6-6921-3E06-51A4FE27D6DE}"/>
              </a:ext>
            </a:extLst>
          </p:cNvPr>
          <p:cNvSpPr/>
          <p:nvPr/>
        </p:nvSpPr>
        <p:spPr>
          <a:xfrm>
            <a:off x="1240078" y="3313894"/>
            <a:ext cx="1077237" cy="256903"/>
          </a:xfrm>
          <a:prstGeom prst="roundRect">
            <a:avLst/>
          </a:prstGeom>
          <a:ln>
            <a:solidFill>
              <a:srgbClr val="B2884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ko-KR" altLang="en-US" sz="1100">
                <a:latin typeface="+mn-ea"/>
              </a:rPr>
              <a:t>줄거리</a:t>
            </a:r>
            <a:endParaRPr lang="ko-KR" altLang="en-US" sz="11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7918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4147</TotalTime>
  <Words>192</Words>
  <Application>Microsoft Office PowerPoint</Application>
  <PresentationFormat>와이드스크린</PresentationFormat>
  <Paragraphs>39</Paragraphs>
  <Slides>7</Slides>
  <Notes>2</Notes>
  <HiddenSlides>0</HiddenSlides>
  <MMClips>3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7" baseType="lpstr">
      <vt:lpstr>Times New Roman</vt:lpstr>
      <vt:lpstr>맑은 고딕</vt:lpstr>
      <vt:lpstr>Arial</vt:lpstr>
      <vt:lpstr>나눔고딕</vt:lpstr>
      <vt:lpstr>NanumGothicExtraBold</vt:lpstr>
      <vt:lpstr>Spoqa Han Sans Neo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황근식</cp:lastModifiedBy>
  <cp:revision>181</cp:revision>
  <dcterms:created xsi:type="dcterms:W3CDTF">2024-07-03T01:17:18Z</dcterms:created>
  <dcterms:modified xsi:type="dcterms:W3CDTF">2025-04-29T00:13:38Z</dcterms:modified>
</cp:coreProperties>
</file>