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sldIdLst>
    <p:sldId id="292" r:id="rId5"/>
    <p:sldId id="299" r:id="rId6"/>
    <p:sldId id="296" r:id="rId7"/>
    <p:sldId id="305" r:id="rId8"/>
    <p:sldId id="303" r:id="rId9"/>
    <p:sldId id="304" r:id="rId10"/>
    <p:sldId id="306" r:id="rId11"/>
    <p:sldId id="307" r:id="rId12"/>
    <p:sldId id="308" r:id="rId13"/>
    <p:sldId id="309" r:id="rId14"/>
    <p:sldId id="310" r:id="rId15"/>
    <p:sldId id="295" r:id="rId16"/>
  </p:sldIdLst>
  <p:sldSz cx="12192000" cy="6858000"/>
  <p:notesSz cx="6858000" cy="9144000"/>
  <p:embeddedFontLst>
    <p:embeddedFont>
      <p:font typeface="NanumGothicExtraBold" pitchFamily="2" charset="-127"/>
      <p:bold r:id="rId18"/>
    </p:embeddedFont>
    <p:embeddedFont>
      <p:font typeface="나눔고딕" pitchFamily="2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306"/>
    <a:srgbClr val="DF5327"/>
    <a:srgbClr val="7030A0"/>
    <a:srgbClr val="F69200"/>
    <a:srgbClr val="DCB9FF"/>
    <a:srgbClr val="E6B3FF"/>
    <a:srgbClr val="EDC9FF"/>
    <a:srgbClr val="CC99FF"/>
    <a:srgbClr val="8BBCD4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2025-05-23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청소년을 위한 국악 관현악 입문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Ⅲ.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65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E7A19-9BD6-B64A-B3A2-166DBE7BD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BB4C35-9434-C94A-17B1-319CACAA26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잠깐</a:t>
            </a:r>
            <a:r>
              <a:rPr kumimoji="1" lang="en-US" altLang="ko-KR" dirty="0"/>
              <a:t>! </a:t>
            </a:r>
            <a:r>
              <a:rPr kumimoji="1" lang="ko-KR" altLang="en-US" dirty="0"/>
              <a:t>악기 퀴즈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F3AE65E-0DEC-10F5-4312-3397ACAB5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무슨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7" name="사각형: 잘린 대각선 방향 모서리 6">
            <a:extLst>
              <a:ext uri="{FF2B5EF4-FFF2-40B4-BE49-F238E27FC236}">
                <a16:creationId xmlns:a16="http://schemas.microsoft.com/office/drawing/2014/main" id="{FA560012-D3F5-A70B-B955-C72A43D38300}"/>
              </a:ext>
            </a:extLst>
          </p:cNvPr>
          <p:cNvSpPr/>
          <p:nvPr/>
        </p:nvSpPr>
        <p:spPr>
          <a:xfrm>
            <a:off x="3546475" y="2371725"/>
            <a:ext cx="5099050" cy="2114550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5400" dirty="0">
                <a:solidFill>
                  <a:schemeClr val="accent5">
                    <a:lumMod val="75000"/>
                  </a:schemeClr>
                </a:solidFill>
              </a:rPr>
              <a:t>편종</a:t>
            </a:r>
          </a:p>
        </p:txBody>
      </p:sp>
      <p:sp>
        <p:nvSpPr>
          <p:cNvPr id="8" name="사각형: 잘린 대각선 방향 모서리 7">
            <a:extLst>
              <a:ext uri="{FF2B5EF4-FFF2-40B4-BE49-F238E27FC236}">
                <a16:creationId xmlns:a16="http://schemas.microsoft.com/office/drawing/2014/main" id="{56AF133A-4F03-8AA7-962D-426C08024F1B}"/>
              </a:ext>
            </a:extLst>
          </p:cNvPr>
          <p:cNvSpPr/>
          <p:nvPr/>
        </p:nvSpPr>
        <p:spPr>
          <a:xfrm>
            <a:off x="3546475" y="2371725"/>
            <a:ext cx="5099050" cy="2114550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5400" dirty="0"/>
              <a:t>타악기</a:t>
            </a:r>
          </a:p>
        </p:txBody>
      </p:sp>
    </p:spTree>
    <p:extLst>
      <p:ext uri="{BB962C8B-B14F-4D97-AF65-F5344CB8AC3E}">
        <p14:creationId xmlns:p14="http://schemas.microsoft.com/office/powerpoint/2010/main" val="332379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D52F-1FB0-004A-8DDE-7C7FB69A3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4A9864-9003-FAEB-7457-EA5FA0D39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잠깐</a:t>
            </a:r>
            <a:r>
              <a:rPr kumimoji="1" lang="en-US" altLang="ko-KR" dirty="0"/>
              <a:t>! </a:t>
            </a:r>
            <a:r>
              <a:rPr kumimoji="1" lang="ko-KR" altLang="en-US" dirty="0"/>
              <a:t>악기 퀴즈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595F5BBC-F5AC-AD6D-29C5-647C23D392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어떤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7" name="사각형: 잘린 대각선 방향 모서리 6">
            <a:extLst>
              <a:ext uri="{FF2B5EF4-FFF2-40B4-BE49-F238E27FC236}">
                <a16:creationId xmlns:a16="http://schemas.microsoft.com/office/drawing/2014/main" id="{FB89CFDF-2F11-BDE9-BF55-5BF05C2007A1}"/>
              </a:ext>
            </a:extLst>
          </p:cNvPr>
          <p:cNvSpPr/>
          <p:nvPr/>
        </p:nvSpPr>
        <p:spPr>
          <a:xfrm>
            <a:off x="3546475" y="2371725"/>
            <a:ext cx="5099050" cy="2114550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</a:rPr>
              <a:t>단소</a:t>
            </a:r>
          </a:p>
        </p:txBody>
      </p:sp>
      <p:sp>
        <p:nvSpPr>
          <p:cNvPr id="8" name="사각형: 잘린 대각선 방향 모서리 7">
            <a:extLst>
              <a:ext uri="{FF2B5EF4-FFF2-40B4-BE49-F238E27FC236}">
                <a16:creationId xmlns:a16="http://schemas.microsoft.com/office/drawing/2014/main" id="{D7CFEC9B-DA73-C68B-740E-AA1F2E42E18A}"/>
              </a:ext>
            </a:extLst>
          </p:cNvPr>
          <p:cNvSpPr/>
          <p:nvPr/>
        </p:nvSpPr>
        <p:spPr>
          <a:xfrm>
            <a:off x="3546475" y="2371725"/>
            <a:ext cx="5099050" cy="2114550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5400" dirty="0"/>
              <a:t>관악기</a:t>
            </a:r>
          </a:p>
        </p:txBody>
      </p:sp>
    </p:spTree>
    <p:extLst>
      <p:ext uri="{BB962C8B-B14F-4D97-AF65-F5344CB8AC3E}">
        <p14:creationId xmlns:p14="http://schemas.microsoft.com/office/powerpoint/2010/main" val="22202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악기별 특징과 다양한 연주 편성을 이해하며 감상할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/>
              <a:t>《</a:t>
            </a:r>
            <a:r>
              <a:rPr kumimoji="1" lang="ko-KR" altLang="en-US" dirty="0"/>
              <a:t>청소년을 위한 국악 관현악 입문</a:t>
            </a:r>
            <a:r>
              <a:rPr kumimoji="1" lang="en-US" altLang="ko-KR" dirty="0"/>
              <a:t>》 </a:t>
            </a:r>
            <a:r>
              <a:rPr kumimoji="1" lang="ko-KR" altLang="en-US" dirty="0"/>
              <a:t>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377314" y="1621455"/>
            <a:ext cx="9437371" cy="13622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한국 전통악기의 종류와 음색을 소개하기 위해 만들었다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민요 ‘새야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새야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파랑새야’의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가락을 주제로 변주하는 변주곡 형식과 산조 시나위의 틀을 사용하여 만들었다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해설자의 국악기 설명과 함께 악기의 음색을 접할 수 있으며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산조 형식과 시나위 형식 등 국악의 음악 형식과 독주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합주로 연주하며 악기의 음색과 특징을 이해할 수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66BF95B-E868-8630-65DD-B80301339F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29393" y="3077549"/>
            <a:ext cx="7302137" cy="2637882"/>
          </a:xfrm>
          <a:prstGeom prst="rect">
            <a:avLst/>
          </a:prstGeom>
        </p:spPr>
      </p:pic>
      <p:pic>
        <p:nvPicPr>
          <p:cNvPr id="13" name="[아침나라 중음②]_3단원_교과서_65쪽_청소년을 위한 국악 관현악 입문_새야새야_음원편집">
            <a:hlinkClick r:id="" action="ppaction://media"/>
            <a:extLst>
              <a:ext uri="{FF2B5EF4-FFF2-40B4-BE49-F238E27FC236}">
                <a16:creationId xmlns:a16="http://schemas.microsoft.com/office/drawing/2014/main" id="{38E819BA-1D6A-E4D8-24B7-A156BAFFA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1457" y="3402020"/>
            <a:ext cx="425993" cy="42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/>
              <a:t>《</a:t>
            </a:r>
            <a:r>
              <a:rPr kumimoji="1" lang="ko-KR" altLang="en-US" dirty="0"/>
              <a:t>청소년을 위한 국악 관현악 입문</a:t>
            </a:r>
            <a:r>
              <a:rPr kumimoji="1" lang="en-US" altLang="ko-KR" dirty="0"/>
              <a:t>》 </a:t>
            </a:r>
            <a:r>
              <a:rPr kumimoji="1" lang="ko-KR" altLang="en-US" dirty="0"/>
              <a:t>악곡의 구성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F68E1B9-0022-98C4-076F-BEBDE2795FAB}"/>
              </a:ext>
            </a:extLst>
          </p:cNvPr>
          <p:cNvSpPr/>
          <p:nvPr/>
        </p:nvSpPr>
        <p:spPr>
          <a:xfrm>
            <a:off x="976150" y="1346560"/>
            <a:ext cx="947900" cy="2970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1</a:t>
            </a:r>
            <a:r>
              <a:rPr lang="ko-KR" altLang="en-US" sz="1200" dirty="0">
                <a:solidFill>
                  <a:schemeClr val="tx1"/>
                </a:solidFill>
              </a:rPr>
              <a:t>부</a:t>
            </a:r>
          </a:p>
        </p:txBody>
      </p:sp>
      <p:sp>
        <p:nvSpPr>
          <p:cNvPr id="31" name="텍스트 개체 틀 1">
            <a:extLst>
              <a:ext uri="{FF2B5EF4-FFF2-40B4-BE49-F238E27FC236}">
                <a16:creationId xmlns:a16="http://schemas.microsoft.com/office/drawing/2014/main" id="{67CC8A6E-A9DA-179B-D239-91FD61454A2E}"/>
              </a:ext>
            </a:extLst>
          </p:cNvPr>
          <p:cNvSpPr txBox="1">
            <a:spLocks/>
          </p:cNvSpPr>
          <p:nvPr/>
        </p:nvSpPr>
        <p:spPr>
          <a:xfrm>
            <a:off x="2171065" y="1309281"/>
            <a:ext cx="3150236" cy="33431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관현악 합주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악기군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합주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악기별 합주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D623D61-8BF0-1E8F-0673-5B6FDC0F4B22}"/>
              </a:ext>
            </a:extLst>
          </p:cNvPr>
          <p:cNvGrpSpPr/>
          <p:nvPr/>
        </p:nvGrpSpPr>
        <p:grpSpPr>
          <a:xfrm>
            <a:off x="2171064" y="1879600"/>
            <a:ext cx="1988186" cy="1606550"/>
            <a:chOff x="2171064" y="1879600"/>
            <a:chExt cx="1988186" cy="1606550"/>
          </a:xfrm>
        </p:grpSpPr>
        <p:sp>
          <p:nvSpPr>
            <p:cNvPr id="33" name="사각형: 둥근 위쪽 모서리 32">
              <a:extLst>
                <a:ext uri="{FF2B5EF4-FFF2-40B4-BE49-F238E27FC236}">
                  <a16:creationId xmlns:a16="http://schemas.microsoft.com/office/drawing/2014/main" id="{2D1E10E3-CC23-B998-C237-F90E31979743}"/>
                </a:ext>
              </a:extLst>
            </p:cNvPr>
            <p:cNvSpPr/>
            <p:nvPr/>
          </p:nvSpPr>
          <p:spPr>
            <a:xfrm>
              <a:off x="2171064" y="1879600"/>
              <a:ext cx="1988186" cy="1606550"/>
            </a:xfrm>
            <a:prstGeom prst="round2Same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C17CBB5-94A3-204C-3FB4-1F1472B12ECB}"/>
                </a:ext>
              </a:extLst>
            </p:cNvPr>
            <p:cNvSpPr txBox="1"/>
            <p:nvPr/>
          </p:nvSpPr>
          <p:spPr>
            <a:xfrm>
              <a:off x="2315401" y="2019300"/>
              <a:ext cx="1699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/>
                <a:t>관현악 합주</a:t>
              </a:r>
            </a:p>
          </p:txBody>
        </p:sp>
        <p:sp>
          <p:nvSpPr>
            <p:cNvPr id="37" name="텍스트 개체 틀 1">
              <a:extLst>
                <a:ext uri="{FF2B5EF4-FFF2-40B4-BE49-F238E27FC236}">
                  <a16:creationId xmlns:a16="http://schemas.microsoft.com/office/drawing/2014/main" id="{31377B56-224A-E394-DE63-4A615871A85B}"/>
                </a:ext>
              </a:extLst>
            </p:cNvPr>
            <p:cNvSpPr txBox="1">
              <a:spLocks/>
            </p:cNvSpPr>
            <p:nvPr/>
          </p:nvSpPr>
          <p:spPr>
            <a:xfrm>
              <a:off x="2223645" y="2637268"/>
              <a:ext cx="1883024" cy="549275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관악기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현악기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타악기 </a:t>
              </a:r>
              <a:b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</a:b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모두 함께 연주</a:t>
              </a:r>
              <a:endPara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8B86CC-745F-8D90-8C08-A90D405849E4}"/>
              </a:ext>
            </a:extLst>
          </p:cNvPr>
          <p:cNvGrpSpPr/>
          <p:nvPr/>
        </p:nvGrpSpPr>
        <p:grpSpPr>
          <a:xfrm>
            <a:off x="4566627" y="1879600"/>
            <a:ext cx="3888500" cy="1606550"/>
            <a:chOff x="4566627" y="1879600"/>
            <a:chExt cx="3888500" cy="1606550"/>
          </a:xfrm>
        </p:grpSpPr>
        <p:sp>
          <p:nvSpPr>
            <p:cNvPr id="38" name="사각형: 둥근 위쪽 모서리 37">
              <a:extLst>
                <a:ext uri="{FF2B5EF4-FFF2-40B4-BE49-F238E27FC236}">
                  <a16:creationId xmlns:a16="http://schemas.microsoft.com/office/drawing/2014/main" id="{2E02BFC2-11F5-7021-4ACF-769EF2C7EB75}"/>
                </a:ext>
              </a:extLst>
            </p:cNvPr>
            <p:cNvSpPr/>
            <p:nvPr/>
          </p:nvSpPr>
          <p:spPr>
            <a:xfrm>
              <a:off x="4566627" y="1879600"/>
              <a:ext cx="3888500" cy="1606550"/>
            </a:xfrm>
            <a:prstGeom prst="round2Same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B00BC0-6B06-FDB9-6728-9814AB269585}"/>
                </a:ext>
              </a:extLst>
            </p:cNvPr>
            <p:cNvSpPr txBox="1"/>
            <p:nvPr/>
          </p:nvSpPr>
          <p:spPr>
            <a:xfrm>
              <a:off x="4917482" y="2019300"/>
              <a:ext cx="31867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/>
                <a:t>악기군</a:t>
              </a:r>
              <a:r>
                <a:rPr lang="ko-KR" altLang="en-US" sz="1200" b="1" dirty="0"/>
                <a:t> 합주</a:t>
              </a:r>
            </a:p>
          </p:txBody>
        </p:sp>
        <p:sp>
          <p:nvSpPr>
            <p:cNvPr id="40" name="텍스트 개체 틀 1">
              <a:extLst>
                <a:ext uri="{FF2B5EF4-FFF2-40B4-BE49-F238E27FC236}">
                  <a16:creationId xmlns:a16="http://schemas.microsoft.com/office/drawing/2014/main" id="{D6E7153B-E9A0-4B0F-DF04-5F5D60839D55}"/>
                </a:ext>
              </a:extLst>
            </p:cNvPr>
            <p:cNvSpPr txBox="1">
              <a:spLocks/>
            </p:cNvSpPr>
            <p:nvPr/>
          </p:nvSpPr>
          <p:spPr>
            <a:xfrm>
              <a:off x="4730519" y="2364220"/>
              <a:ext cx="3560717" cy="98223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관악기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현악기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타악기 순서로 연주</a:t>
              </a:r>
            </a:p>
            <a:p>
              <a:pPr indent="0" algn="ctr">
                <a:lnSpc>
                  <a:spcPct val="150000"/>
                </a:lnSpc>
                <a:buNone/>
              </a:pP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•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관악기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소금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대금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피리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단소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생황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훈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나발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태평소 순</a:t>
              </a:r>
            </a:p>
            <a:p>
              <a:pPr indent="0" algn="ctr">
                <a:lnSpc>
                  <a:spcPct val="150000"/>
                </a:lnSpc>
                <a:buNone/>
              </a:pP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•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현악기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아쟁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거문고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가야금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해금 순</a:t>
              </a:r>
            </a:p>
            <a:p>
              <a:pPr indent="0" algn="ctr">
                <a:lnSpc>
                  <a:spcPct val="150000"/>
                </a:lnSpc>
                <a:buNone/>
              </a:pP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•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타악기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편종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편경 </a:t>
              </a:r>
              <a:r>
                <a:rPr kumimoji="1" lang="ko-KR" altLang="en-US" sz="1050" b="0" dirty="0" err="1">
                  <a:solidFill>
                    <a:schemeClr val="tx1"/>
                  </a:solidFill>
                  <a:latin typeface="+mn-ea"/>
                  <a:ea typeface="+mn-ea"/>
                </a:rPr>
                <a:t>운라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박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축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어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부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장구 순</a:t>
              </a:r>
              <a:endPara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B07866A-B6FD-5E5E-FEC4-B402E603533C}"/>
              </a:ext>
            </a:extLst>
          </p:cNvPr>
          <p:cNvGrpSpPr/>
          <p:nvPr/>
        </p:nvGrpSpPr>
        <p:grpSpPr>
          <a:xfrm>
            <a:off x="8805982" y="1879600"/>
            <a:ext cx="1988186" cy="1606550"/>
            <a:chOff x="8805982" y="1879600"/>
            <a:chExt cx="1988186" cy="1606550"/>
          </a:xfrm>
        </p:grpSpPr>
        <p:sp>
          <p:nvSpPr>
            <p:cNvPr id="41" name="사각형: 둥근 위쪽 모서리 40">
              <a:extLst>
                <a:ext uri="{FF2B5EF4-FFF2-40B4-BE49-F238E27FC236}">
                  <a16:creationId xmlns:a16="http://schemas.microsoft.com/office/drawing/2014/main" id="{ADA94EEA-8EE4-2DF2-4DCF-DDB2B7A3EC88}"/>
                </a:ext>
              </a:extLst>
            </p:cNvPr>
            <p:cNvSpPr/>
            <p:nvPr/>
          </p:nvSpPr>
          <p:spPr>
            <a:xfrm>
              <a:off x="8805982" y="1879600"/>
              <a:ext cx="1988186" cy="1606550"/>
            </a:xfrm>
            <a:prstGeom prst="round2Same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0B37E-0F46-9D8D-6ACB-63D65EBA354D}"/>
                </a:ext>
              </a:extLst>
            </p:cNvPr>
            <p:cNvSpPr txBox="1"/>
            <p:nvPr/>
          </p:nvSpPr>
          <p:spPr>
            <a:xfrm>
              <a:off x="8950319" y="2019300"/>
              <a:ext cx="1699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/>
                <a:t>악기별 합주</a:t>
              </a:r>
            </a:p>
          </p:txBody>
        </p:sp>
        <p:sp>
          <p:nvSpPr>
            <p:cNvPr id="43" name="텍스트 개체 틀 1">
              <a:extLst>
                <a:ext uri="{FF2B5EF4-FFF2-40B4-BE49-F238E27FC236}">
                  <a16:creationId xmlns:a16="http://schemas.microsoft.com/office/drawing/2014/main" id="{0C312011-F9A2-7A16-17AA-B75FD9F873B1}"/>
                </a:ext>
              </a:extLst>
            </p:cNvPr>
            <p:cNvSpPr txBox="1">
              <a:spLocks/>
            </p:cNvSpPr>
            <p:nvPr/>
          </p:nvSpPr>
          <p:spPr>
            <a:xfrm>
              <a:off x="8858563" y="2630919"/>
              <a:ext cx="1883024" cy="48693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관악기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현악기</a:t>
              </a:r>
              <a:r>
                <a:rPr kumimoji="1" lang="en-US" altLang="ko-KR" sz="105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타악기 </a:t>
              </a:r>
              <a:endPara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050" b="0" dirty="0">
                  <a:solidFill>
                    <a:schemeClr val="tx1"/>
                  </a:solidFill>
                  <a:latin typeface="+mn-ea"/>
                  <a:ea typeface="+mn-ea"/>
                </a:rPr>
                <a:t>순서로 연주</a:t>
              </a:r>
              <a:endPara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D5A0ABD1-442E-A865-0FCF-4168A9ACC981}"/>
              </a:ext>
            </a:extLst>
          </p:cNvPr>
          <p:cNvSpPr/>
          <p:nvPr/>
        </p:nvSpPr>
        <p:spPr>
          <a:xfrm>
            <a:off x="976150" y="3974240"/>
            <a:ext cx="947900" cy="2970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2</a:t>
            </a:r>
            <a:r>
              <a:rPr lang="ko-KR" altLang="en-US" sz="1200" dirty="0">
                <a:solidFill>
                  <a:schemeClr val="tx1"/>
                </a:solidFill>
              </a:rPr>
              <a:t>부</a:t>
            </a:r>
          </a:p>
        </p:txBody>
      </p:sp>
      <p:sp>
        <p:nvSpPr>
          <p:cNvPr id="48" name="텍스트 개체 틀 1">
            <a:extLst>
              <a:ext uri="{FF2B5EF4-FFF2-40B4-BE49-F238E27FC236}">
                <a16:creationId xmlns:a16="http://schemas.microsoft.com/office/drawing/2014/main" id="{8D1BCCB0-26C5-0D91-B5B6-F292783D7CB0}"/>
              </a:ext>
            </a:extLst>
          </p:cNvPr>
          <p:cNvSpPr txBox="1">
            <a:spLocks/>
          </p:cNvSpPr>
          <p:nvPr/>
        </p:nvSpPr>
        <p:spPr>
          <a:xfrm>
            <a:off x="2171065" y="3970770"/>
            <a:ext cx="3150236" cy="33431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여러 연주 형태의 연주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9" name="사각형: 둥근 대각선 방향 모서리 48">
            <a:extLst>
              <a:ext uri="{FF2B5EF4-FFF2-40B4-BE49-F238E27FC236}">
                <a16:creationId xmlns:a16="http://schemas.microsoft.com/office/drawing/2014/main" id="{F90B2AF0-ACA1-A655-2BB4-0F2AF1E7C750}"/>
              </a:ext>
            </a:extLst>
          </p:cNvPr>
          <p:cNvSpPr/>
          <p:nvPr/>
        </p:nvSpPr>
        <p:spPr>
          <a:xfrm>
            <a:off x="2223645" y="4533900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독주</a:t>
            </a:r>
          </a:p>
        </p:txBody>
      </p:sp>
      <p:sp>
        <p:nvSpPr>
          <p:cNvPr id="55" name="사각형: 둥근 대각선 방향 모서리 54">
            <a:extLst>
              <a:ext uri="{FF2B5EF4-FFF2-40B4-BE49-F238E27FC236}">
                <a16:creationId xmlns:a16="http://schemas.microsoft.com/office/drawing/2014/main" id="{EC8CD356-A510-E0A0-F635-7A5A1687AEF0}"/>
              </a:ext>
            </a:extLst>
          </p:cNvPr>
          <p:cNvSpPr/>
          <p:nvPr/>
        </p:nvSpPr>
        <p:spPr>
          <a:xfrm>
            <a:off x="4730519" y="4533900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병주</a:t>
            </a:r>
          </a:p>
        </p:txBody>
      </p:sp>
      <p:sp>
        <p:nvSpPr>
          <p:cNvPr id="56" name="사각형: 둥근 대각선 방향 모서리 55">
            <a:extLst>
              <a:ext uri="{FF2B5EF4-FFF2-40B4-BE49-F238E27FC236}">
                <a16:creationId xmlns:a16="http://schemas.microsoft.com/office/drawing/2014/main" id="{3093CE83-DA75-EAB3-4ED6-7E8D936385FF}"/>
              </a:ext>
            </a:extLst>
          </p:cNvPr>
          <p:cNvSpPr/>
          <p:nvPr/>
        </p:nvSpPr>
        <p:spPr>
          <a:xfrm>
            <a:off x="7237393" y="4533900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세악</a:t>
            </a:r>
            <a:endParaRPr lang="ko-KR" altLang="en-US" sz="1200" dirty="0"/>
          </a:p>
        </p:txBody>
      </p:sp>
      <p:sp>
        <p:nvSpPr>
          <p:cNvPr id="57" name="사각형: 둥근 대각선 방향 모서리 56">
            <a:extLst>
              <a:ext uri="{FF2B5EF4-FFF2-40B4-BE49-F238E27FC236}">
                <a16:creationId xmlns:a16="http://schemas.microsoft.com/office/drawing/2014/main" id="{876C71C6-9102-6FD0-8303-333FA552C998}"/>
              </a:ext>
            </a:extLst>
          </p:cNvPr>
          <p:cNvSpPr/>
          <p:nvPr/>
        </p:nvSpPr>
        <p:spPr>
          <a:xfrm>
            <a:off x="3404745" y="5397716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삼현육각</a:t>
            </a:r>
          </a:p>
        </p:txBody>
      </p:sp>
      <p:sp>
        <p:nvSpPr>
          <p:cNvPr id="58" name="사각형: 둥근 대각선 방향 모서리 57">
            <a:extLst>
              <a:ext uri="{FF2B5EF4-FFF2-40B4-BE49-F238E27FC236}">
                <a16:creationId xmlns:a16="http://schemas.microsoft.com/office/drawing/2014/main" id="{F57A877B-E7D9-03DC-77CB-274E4A87BDA0}"/>
              </a:ext>
            </a:extLst>
          </p:cNvPr>
          <p:cNvSpPr/>
          <p:nvPr/>
        </p:nvSpPr>
        <p:spPr>
          <a:xfrm>
            <a:off x="5911619" y="5397716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현악 합주</a:t>
            </a:r>
          </a:p>
        </p:txBody>
      </p:sp>
      <p:sp>
        <p:nvSpPr>
          <p:cNvPr id="59" name="사각형: 둥근 대각선 방향 모서리 58">
            <a:extLst>
              <a:ext uri="{FF2B5EF4-FFF2-40B4-BE49-F238E27FC236}">
                <a16:creationId xmlns:a16="http://schemas.microsoft.com/office/drawing/2014/main" id="{11214504-5C4E-8D9D-F2DB-3BFA3A9B337D}"/>
              </a:ext>
            </a:extLst>
          </p:cNvPr>
          <p:cNvSpPr/>
          <p:nvPr/>
        </p:nvSpPr>
        <p:spPr>
          <a:xfrm>
            <a:off x="8418493" y="5397716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관현악 합주</a:t>
            </a:r>
          </a:p>
        </p:txBody>
      </p:sp>
      <p:sp>
        <p:nvSpPr>
          <p:cNvPr id="60" name="사각형: 둥근 대각선 방향 모서리 59">
            <a:extLst>
              <a:ext uri="{FF2B5EF4-FFF2-40B4-BE49-F238E27FC236}">
                <a16:creationId xmlns:a16="http://schemas.microsoft.com/office/drawing/2014/main" id="{00949B96-64F5-7058-0DFC-F978A50BCD2A}"/>
              </a:ext>
            </a:extLst>
          </p:cNvPr>
          <p:cNvSpPr/>
          <p:nvPr/>
        </p:nvSpPr>
        <p:spPr>
          <a:xfrm>
            <a:off x="2223645" y="4533900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하나의 악기로 연주</a:t>
            </a:r>
          </a:p>
        </p:txBody>
      </p:sp>
      <p:sp>
        <p:nvSpPr>
          <p:cNvPr id="61" name="사각형: 둥근 대각선 방향 모서리 60">
            <a:extLst>
              <a:ext uri="{FF2B5EF4-FFF2-40B4-BE49-F238E27FC236}">
                <a16:creationId xmlns:a16="http://schemas.microsoft.com/office/drawing/2014/main" id="{0A669830-F9A1-152A-F713-3E0B13F0755E}"/>
              </a:ext>
            </a:extLst>
          </p:cNvPr>
          <p:cNvSpPr/>
          <p:nvPr/>
        </p:nvSpPr>
        <p:spPr>
          <a:xfrm>
            <a:off x="4730519" y="4533900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두 개의 악기가 </a:t>
            </a:r>
            <a:endParaRPr lang="en-US" altLang="ko-KR" sz="1200" dirty="0"/>
          </a:p>
          <a:p>
            <a:pPr algn="ctr"/>
            <a:r>
              <a:rPr lang="ko-KR" altLang="en-US" sz="1200" dirty="0"/>
              <a:t>함께 연주</a:t>
            </a:r>
          </a:p>
        </p:txBody>
      </p:sp>
      <p:sp>
        <p:nvSpPr>
          <p:cNvPr id="62" name="사각형: 둥근 대각선 방향 모서리 61">
            <a:extLst>
              <a:ext uri="{FF2B5EF4-FFF2-40B4-BE49-F238E27FC236}">
                <a16:creationId xmlns:a16="http://schemas.microsoft.com/office/drawing/2014/main" id="{10EE8038-F6FC-C87B-63B2-C7CC11C0534F}"/>
              </a:ext>
            </a:extLst>
          </p:cNvPr>
          <p:cNvSpPr/>
          <p:nvPr/>
        </p:nvSpPr>
        <p:spPr>
          <a:xfrm>
            <a:off x="7237393" y="4533900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소규모 편성의 연주</a:t>
            </a:r>
          </a:p>
        </p:txBody>
      </p:sp>
      <p:sp>
        <p:nvSpPr>
          <p:cNvPr id="63" name="사각형: 둥근 대각선 방향 모서리 62">
            <a:extLst>
              <a:ext uri="{FF2B5EF4-FFF2-40B4-BE49-F238E27FC236}">
                <a16:creationId xmlns:a16="http://schemas.microsoft.com/office/drawing/2014/main" id="{EB9A096F-107C-0F93-47D5-FC09EEFF6346}"/>
              </a:ext>
            </a:extLst>
          </p:cNvPr>
          <p:cNvSpPr/>
          <p:nvPr/>
        </p:nvSpPr>
        <p:spPr>
          <a:xfrm>
            <a:off x="3404745" y="5397716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피리 </a:t>
            </a:r>
            <a:r>
              <a:rPr lang="en-US" altLang="ko-KR" sz="1200" dirty="0"/>
              <a:t>2, </a:t>
            </a:r>
            <a:r>
              <a:rPr lang="ko-KR" altLang="en-US" sz="1200" dirty="0"/>
              <a:t>해금</a:t>
            </a:r>
            <a:r>
              <a:rPr lang="en-US" altLang="ko-KR" sz="1200" dirty="0"/>
              <a:t>, </a:t>
            </a:r>
          </a:p>
          <a:p>
            <a:pPr algn="ctr"/>
            <a:r>
              <a:rPr lang="ko-KR" altLang="en-US" sz="1200" dirty="0"/>
              <a:t>장구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좌고</a:t>
            </a:r>
            <a:endParaRPr lang="ko-KR" altLang="en-US" sz="1200" dirty="0"/>
          </a:p>
        </p:txBody>
      </p:sp>
      <p:sp>
        <p:nvSpPr>
          <p:cNvPr id="64" name="사각형: 둥근 대각선 방향 모서리 63">
            <a:extLst>
              <a:ext uri="{FF2B5EF4-FFF2-40B4-BE49-F238E27FC236}">
                <a16:creationId xmlns:a16="http://schemas.microsoft.com/office/drawing/2014/main" id="{8B9B469A-1F83-92D6-05F5-5F8FF55B22CA}"/>
              </a:ext>
            </a:extLst>
          </p:cNvPr>
          <p:cNvSpPr/>
          <p:nvPr/>
        </p:nvSpPr>
        <p:spPr>
          <a:xfrm>
            <a:off x="5911619" y="5397716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현악기</a:t>
            </a:r>
            <a:r>
              <a:rPr lang="en-US" altLang="ko-KR" sz="1200" dirty="0"/>
              <a:t>, </a:t>
            </a:r>
            <a:r>
              <a:rPr lang="ko-KR" altLang="en-US" sz="1200" dirty="0"/>
              <a:t>특히 거문고 중심의 합주</a:t>
            </a:r>
          </a:p>
        </p:txBody>
      </p:sp>
      <p:sp>
        <p:nvSpPr>
          <p:cNvPr id="65" name="사각형: 둥근 대각선 방향 모서리 64">
            <a:extLst>
              <a:ext uri="{FF2B5EF4-FFF2-40B4-BE49-F238E27FC236}">
                <a16:creationId xmlns:a16="http://schemas.microsoft.com/office/drawing/2014/main" id="{DCB1AE90-0EF4-829C-BD16-4F742E571893}"/>
              </a:ext>
            </a:extLst>
          </p:cNvPr>
          <p:cNvSpPr/>
          <p:nvPr/>
        </p:nvSpPr>
        <p:spPr>
          <a:xfrm>
            <a:off x="8418493" y="5397716"/>
            <a:ext cx="1791269" cy="6350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관악기</a:t>
            </a:r>
            <a:r>
              <a:rPr lang="en-US" altLang="ko-KR" sz="1200" dirty="0"/>
              <a:t>, </a:t>
            </a:r>
            <a:r>
              <a:rPr lang="ko-KR" altLang="en-US" sz="1200" dirty="0"/>
              <a:t>현악기</a:t>
            </a:r>
            <a:r>
              <a:rPr lang="en-US" altLang="ko-KR" sz="1200" dirty="0"/>
              <a:t>, </a:t>
            </a:r>
          </a:p>
          <a:p>
            <a:pPr algn="ctr"/>
            <a:r>
              <a:rPr lang="ko-KR" altLang="en-US" sz="1200" dirty="0"/>
              <a:t>타악기 합주</a:t>
            </a:r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작곡가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091FCED-5F4E-A170-59C0-440879BF8F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4398" y="2030912"/>
            <a:ext cx="2058412" cy="2196503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396361-90C3-0211-7FFE-CFF4BB7BBA15}"/>
              </a:ext>
            </a:extLst>
          </p:cNvPr>
          <p:cNvSpPr txBox="1">
            <a:spLocks/>
          </p:cNvSpPr>
          <p:nvPr/>
        </p:nvSpPr>
        <p:spPr>
          <a:xfrm>
            <a:off x="4487093" y="3060183"/>
            <a:ext cx="6390457" cy="106731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세대 국악 창작 작곡가로 국악기와 전통 음악에 바탕을 둔 독주곡과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실내악곡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국악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관현악곡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판소리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동요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무용극 등 다양한 국악 장르를 작곡하였다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1E3E5E9E-DFE5-29A5-F10A-F2C5F9D40FBE}"/>
              </a:ext>
            </a:extLst>
          </p:cNvPr>
          <p:cNvSpPr/>
          <p:nvPr/>
        </p:nvSpPr>
        <p:spPr>
          <a:xfrm>
            <a:off x="1689799" y="4355478"/>
            <a:ext cx="1770951" cy="52824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이성천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(1936~2004)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1944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국악기 분류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70969F-5AD8-47EB-8E31-730EC87C85CA}"/>
              </a:ext>
            </a:extLst>
          </p:cNvPr>
          <p:cNvSpPr txBox="1"/>
          <p:nvPr/>
        </p:nvSpPr>
        <p:spPr>
          <a:xfrm>
            <a:off x="4137025" y="2591788"/>
            <a:ext cx="6467475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대금</a:t>
            </a:r>
            <a:r>
              <a:rPr lang="en-US" altLang="ko-KR" sz="1400" dirty="0"/>
              <a:t>, </a:t>
            </a:r>
            <a:r>
              <a:rPr lang="ko-KR" altLang="en-US" sz="1400" dirty="0"/>
              <a:t>소금</a:t>
            </a:r>
            <a:r>
              <a:rPr lang="en-US" altLang="ko-KR" sz="1400" dirty="0"/>
              <a:t>, </a:t>
            </a:r>
            <a:r>
              <a:rPr lang="ko-KR" altLang="en-US" sz="1400" dirty="0"/>
              <a:t>퉁소</a:t>
            </a:r>
            <a:r>
              <a:rPr lang="en-US" altLang="ko-KR" sz="1400" dirty="0"/>
              <a:t>, </a:t>
            </a:r>
            <a:r>
              <a:rPr lang="ko-KR" altLang="en-US" sz="1400" dirty="0"/>
              <a:t>단소</a:t>
            </a:r>
            <a:r>
              <a:rPr lang="en-US" altLang="ko-KR" sz="1400" dirty="0"/>
              <a:t>, </a:t>
            </a:r>
            <a:r>
              <a:rPr lang="ko-KR" altLang="en-US" sz="1400" dirty="0"/>
              <a:t>향피리</a:t>
            </a:r>
            <a:r>
              <a:rPr lang="en-US" altLang="ko-KR" sz="1400" dirty="0"/>
              <a:t>, </a:t>
            </a:r>
            <a:r>
              <a:rPr lang="ko-KR" altLang="en-US" sz="1400" dirty="0"/>
              <a:t>당피리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세피리</a:t>
            </a:r>
            <a:r>
              <a:rPr lang="en-US" altLang="ko-KR" sz="1400" dirty="0"/>
              <a:t>, </a:t>
            </a:r>
            <a:r>
              <a:rPr lang="ko-KR" altLang="en-US" sz="1400" dirty="0"/>
              <a:t>태평소</a:t>
            </a:r>
            <a:r>
              <a:rPr lang="en-US" altLang="ko-KR" sz="1400" dirty="0"/>
              <a:t>, </a:t>
            </a:r>
            <a:r>
              <a:rPr lang="ko-KR" altLang="en-US" sz="1400" dirty="0"/>
              <a:t>생황</a:t>
            </a:r>
            <a:r>
              <a:rPr lang="en-US" altLang="ko-KR" sz="1400" dirty="0"/>
              <a:t>, </a:t>
            </a:r>
            <a:r>
              <a:rPr lang="ko-KR" altLang="en-US" sz="1400" dirty="0"/>
              <a:t>훈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나각</a:t>
            </a:r>
            <a:r>
              <a:rPr lang="en-US" altLang="ko-KR" sz="1400" dirty="0"/>
              <a:t>, </a:t>
            </a:r>
            <a:r>
              <a:rPr lang="ko-KR" altLang="en-US" sz="1400" dirty="0"/>
              <a:t>나발 등</a:t>
            </a:r>
          </a:p>
        </p:txBody>
      </p:sp>
      <p:sp>
        <p:nvSpPr>
          <p:cNvPr id="38" name="화살표: 오각형 37">
            <a:extLst>
              <a:ext uri="{FF2B5EF4-FFF2-40B4-BE49-F238E27FC236}">
                <a16:creationId xmlns:a16="http://schemas.microsoft.com/office/drawing/2014/main" id="{F8A48FC2-C47C-60E1-C795-5B582C46495C}"/>
              </a:ext>
            </a:extLst>
          </p:cNvPr>
          <p:cNvSpPr/>
          <p:nvPr/>
        </p:nvSpPr>
        <p:spPr>
          <a:xfrm>
            <a:off x="2057400" y="2596768"/>
            <a:ext cx="1889125" cy="363925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97F7A-C35F-4AB9-174E-279804984A1C}"/>
              </a:ext>
            </a:extLst>
          </p:cNvPr>
          <p:cNvSpPr txBox="1"/>
          <p:nvPr/>
        </p:nvSpPr>
        <p:spPr>
          <a:xfrm>
            <a:off x="2433637" y="2640231"/>
            <a:ext cx="1136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/>
              <a:t>관악기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7AB1C7-6016-BE6F-B67B-7C9CF5D5DC1D}"/>
              </a:ext>
            </a:extLst>
          </p:cNvPr>
          <p:cNvSpPr txBox="1"/>
          <p:nvPr/>
        </p:nvSpPr>
        <p:spPr>
          <a:xfrm>
            <a:off x="4137025" y="3510139"/>
            <a:ext cx="6467475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거문고</a:t>
            </a:r>
            <a:r>
              <a:rPr lang="en-US" altLang="ko-KR" sz="1400" dirty="0"/>
              <a:t>, </a:t>
            </a:r>
            <a:r>
              <a:rPr lang="ko-KR" altLang="en-US" sz="1400" dirty="0"/>
              <a:t>가야금</a:t>
            </a:r>
            <a:r>
              <a:rPr lang="en-US" altLang="ko-KR" sz="1400" dirty="0"/>
              <a:t>, </a:t>
            </a:r>
            <a:r>
              <a:rPr lang="ko-KR" altLang="en-US" sz="1400" dirty="0"/>
              <a:t>아쟁</a:t>
            </a:r>
            <a:r>
              <a:rPr lang="en-US" altLang="ko-KR" sz="1400" dirty="0"/>
              <a:t>, </a:t>
            </a:r>
            <a:r>
              <a:rPr lang="ko-KR" altLang="en-US" sz="1400" dirty="0"/>
              <a:t>해금</a:t>
            </a:r>
            <a:r>
              <a:rPr lang="en-US" altLang="ko-KR" sz="1400" dirty="0"/>
              <a:t>, </a:t>
            </a:r>
            <a:r>
              <a:rPr lang="ko-KR" altLang="en-US" sz="1400" dirty="0"/>
              <a:t>향비파 등</a:t>
            </a:r>
          </a:p>
        </p:txBody>
      </p:sp>
      <p:sp>
        <p:nvSpPr>
          <p:cNvPr id="42" name="화살표: 오각형 41">
            <a:extLst>
              <a:ext uri="{FF2B5EF4-FFF2-40B4-BE49-F238E27FC236}">
                <a16:creationId xmlns:a16="http://schemas.microsoft.com/office/drawing/2014/main" id="{88CD794B-40FB-F205-C4F5-9A93300A0601}"/>
              </a:ext>
            </a:extLst>
          </p:cNvPr>
          <p:cNvSpPr/>
          <p:nvPr/>
        </p:nvSpPr>
        <p:spPr>
          <a:xfrm>
            <a:off x="2057400" y="3515119"/>
            <a:ext cx="1889125" cy="363925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6C19E9-7CE5-6577-15C6-4DD2096BE53E}"/>
              </a:ext>
            </a:extLst>
          </p:cNvPr>
          <p:cNvSpPr txBox="1"/>
          <p:nvPr/>
        </p:nvSpPr>
        <p:spPr>
          <a:xfrm>
            <a:off x="2433637" y="3558582"/>
            <a:ext cx="1136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/>
              <a:t>현악기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8F2008-FFF3-49F1-76A1-289732798BD6}"/>
              </a:ext>
            </a:extLst>
          </p:cNvPr>
          <p:cNvSpPr txBox="1"/>
          <p:nvPr/>
        </p:nvSpPr>
        <p:spPr>
          <a:xfrm>
            <a:off x="4137025" y="4391154"/>
            <a:ext cx="6467475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편종</a:t>
            </a:r>
            <a:r>
              <a:rPr lang="en-US" altLang="ko-KR" sz="1400" dirty="0"/>
              <a:t>, </a:t>
            </a:r>
            <a:r>
              <a:rPr lang="ko-KR" altLang="en-US" sz="1400" dirty="0"/>
              <a:t>특종</a:t>
            </a:r>
            <a:r>
              <a:rPr lang="en-US" altLang="ko-KR" sz="1400" dirty="0"/>
              <a:t>, </a:t>
            </a:r>
            <a:r>
              <a:rPr lang="ko-KR" altLang="en-US" sz="1400" dirty="0"/>
              <a:t>방향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운라</a:t>
            </a:r>
            <a:r>
              <a:rPr lang="en-US" altLang="ko-KR" sz="1400" dirty="0"/>
              <a:t>, </a:t>
            </a:r>
            <a:r>
              <a:rPr lang="ko-KR" altLang="en-US" sz="1400" dirty="0"/>
              <a:t>편경</a:t>
            </a:r>
            <a:r>
              <a:rPr lang="en-US" altLang="ko-KR" sz="1400" dirty="0"/>
              <a:t>, </a:t>
            </a:r>
            <a:r>
              <a:rPr lang="ko-KR" altLang="en-US" sz="1400" dirty="0"/>
              <a:t>특경</a:t>
            </a:r>
            <a:r>
              <a:rPr lang="en-US" altLang="ko-KR" sz="1400" dirty="0"/>
              <a:t>, </a:t>
            </a:r>
            <a:r>
              <a:rPr lang="ko-KR" altLang="en-US" sz="1400" dirty="0"/>
              <a:t>자바라</a:t>
            </a:r>
            <a:r>
              <a:rPr lang="en-US" altLang="ko-KR" sz="1400" dirty="0"/>
              <a:t>, </a:t>
            </a:r>
            <a:r>
              <a:rPr lang="ko-KR" altLang="en-US" sz="1400" dirty="0"/>
              <a:t>박</a:t>
            </a:r>
            <a:r>
              <a:rPr lang="en-US" altLang="ko-KR" sz="1400" dirty="0"/>
              <a:t>, </a:t>
            </a:r>
            <a:r>
              <a:rPr lang="ko-KR" altLang="en-US" sz="1400" dirty="0"/>
              <a:t>축</a:t>
            </a:r>
            <a:r>
              <a:rPr lang="en-US" altLang="ko-KR" sz="1400" dirty="0"/>
              <a:t>, </a:t>
            </a:r>
            <a:r>
              <a:rPr lang="ko-KR" altLang="en-US" sz="1400" dirty="0"/>
              <a:t>어</a:t>
            </a:r>
            <a:r>
              <a:rPr lang="en-US" altLang="ko-KR" sz="1400" dirty="0"/>
              <a:t>, </a:t>
            </a:r>
            <a:r>
              <a:rPr lang="ko-KR" altLang="en-US" sz="1400" dirty="0"/>
              <a:t>부</a:t>
            </a:r>
            <a:r>
              <a:rPr lang="en-US" altLang="ko-KR" sz="1400" dirty="0"/>
              <a:t>, </a:t>
            </a:r>
            <a:r>
              <a:rPr lang="ko-KR" altLang="en-US" sz="1400" dirty="0"/>
              <a:t>장구</a:t>
            </a:r>
            <a:r>
              <a:rPr lang="en-US" altLang="ko-KR" sz="1400" dirty="0"/>
              <a:t>, </a:t>
            </a:r>
            <a:r>
              <a:rPr lang="ko-KR" altLang="en-US" sz="1400" dirty="0"/>
              <a:t>징 등</a:t>
            </a:r>
          </a:p>
        </p:txBody>
      </p:sp>
      <p:sp>
        <p:nvSpPr>
          <p:cNvPr id="45" name="화살표: 오각형 44">
            <a:extLst>
              <a:ext uri="{FF2B5EF4-FFF2-40B4-BE49-F238E27FC236}">
                <a16:creationId xmlns:a16="http://schemas.microsoft.com/office/drawing/2014/main" id="{B84A0E91-DA97-A516-D974-54D725CDB4AC}"/>
              </a:ext>
            </a:extLst>
          </p:cNvPr>
          <p:cNvSpPr/>
          <p:nvPr/>
        </p:nvSpPr>
        <p:spPr>
          <a:xfrm>
            <a:off x="2057400" y="4396134"/>
            <a:ext cx="1889125" cy="363925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C53B02-9E78-DB06-5ED0-CDD31C4EC811}"/>
              </a:ext>
            </a:extLst>
          </p:cNvPr>
          <p:cNvSpPr txBox="1"/>
          <p:nvPr/>
        </p:nvSpPr>
        <p:spPr>
          <a:xfrm>
            <a:off x="2433637" y="4439597"/>
            <a:ext cx="1136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/>
              <a:t>현악기</a:t>
            </a: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106191B7-90C2-3DDE-7F6B-6DEA0E23858B}"/>
              </a:ext>
            </a:extLst>
          </p:cNvPr>
          <p:cNvSpPr/>
          <p:nvPr/>
        </p:nvSpPr>
        <p:spPr>
          <a:xfrm>
            <a:off x="976150" y="1615518"/>
            <a:ext cx="2230600" cy="297034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연주법에 따른 악기 분류</a:t>
            </a:r>
          </a:p>
        </p:txBody>
      </p:sp>
    </p:spTree>
    <p:extLst>
      <p:ext uri="{BB962C8B-B14F-4D97-AF65-F5344CB8AC3E}">
        <p14:creationId xmlns:p14="http://schemas.microsoft.com/office/powerpoint/2010/main" val="42794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BD622-5E7A-BF19-85D6-9D06BEED7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622EF1-4E4C-E3E6-F4CD-F187397762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국악기 분류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7604CCD8-0122-38FC-0EAB-A9080AA271A3}"/>
              </a:ext>
            </a:extLst>
          </p:cNvPr>
          <p:cNvSpPr/>
          <p:nvPr/>
        </p:nvSpPr>
        <p:spPr>
          <a:xfrm>
            <a:off x="792000" y="1240868"/>
            <a:ext cx="2230600" cy="29703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재료에 따른 악기 분류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1512A2C9-59A3-B753-5864-CA9F316A2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47283"/>
              </p:ext>
            </p:extLst>
          </p:nvPr>
        </p:nvGraphicFramePr>
        <p:xfrm>
          <a:off x="1193800" y="1729316"/>
          <a:ext cx="4165600" cy="42206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3125958668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3993986278"/>
                    </a:ext>
                  </a:extLst>
                </a:gridCol>
              </a:tblGrid>
              <a:tr h="4689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재료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악기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5894202"/>
                  </a:ext>
                </a:extLst>
              </a:tr>
              <a:tr h="4689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금</a:t>
                      </a:r>
                      <a:r>
                        <a:rPr lang="en-US" altLang="ko-KR" sz="1100" dirty="0"/>
                        <a:t>(</a:t>
                      </a:r>
                      <a:r>
                        <a:rPr lang="ko-KR" altLang="en-US" sz="1100" dirty="0"/>
                        <a:t>쇠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특종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편종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방향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8188919"/>
                  </a:ext>
                </a:extLst>
              </a:tr>
              <a:tr h="4689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석</a:t>
                      </a:r>
                      <a:r>
                        <a:rPr lang="en-US" altLang="ko-KR" sz="1100" dirty="0"/>
                        <a:t>(</a:t>
                      </a:r>
                      <a:r>
                        <a:rPr lang="ko-KR" altLang="en-US" sz="1100" dirty="0"/>
                        <a:t>돌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편경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3786508"/>
                  </a:ext>
                </a:extLst>
              </a:tr>
              <a:tr h="4689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사</a:t>
                      </a:r>
                      <a:r>
                        <a:rPr lang="en-US" altLang="ko-KR" sz="1100" dirty="0"/>
                        <a:t>(</a:t>
                      </a:r>
                      <a:r>
                        <a:rPr lang="ko-KR" altLang="en-US" sz="1100" dirty="0"/>
                        <a:t>실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해금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아쟁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거문고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가야금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7935074"/>
                  </a:ext>
                </a:extLst>
              </a:tr>
              <a:tr h="4689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죽</a:t>
                      </a:r>
                      <a:r>
                        <a:rPr lang="en-US" altLang="ko-KR" sz="1100" dirty="0"/>
                        <a:t>(</a:t>
                      </a:r>
                      <a:r>
                        <a:rPr lang="ko-KR" altLang="en-US" sz="1100" dirty="0"/>
                        <a:t>대나무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대금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소금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향피리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태평소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6637800"/>
                  </a:ext>
                </a:extLst>
              </a:tr>
              <a:tr h="4689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포</a:t>
                      </a:r>
                      <a:r>
                        <a:rPr lang="en-US" altLang="ko-KR" sz="1100" dirty="0"/>
                        <a:t>(</a:t>
                      </a:r>
                      <a:r>
                        <a:rPr lang="ko-KR" altLang="en-US" sz="1100" dirty="0"/>
                        <a:t>바가지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생황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152980"/>
                  </a:ext>
                </a:extLst>
              </a:tr>
              <a:tr h="4689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토</a:t>
                      </a:r>
                      <a:r>
                        <a:rPr lang="en-US" altLang="ko-KR" sz="1100" dirty="0"/>
                        <a:t>(</a:t>
                      </a:r>
                      <a:r>
                        <a:rPr lang="ko-KR" altLang="en-US" sz="1100" dirty="0"/>
                        <a:t>흙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훈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667969"/>
                  </a:ext>
                </a:extLst>
              </a:tr>
              <a:tr h="4689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혁</a:t>
                      </a:r>
                      <a:r>
                        <a:rPr lang="en-US" altLang="ko-KR" sz="1100" dirty="0"/>
                        <a:t>(</a:t>
                      </a:r>
                      <a:r>
                        <a:rPr lang="ko-KR" altLang="en-US" sz="1100" dirty="0"/>
                        <a:t>가죽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진고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장고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소고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5600019"/>
                  </a:ext>
                </a:extLst>
              </a:tr>
              <a:tr h="4689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목</a:t>
                      </a:r>
                      <a:r>
                        <a:rPr lang="en-US" altLang="ko-KR" sz="1100" dirty="0"/>
                        <a:t>(</a:t>
                      </a:r>
                      <a:r>
                        <a:rPr lang="ko-KR" altLang="en-US" sz="1100" dirty="0"/>
                        <a:t>나무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박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축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어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6362035"/>
                  </a:ext>
                </a:extLst>
              </a:tr>
            </a:tbl>
          </a:graphicData>
        </a:graphic>
      </p:graphicFrame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5D3BADC-4664-5ADA-0FDE-52857D16FDC1}"/>
              </a:ext>
            </a:extLst>
          </p:cNvPr>
          <p:cNvSpPr/>
          <p:nvPr/>
        </p:nvSpPr>
        <p:spPr>
          <a:xfrm>
            <a:off x="5967250" y="1240868"/>
            <a:ext cx="2230600" cy="297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계통에 따른 악기 분류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2BBBDBC-A5F4-DE30-B040-C1F727BFC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80154"/>
              </p:ext>
            </p:extLst>
          </p:nvPr>
        </p:nvGraphicFramePr>
        <p:xfrm>
          <a:off x="6184900" y="1729314"/>
          <a:ext cx="5295900" cy="23473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125958668"/>
                    </a:ext>
                  </a:extLst>
                </a:gridCol>
                <a:gridCol w="3670300">
                  <a:extLst>
                    <a:ext uri="{9D8B030D-6E8A-4147-A177-3AD203B41FA5}">
                      <a16:colId xmlns:a16="http://schemas.microsoft.com/office/drawing/2014/main" val="3993986278"/>
                    </a:ext>
                  </a:extLst>
                </a:gridCol>
              </a:tblGrid>
              <a:tr h="58684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계통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악기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5894202"/>
                  </a:ext>
                </a:extLst>
              </a:tr>
              <a:tr h="58684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아악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편종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편경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특종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특경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축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어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부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8188919"/>
                  </a:ext>
                </a:extLst>
              </a:tr>
              <a:tr h="58684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당악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박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방향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장구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 err="1"/>
                        <a:t>당비파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해금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 err="1"/>
                        <a:t>대쟁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아쟁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3786508"/>
                  </a:ext>
                </a:extLst>
              </a:tr>
              <a:tr h="58684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사향악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가야금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거문고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대금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소금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향비파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7935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37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4DAD-E3D4-E1D0-C62E-90F7780F4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11FB81-3F00-FCB0-9D40-B9ED7854BF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잠깐</a:t>
            </a:r>
            <a:r>
              <a:rPr kumimoji="1" lang="en-US" altLang="ko-KR" dirty="0"/>
              <a:t>! </a:t>
            </a:r>
            <a:r>
              <a:rPr kumimoji="1" lang="ko-KR" altLang="en-US" dirty="0"/>
              <a:t>악기 퀴즈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80AB520-268A-F9DD-B014-24CEA78D3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무슨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7" name="사각형: 잘린 대각선 방향 모서리 6">
            <a:extLst>
              <a:ext uri="{FF2B5EF4-FFF2-40B4-BE49-F238E27FC236}">
                <a16:creationId xmlns:a16="http://schemas.microsoft.com/office/drawing/2014/main" id="{133549E9-71C9-9A59-70E3-399E917C7C1A}"/>
              </a:ext>
            </a:extLst>
          </p:cNvPr>
          <p:cNvSpPr/>
          <p:nvPr/>
        </p:nvSpPr>
        <p:spPr>
          <a:xfrm>
            <a:off x="3546475" y="2371725"/>
            <a:ext cx="5099050" cy="211455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5400">
                <a:solidFill>
                  <a:schemeClr val="accent3">
                    <a:lumMod val="75000"/>
                  </a:schemeClr>
                </a:solidFill>
              </a:rPr>
              <a:t>거문고</a:t>
            </a:r>
          </a:p>
        </p:txBody>
      </p:sp>
      <p:sp>
        <p:nvSpPr>
          <p:cNvPr id="8" name="사각형: 잘린 대각선 방향 모서리 7">
            <a:extLst>
              <a:ext uri="{FF2B5EF4-FFF2-40B4-BE49-F238E27FC236}">
                <a16:creationId xmlns:a16="http://schemas.microsoft.com/office/drawing/2014/main" id="{0E2E6C2F-8F30-2B77-F647-B803526AABEC}"/>
              </a:ext>
            </a:extLst>
          </p:cNvPr>
          <p:cNvSpPr/>
          <p:nvPr/>
        </p:nvSpPr>
        <p:spPr>
          <a:xfrm>
            <a:off x="3546475" y="2371725"/>
            <a:ext cx="5099050" cy="211455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5400" dirty="0"/>
              <a:t>현악기</a:t>
            </a:r>
          </a:p>
        </p:txBody>
      </p:sp>
    </p:spTree>
    <p:extLst>
      <p:ext uri="{BB962C8B-B14F-4D97-AF65-F5344CB8AC3E}">
        <p14:creationId xmlns:p14="http://schemas.microsoft.com/office/powerpoint/2010/main" val="11846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63017-8404-BC8C-3C93-BA43E86FA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84A88F0-FD4B-DA60-CA7B-943C3E1D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잠깐</a:t>
            </a:r>
            <a:r>
              <a:rPr kumimoji="1" lang="en-US" altLang="ko-KR" dirty="0"/>
              <a:t>! </a:t>
            </a:r>
            <a:r>
              <a:rPr kumimoji="1" lang="ko-KR" altLang="en-US" dirty="0"/>
              <a:t>악기 퀴즈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F1896F8-8502-DA7E-8A25-FD7F8DDA2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무슨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7" name="사각형: 잘린 대각선 방향 모서리 6">
            <a:extLst>
              <a:ext uri="{FF2B5EF4-FFF2-40B4-BE49-F238E27FC236}">
                <a16:creationId xmlns:a16="http://schemas.microsoft.com/office/drawing/2014/main" id="{29ACDECF-5131-1D97-982E-67E0F3191B85}"/>
              </a:ext>
            </a:extLst>
          </p:cNvPr>
          <p:cNvSpPr/>
          <p:nvPr/>
        </p:nvSpPr>
        <p:spPr>
          <a:xfrm>
            <a:off x="3546475" y="2371725"/>
            <a:ext cx="5099050" cy="2114550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5400" dirty="0" err="1">
                <a:solidFill>
                  <a:schemeClr val="accent2">
                    <a:lumMod val="75000"/>
                  </a:schemeClr>
                </a:solidFill>
              </a:rPr>
              <a:t>나각</a:t>
            </a:r>
            <a:endParaRPr lang="ko-KR" altLang="en-US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사각형: 잘린 대각선 방향 모서리 7">
            <a:extLst>
              <a:ext uri="{FF2B5EF4-FFF2-40B4-BE49-F238E27FC236}">
                <a16:creationId xmlns:a16="http://schemas.microsoft.com/office/drawing/2014/main" id="{3B443521-4D5C-85FE-C2D9-12A34C7CD722}"/>
              </a:ext>
            </a:extLst>
          </p:cNvPr>
          <p:cNvSpPr/>
          <p:nvPr/>
        </p:nvSpPr>
        <p:spPr>
          <a:xfrm>
            <a:off x="3546475" y="2371725"/>
            <a:ext cx="5099050" cy="2114550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5400" dirty="0"/>
              <a:t>관</a:t>
            </a:r>
            <a:r>
              <a:rPr lang="ko-KR" altLang="en-US" sz="5400"/>
              <a:t>악기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5276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522</Words>
  <Application>Microsoft Office PowerPoint</Application>
  <PresentationFormat>와이드스크린</PresentationFormat>
  <Paragraphs>97</Paragraphs>
  <Slides>12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Arial</vt:lpstr>
      <vt:lpstr>나눔고딕</vt:lpstr>
      <vt:lpstr>맑은 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178</cp:revision>
  <dcterms:created xsi:type="dcterms:W3CDTF">2024-07-03T01:17:18Z</dcterms:created>
  <dcterms:modified xsi:type="dcterms:W3CDTF">2025-05-23T01:18:20Z</dcterms:modified>
</cp:coreProperties>
</file>