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300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553"/>
    <a:srgbClr val="9C3CC8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1110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여자의 마음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24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오페라 「</a:t>
            </a:r>
            <a:r>
              <a:rPr kumimoji="1" lang="ko-KR" altLang="en-US" sz="2800" dirty="0" err="1">
                <a:latin typeface="+mn-ea"/>
                <a:ea typeface="+mn-ea"/>
              </a:rPr>
              <a:t>리골레토」의</a:t>
            </a:r>
            <a:r>
              <a:rPr kumimoji="1" lang="ko-KR" altLang="en-US" sz="2800" dirty="0">
                <a:latin typeface="+mn-ea"/>
                <a:ea typeface="+mn-ea"/>
              </a:rPr>
              <a:t> 내용을 알고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조금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8437" y="1647425"/>
            <a:ext cx="206423" cy="39092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686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오페라 「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리골레토」에서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만토바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공작이 부르는 노래로 여자에 대한 편견이 나타나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스타카토와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악센트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꾸밈음 등 표현 기호를 사용하여 가볍고 통통 튀는 친숙한 가락으로 광고 등 다양한 매체에서 배경 음악으로 사용되었다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27602B-C92E-9CE5-3478-2E58B06D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56096" y="1012858"/>
            <a:ext cx="5479808" cy="5207632"/>
          </a:xfrm>
          <a:prstGeom prst="rect">
            <a:avLst/>
          </a:prstGeom>
        </p:spPr>
      </p:pic>
      <p:pic>
        <p:nvPicPr>
          <p:cNvPr id="7" name="[아침나라 중음②]_1단원_교과서_24쪽_여자의 마음_노래">
            <a:hlinkClick r:id="" action="ppaction://media"/>
            <a:extLst>
              <a:ext uri="{FF2B5EF4-FFF2-40B4-BE49-F238E27FC236}">
                <a16:creationId xmlns:a16="http://schemas.microsoft.com/office/drawing/2014/main" id="{42094AC9-0AC3-887E-0BAF-4ECA932C9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2663" y="1311593"/>
            <a:ext cx="403860" cy="403860"/>
          </a:xfrm>
          <a:prstGeom prst="rect">
            <a:avLst/>
          </a:prstGeom>
        </p:spPr>
      </p:pic>
      <p:pic>
        <p:nvPicPr>
          <p:cNvPr id="8" name="[아침나라 중음②]_1단원_교과서_24쪽_여자의 마음_반주_70">
            <a:hlinkClick r:id="" action="ppaction://media"/>
            <a:extLst>
              <a:ext uri="{FF2B5EF4-FFF2-40B4-BE49-F238E27FC236}">
                <a16:creationId xmlns:a16="http://schemas.microsoft.com/office/drawing/2014/main" id="{0CD9CB60-6B08-9376-3AAF-BD7E82702B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2663" y="2177958"/>
            <a:ext cx="403860" cy="4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오페라 「</a:t>
            </a:r>
            <a:r>
              <a:rPr kumimoji="1" lang="ko-KR" altLang="en-US" dirty="0" err="1"/>
              <a:t>리골레토</a:t>
            </a:r>
            <a:r>
              <a:rPr kumimoji="1" lang="ko-KR" altLang="en-US" dirty="0"/>
              <a:t>」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5FE687E-A275-953C-367E-5BB22611D86B}"/>
              </a:ext>
            </a:extLst>
          </p:cNvPr>
          <p:cNvSpPr/>
          <p:nvPr/>
        </p:nvSpPr>
        <p:spPr>
          <a:xfrm>
            <a:off x="792000" y="1141383"/>
            <a:ext cx="2225520" cy="34451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solidFill>
                  <a:schemeClr val="accent5">
                    <a:lumMod val="50000"/>
                  </a:schemeClr>
                </a:solidFill>
              </a:rPr>
              <a:t>오페라 「</a:t>
            </a:r>
            <a:r>
              <a:rPr kumimoji="1"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리골레토</a:t>
            </a:r>
            <a:r>
              <a:rPr kumimoji="1" lang="ko-KR" altLang="en-US" sz="1400" dirty="0">
                <a:solidFill>
                  <a:schemeClr val="accent5">
                    <a:lumMod val="50000"/>
                  </a:schemeClr>
                </a:solidFill>
              </a:rPr>
              <a:t>」</a:t>
            </a:r>
            <a:endParaRPr lang="ko-KR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76EB8-95AC-6E59-0AED-CDBA7F94C801}"/>
              </a:ext>
            </a:extLst>
          </p:cNvPr>
          <p:cNvSpPr txBox="1"/>
          <p:nvPr/>
        </p:nvSpPr>
        <p:spPr>
          <a:xfrm>
            <a:off x="1097280" y="1699260"/>
            <a:ext cx="1037844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이탈리아 작곡가 </a:t>
            </a:r>
            <a:r>
              <a:rPr lang="ko-KR" altLang="en-US" sz="1400" dirty="0" err="1"/>
              <a:t>베르디의</a:t>
            </a:r>
            <a:r>
              <a:rPr lang="ko-KR" altLang="en-US" sz="1400" dirty="0"/>
              <a:t> </a:t>
            </a:r>
            <a:r>
              <a:rPr lang="en-US" altLang="ko-KR" sz="1400" dirty="0"/>
              <a:t>3</a:t>
            </a:r>
            <a:r>
              <a:rPr lang="ko-KR" altLang="en-US" sz="1400" dirty="0"/>
              <a:t>대 오페라로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만토바</a:t>
            </a:r>
            <a:r>
              <a:rPr lang="ko-KR" altLang="en-US" sz="1400" dirty="0"/>
              <a:t> 공작의 시종이자 꼽추 익살꾼인 </a:t>
            </a:r>
            <a:r>
              <a:rPr lang="ko-KR" altLang="en-US" sz="1400" dirty="0" err="1"/>
              <a:t>리골레토가</a:t>
            </a:r>
            <a:r>
              <a:rPr lang="ko-KR" altLang="en-US" sz="1400" dirty="0"/>
              <a:t> 자신의 딸 </a:t>
            </a:r>
            <a:r>
              <a:rPr lang="ko-KR" altLang="en-US" sz="1400" dirty="0" err="1"/>
              <a:t>질다를</a:t>
            </a:r>
            <a:r>
              <a:rPr lang="ko-KR" altLang="en-US" sz="1400" dirty="0"/>
              <a:t> 농락한 </a:t>
            </a:r>
            <a:r>
              <a:rPr lang="ko-KR" altLang="en-US" sz="1400" dirty="0" err="1"/>
              <a:t>만토바</a:t>
            </a:r>
            <a:r>
              <a:rPr lang="ko-KR" altLang="en-US" sz="1400" dirty="0"/>
              <a:t> 공작에게 복수하려다 딸을 잃게 되는 비극적인 내용이다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CF00F006-BD88-354E-88F8-789BE80801BF}"/>
              </a:ext>
            </a:extLst>
          </p:cNvPr>
          <p:cNvSpPr/>
          <p:nvPr/>
        </p:nvSpPr>
        <p:spPr>
          <a:xfrm>
            <a:off x="792000" y="2825403"/>
            <a:ext cx="1097760" cy="344517"/>
          </a:xfrm>
          <a:prstGeom prst="roundRect">
            <a:avLst/>
          </a:prstGeom>
          <a:noFill/>
          <a:ln>
            <a:solidFill>
              <a:srgbClr val="B3855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solidFill>
                  <a:schemeClr val="accent5">
                    <a:lumMod val="50000"/>
                  </a:schemeClr>
                </a:solidFill>
              </a:rPr>
              <a:t>줄거리</a:t>
            </a:r>
            <a:endParaRPr lang="ko-KR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D7F87-6020-D02A-BFD4-A940955F966E}"/>
              </a:ext>
            </a:extLst>
          </p:cNvPr>
          <p:cNvSpPr txBox="1"/>
          <p:nvPr/>
        </p:nvSpPr>
        <p:spPr>
          <a:xfrm>
            <a:off x="1097280" y="3225705"/>
            <a:ext cx="1037844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/>
              <a:t>리골레토는</a:t>
            </a:r>
            <a:r>
              <a:rPr lang="ko-KR" altLang="en-US" sz="1400" dirty="0"/>
              <a:t> 호색가 </a:t>
            </a:r>
            <a:r>
              <a:rPr lang="ko-KR" altLang="en-US" sz="1400" dirty="0" err="1"/>
              <a:t>만토바</a:t>
            </a:r>
            <a:r>
              <a:rPr lang="ko-KR" altLang="en-US" sz="1400" dirty="0"/>
              <a:t> 공작의 시중을 드는 꼽추 익살꾼이다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리골레토의</a:t>
            </a:r>
            <a:r>
              <a:rPr lang="ko-KR" altLang="en-US" sz="1400" dirty="0"/>
              <a:t> 딸 질다는 학생으로 변장한 공작을 사랑하고 공작은 그녀를 유혹한다</a:t>
            </a:r>
            <a:r>
              <a:rPr lang="en-US" altLang="ko-KR" sz="1400" dirty="0"/>
              <a:t>. </a:t>
            </a:r>
            <a:r>
              <a:rPr lang="ko-KR" altLang="en-US" sz="1400" dirty="0"/>
              <a:t>이를 안 </a:t>
            </a:r>
            <a:r>
              <a:rPr lang="ko-KR" altLang="en-US" sz="1400" dirty="0" err="1"/>
              <a:t>리골레토는</a:t>
            </a:r>
            <a:r>
              <a:rPr lang="ko-KR" altLang="en-US" sz="1400" dirty="0"/>
              <a:t> 복수를 맹세하고 공작을 살해할 것을 자객 </a:t>
            </a:r>
            <a:r>
              <a:rPr lang="ko-KR" altLang="en-US" sz="1400" dirty="0" err="1"/>
              <a:t>스파라푸칠레에게</a:t>
            </a:r>
            <a:r>
              <a:rPr lang="ko-KR" altLang="en-US" sz="1400" dirty="0"/>
              <a:t> 의뢰한다</a:t>
            </a:r>
            <a:r>
              <a:rPr lang="en-US" altLang="ko-KR" sz="1400" dirty="0"/>
              <a:t>. </a:t>
            </a:r>
            <a:r>
              <a:rPr lang="ko-KR" altLang="en-US" sz="1400" dirty="0"/>
              <a:t>질다는 스스로 공작 대신 자객에게 찔려 죽고 이에 </a:t>
            </a:r>
            <a:r>
              <a:rPr lang="ko-KR" altLang="en-US" sz="1400" dirty="0" err="1"/>
              <a:t>리골레토는</a:t>
            </a:r>
            <a:r>
              <a:rPr lang="ko-KR" altLang="en-US" sz="1400" dirty="0"/>
              <a:t> 절망한다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135C553B-BE91-34AB-A5BE-AAD766619588}"/>
              </a:ext>
            </a:extLst>
          </p:cNvPr>
          <p:cNvSpPr/>
          <p:nvPr/>
        </p:nvSpPr>
        <p:spPr>
          <a:xfrm>
            <a:off x="792000" y="4792512"/>
            <a:ext cx="1097760" cy="344517"/>
          </a:xfrm>
          <a:prstGeom prst="roundRect">
            <a:avLst/>
          </a:prstGeom>
          <a:noFill/>
          <a:ln>
            <a:solidFill>
              <a:srgbClr val="B3855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주요곡</a:t>
            </a:r>
            <a:endParaRPr lang="ko-KR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C4DD4-E664-8C69-B5E1-9EC0765831E3}"/>
              </a:ext>
            </a:extLst>
          </p:cNvPr>
          <p:cNvSpPr txBox="1"/>
          <p:nvPr/>
        </p:nvSpPr>
        <p:spPr>
          <a:xfrm>
            <a:off x="2049780" y="4792512"/>
            <a:ext cx="6675120" cy="11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/>
              <a:t>» Questa o </a:t>
            </a:r>
            <a:r>
              <a:rPr lang="en-US" altLang="ko-KR" sz="1200" dirty="0" err="1"/>
              <a:t>Quella</a:t>
            </a:r>
            <a:r>
              <a:rPr lang="en-US" altLang="ko-KR" sz="1200" dirty="0"/>
              <a:t>(</a:t>
            </a:r>
            <a:r>
              <a:rPr lang="ko-KR" altLang="en-US" sz="1200" dirty="0"/>
              <a:t>이 여자도 저 여자도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</a:t>
            </a:r>
            <a:r>
              <a:rPr lang="en-US" altLang="ko-KR" sz="1200" dirty="0" err="1"/>
              <a:t>Gualtier</a:t>
            </a:r>
            <a:r>
              <a:rPr lang="en-US" altLang="ko-KR" sz="1200" dirty="0"/>
              <a:t> </a:t>
            </a:r>
            <a:r>
              <a:rPr lang="en-US" altLang="ko-KR" sz="1200" dirty="0" err="1"/>
              <a:t>Maldè</a:t>
            </a:r>
            <a:r>
              <a:rPr lang="en-US" altLang="ko-KR" sz="1200" dirty="0"/>
              <a:t> ! ... Caro </a:t>
            </a:r>
            <a:r>
              <a:rPr lang="en-US" altLang="ko-KR" sz="1200" dirty="0" err="1"/>
              <a:t>nome</a:t>
            </a:r>
            <a:r>
              <a:rPr lang="en-US" altLang="ko-KR" sz="1200" dirty="0"/>
              <a:t>(</a:t>
            </a:r>
            <a:r>
              <a:rPr lang="ko-KR" altLang="en-US" sz="1200" dirty="0"/>
              <a:t>그리운 그 이름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La donna e mobile(</a:t>
            </a:r>
            <a:r>
              <a:rPr lang="ko-KR" altLang="en-US" sz="1200" dirty="0"/>
              <a:t>여자의 마음</a:t>
            </a:r>
            <a:r>
              <a:rPr lang="en-US" altLang="ko-KR" sz="12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» Un </a:t>
            </a:r>
            <a:r>
              <a:rPr lang="en-US" altLang="ko-KR" sz="1200" dirty="0" err="1"/>
              <a:t>dì</a:t>
            </a:r>
            <a:r>
              <a:rPr lang="en-US" altLang="ko-KR" sz="1200" dirty="0"/>
              <a:t>, se ben </a:t>
            </a:r>
            <a:r>
              <a:rPr lang="en-US" altLang="ko-KR" sz="1200" dirty="0" err="1"/>
              <a:t>rammentomi</a:t>
            </a:r>
            <a:r>
              <a:rPr lang="en-US" altLang="ko-KR" sz="1200" dirty="0"/>
              <a:t> ... Bella </a:t>
            </a:r>
            <a:r>
              <a:rPr lang="en-US" altLang="ko-KR" sz="1200" dirty="0" err="1"/>
              <a:t>figlia</a:t>
            </a:r>
            <a:r>
              <a:rPr lang="en-US" altLang="ko-KR" sz="1200" dirty="0"/>
              <a:t> </a:t>
            </a:r>
            <a:r>
              <a:rPr lang="en-US" altLang="ko-KR" sz="1200" dirty="0" err="1"/>
              <a:t>dell’amore</a:t>
            </a:r>
            <a:r>
              <a:rPr lang="en-US" altLang="ko-KR" sz="1200" dirty="0"/>
              <a:t>, (</a:t>
            </a:r>
            <a:r>
              <a:rPr lang="ko-KR" altLang="en-US" sz="1200" dirty="0"/>
              <a:t>사랑스런 사랑의 딸이여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악상 기호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A95888A-452E-85D4-AC6A-D015388D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56096" y="1012858"/>
            <a:ext cx="5479808" cy="5207632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1B410171-097F-3A49-387C-DDEFF8880451}"/>
              </a:ext>
            </a:extLst>
          </p:cNvPr>
          <p:cNvSpPr/>
          <p:nvPr/>
        </p:nvSpPr>
        <p:spPr>
          <a:xfrm>
            <a:off x="5407025" y="1905000"/>
            <a:ext cx="193675" cy="31432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9D78E-3277-04C0-388B-FFFB85F02AB4}"/>
              </a:ext>
            </a:extLst>
          </p:cNvPr>
          <p:cNvSpPr txBox="1"/>
          <p:nvPr/>
        </p:nvSpPr>
        <p:spPr>
          <a:xfrm>
            <a:off x="5219826" y="1632831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chemeClr val="accent5">
                    <a:lumMod val="75000"/>
                  </a:schemeClr>
                </a:solidFill>
              </a:rPr>
              <a:t>32</a:t>
            </a:r>
            <a:r>
              <a:rPr lang="ko-KR" altLang="en-US" sz="1050" dirty="0" err="1">
                <a:solidFill>
                  <a:schemeClr val="accent5">
                    <a:lumMod val="75000"/>
                  </a:schemeClr>
                </a:solidFill>
              </a:rPr>
              <a:t>분음표</a:t>
            </a:r>
            <a:endParaRPr lang="ko-KR" alt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21C91AC6-CEBC-B4DE-4533-A7078BAC2599}"/>
              </a:ext>
            </a:extLst>
          </p:cNvPr>
          <p:cNvSpPr/>
          <p:nvPr/>
        </p:nvSpPr>
        <p:spPr>
          <a:xfrm>
            <a:off x="4835525" y="2835275"/>
            <a:ext cx="146050" cy="212725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A45E6B-DF71-474A-9AD7-150B7CF5F0A2}"/>
              </a:ext>
            </a:extLst>
          </p:cNvPr>
          <p:cNvSpPr txBox="1"/>
          <p:nvPr/>
        </p:nvSpPr>
        <p:spPr>
          <a:xfrm>
            <a:off x="4033446" y="2581359"/>
            <a:ext cx="992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err="1">
                <a:solidFill>
                  <a:schemeClr val="accent3"/>
                </a:solidFill>
              </a:rPr>
              <a:t>앞짧은꾸밈음</a:t>
            </a:r>
            <a:endParaRPr lang="ko-KR" altLang="en-US" sz="1050" dirty="0">
              <a:solidFill>
                <a:schemeClr val="accent3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9E4CAE03-7163-D04E-FBBD-433F182A17D8}"/>
              </a:ext>
            </a:extLst>
          </p:cNvPr>
          <p:cNvSpPr/>
          <p:nvPr/>
        </p:nvSpPr>
        <p:spPr>
          <a:xfrm>
            <a:off x="8588375" y="1763636"/>
            <a:ext cx="146050" cy="13080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D375-7F13-339E-21B4-46681127DB8A}"/>
              </a:ext>
            </a:extLst>
          </p:cNvPr>
          <p:cNvSpPr txBox="1"/>
          <p:nvPr/>
        </p:nvSpPr>
        <p:spPr>
          <a:xfrm>
            <a:off x="8661400" y="185190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2"/>
                </a:solidFill>
              </a:rPr>
              <a:t>숨표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00977B3B-E337-35BB-5499-95953225B794}"/>
              </a:ext>
            </a:extLst>
          </p:cNvPr>
          <p:cNvSpPr/>
          <p:nvPr/>
        </p:nvSpPr>
        <p:spPr>
          <a:xfrm>
            <a:off x="8540750" y="2784474"/>
            <a:ext cx="193675" cy="29210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02D6C9-7920-6D18-7E6E-96F087F8D635}"/>
              </a:ext>
            </a:extLst>
          </p:cNvPr>
          <p:cNvSpPr txBox="1"/>
          <p:nvPr/>
        </p:nvSpPr>
        <p:spPr>
          <a:xfrm>
            <a:off x="8507440" y="3085524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accent6"/>
                </a:solidFill>
              </a:rPr>
              <a:t>도돌이표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3A9C3DA5-CC13-A997-B53B-4B2490695129}"/>
              </a:ext>
            </a:extLst>
          </p:cNvPr>
          <p:cNvSpPr/>
          <p:nvPr/>
        </p:nvSpPr>
        <p:spPr>
          <a:xfrm rot="846086">
            <a:off x="8040686" y="3582988"/>
            <a:ext cx="146050" cy="21272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1F06BA-53CC-6574-308A-49FDF6339F1B}"/>
              </a:ext>
            </a:extLst>
          </p:cNvPr>
          <p:cNvSpPr txBox="1"/>
          <p:nvPr/>
        </p:nvSpPr>
        <p:spPr>
          <a:xfrm>
            <a:off x="8179112" y="3548063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>
                <a:solidFill>
                  <a:schemeClr val="accent1"/>
                </a:solidFill>
              </a:rPr>
              <a:t>포르테</a:t>
            </a:r>
            <a:endParaRPr lang="ko-KR" altLang="en-US" sz="1050" dirty="0">
              <a:solidFill>
                <a:schemeClr val="accent1"/>
              </a:solidFill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8FACFB39-6434-B4F3-C23C-D9C3D82D6378}"/>
              </a:ext>
            </a:extLst>
          </p:cNvPr>
          <p:cNvSpPr/>
          <p:nvPr/>
        </p:nvSpPr>
        <p:spPr>
          <a:xfrm>
            <a:off x="3769903" y="4533901"/>
            <a:ext cx="225836" cy="197028"/>
          </a:xfrm>
          <a:prstGeom prst="ellipse">
            <a:avLst/>
          </a:prstGeom>
          <a:solidFill>
            <a:srgbClr val="9C3CC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C47A4B-9EDD-DB83-13E6-F09CE30813F3}"/>
              </a:ext>
            </a:extLst>
          </p:cNvPr>
          <p:cNvSpPr txBox="1"/>
          <p:nvPr/>
        </p:nvSpPr>
        <p:spPr>
          <a:xfrm>
            <a:off x="3024894" y="4406943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rgbClr val="9C3CC8"/>
                </a:solidFill>
              </a:rPr>
              <a:t>피아니시모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051BAC7-8A42-38BE-BE92-57AB599B4C7B}"/>
              </a:ext>
            </a:extLst>
          </p:cNvPr>
          <p:cNvSpPr/>
          <p:nvPr/>
        </p:nvSpPr>
        <p:spPr>
          <a:xfrm>
            <a:off x="5981573" y="5500688"/>
            <a:ext cx="466852" cy="133349"/>
          </a:xfrm>
          <a:prstGeom prst="roundRect">
            <a:avLst/>
          </a:prstGeom>
          <a:solidFill>
            <a:srgbClr val="B3855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5169E8-D2F6-8E44-FEC7-72A23E1EF7C1}"/>
              </a:ext>
            </a:extLst>
          </p:cNvPr>
          <p:cNvSpPr txBox="1"/>
          <p:nvPr/>
        </p:nvSpPr>
        <p:spPr>
          <a:xfrm>
            <a:off x="5853361" y="5247478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rgbClr val="B38553"/>
                </a:solidFill>
              </a:rPr>
              <a:t>크레셴도</a:t>
            </a:r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0" grpId="0"/>
      <p:bldP spid="21" grpId="0" animBg="1"/>
      <p:bldP spid="22" grpId="0"/>
      <p:bldP spid="24" grpId="0" animBg="1"/>
      <p:bldP spid="25" grpId="0"/>
      <p:bldP spid="26" grpId="0" animBg="1"/>
      <p:bldP spid="27" grpId="0"/>
      <p:bldP spid="30" grpId="0" animBg="1"/>
      <p:bldP spid="31" grpId="0"/>
      <p:bldP spid="34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234</Words>
  <Application>Microsoft Office PowerPoint</Application>
  <PresentationFormat>와이드스크린</PresentationFormat>
  <Paragraphs>40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맑은 고딕</vt:lpstr>
      <vt:lpstr>Times New Roman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162</cp:revision>
  <dcterms:created xsi:type="dcterms:W3CDTF">2024-07-03T01:17:18Z</dcterms:created>
  <dcterms:modified xsi:type="dcterms:W3CDTF">2025-06-30T04:19:25Z</dcterms:modified>
</cp:coreProperties>
</file>