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  <p:sldMasterId id="2147483658" r:id="rId5"/>
  </p:sldMasterIdLst>
  <p:notesMasterIdLst>
    <p:notesMasterId r:id="rId16"/>
  </p:notesMasterIdLst>
  <p:sldIdLst>
    <p:sldId id="292" r:id="rId6"/>
    <p:sldId id="298" r:id="rId7"/>
    <p:sldId id="309" r:id="rId8"/>
    <p:sldId id="299" r:id="rId9"/>
    <p:sldId id="306" r:id="rId10"/>
    <p:sldId id="311" r:id="rId11"/>
    <p:sldId id="310" r:id="rId12"/>
    <p:sldId id="313" r:id="rId13"/>
    <p:sldId id="305" r:id="rId14"/>
    <p:sldId id="295" r:id="rId15"/>
  </p:sldIdLst>
  <p:sldSz cx="12192000" cy="6858000"/>
  <p:notesSz cx="6858000" cy="9144000"/>
  <p:embeddedFontLst>
    <p:embeddedFont>
      <p:font typeface="NanumGothicExtraBold" pitchFamily="2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나눔고딕" pitchFamily="2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299"/>
            <p14:sldId id="306"/>
            <p14:sldId id="311"/>
            <p14:sldId id="310"/>
            <p14:sldId id="313"/>
            <p14:sldId id="30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A8AFC5"/>
    <a:srgbClr val="6F6AAA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33" autoAdjust="0"/>
    <p:restoredTop sz="94145" autoAdjust="0"/>
  </p:normalViewPr>
  <p:slideViewPr>
    <p:cSldViewPr snapToGrid="0" showGuides="1">
      <p:cViewPr varScale="1">
        <p:scale>
          <a:sx n="128" d="100"/>
          <a:sy n="128" d="100"/>
        </p:scale>
        <p:origin x="150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182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2837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51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E14163-5E08-207C-3E07-7C1E91EA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D4BAC6-42FC-54EF-38D2-FB7C50297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2CCA11C-61BF-D813-91FA-85772D7FB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9F4BEF-0B37-6577-319B-176AA8949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FD39133-654D-07DB-21C1-40FB14E94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0C267D1-09EF-CD0B-5C6A-EAE5D3F0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054F4D8-3EDE-CE7B-2B5C-B2ED8154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A5AB522-D6C4-3267-60DE-925F12F5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33403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4518E6-B40E-CE98-956E-9486B71E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B8CD0F6-49F6-DB18-3C54-7430C2EE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DEEFDE5-BCE1-CB02-6903-FF5AFF90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92AC0A1-9838-C931-DE1E-1CA4FF17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76799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DD864-9954-337A-DB28-6D865899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B2A2521-3FAD-3E82-83E4-D8D0AAE5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5139B34-0810-77BB-4B6A-875A8FD1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27930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218974-982E-FF8F-20D2-33DB4B5A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D3C677-50F3-872A-B011-335E4DCA6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47FEF87-32B0-1971-5CB1-C1E8150EC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66ACF87-79CB-5498-FC9E-3A5E8D14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BA634F1-1D24-BDDD-773C-4D604014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F425433-6C66-E175-A86F-E864339A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71021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F3BDCA-8D1B-A86D-9A38-E073BD6B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22AA1AF-C608-2113-17B6-482ADB525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5259912-4E08-A58F-DB55-D4BE33692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7E204D-703D-CA29-1724-AE7C0641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3EF1926-E75A-67C7-F8D0-482A308A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632647D-4F2A-E1C4-D180-FB13B313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50971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BE32F0-6121-0409-05D6-3CED2DCA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FB9FF3F-01F3-BFCC-68E4-547A47688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7F131C-DEA4-BCB5-E7B2-A56BA2E9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538F47-6DBA-7A48-AD39-663FF364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50016D-2E14-9BBD-7042-DDD09D05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637719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5F8DFA-8082-96AE-EFD1-6C34B7228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BAD5098-B628-7E99-861C-C73D7FFB1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A1C3EBE-7D76-7664-F1E4-E65F4FFC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F01490-70BB-32E8-60CD-B2FE2B92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197765-11AA-4D8B-334B-A8D8681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7441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1875804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860782-4D27-5B86-4293-54913D02C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DF5442C-CE4E-08D7-396A-05ED4A41A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844306-E17D-1AF6-A403-7C7D6B4D6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BDC9A2-C317-5E89-0582-FFFC70B0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636577-6028-9E2C-EF60-88CD6637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15968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9EFEE3-2502-A9B5-F7B3-4B2C43A5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C0081C-93F2-C647-EB3A-731182993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131CB5-2E3F-7637-637C-ADF70CB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761AC0-A6EF-5538-3953-E4D878A6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7FBEF9-8B05-CEFD-B257-522A0FC9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84962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EC4923-8741-E4C0-DBA5-7093EB7B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35153E-A007-6FAB-579C-5FDC43E8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6CEE36-56F2-6FAF-39EF-8C196FA8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B4DB97-BADE-F278-A02F-DDAD3AD0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F4FD39-1F06-709E-0BC5-CB2EA1D7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48091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580DB0-B324-13EC-EE52-82A55B8F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C5DDEB-99C2-04E2-DE21-8BE1BCE0A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F7DBC-89D0-9A9B-C7B3-EEC0A76B3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254CB8-E9E0-E875-304C-A05594F2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D25E103-1533-3450-8002-0C94C58D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4971E8D-DB11-E6FC-0B50-8E09AADE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31675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17B2D21-0DA6-182B-C2C9-604ACD70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24011D-5C7D-FD35-F995-B0201A1A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C311A2-64E0-3C98-A582-79634161F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C265A-62AF-45E5-8E54-30607712ED03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4A745C-20E6-E70C-BD0C-31F874018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DDEE75-837D-EDAB-9CF1-CE0B5AB7F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7CA84-7C16-49CC-825B-94850D6FC3FE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839DFEA-F1A3-F9CE-7A15-35DEDC8F8ED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1F69803-26A2-6811-F128-02A855246F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태산이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46698"/>
            <a:ext cx="6486618" cy="1201649"/>
          </a:xfrm>
        </p:spPr>
        <p:txBody>
          <a:bodyPr>
            <a:normAutofit/>
          </a:bodyPr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시조의 음계와 장단을 이해하며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평시조의 초장을 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DAD0FC3-0654-80C9-F9D2-DE1CB6542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613" y="519805"/>
            <a:ext cx="8153877" cy="5818390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5E5593-7AB8-D6E2-EA2A-07F242C19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08F2D-6043-ADF9-84F9-82C92F3559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D6DA466-A062-2B70-F5D0-D454690F64DD}"/>
              </a:ext>
            </a:extLst>
          </p:cNvPr>
          <p:cNvGrpSpPr/>
          <p:nvPr/>
        </p:nvGrpSpPr>
        <p:grpSpPr>
          <a:xfrm>
            <a:off x="11292000" y="241570"/>
            <a:ext cx="603474" cy="834507"/>
            <a:chOff x="1147650" y="1520451"/>
            <a:chExt cx="603474" cy="834507"/>
          </a:xfrm>
        </p:grpSpPr>
        <p:pic>
          <p:nvPicPr>
            <p:cNvPr id="6" name="1단원_교과서_37쪽_QR21_1.태산이(노래)">
              <a:hlinkClick r:id="" action="ppaction://media"/>
              <a:extLst>
                <a:ext uri="{FF2B5EF4-FFF2-40B4-BE49-F238E27FC236}">
                  <a16:creationId xmlns:a16="http://schemas.microsoft.com/office/drawing/2014/main" id="{F4A17447-0EB7-2022-E0E6-482BEA8FDF68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6" y="1977739"/>
              <a:ext cx="377219" cy="377219"/>
            </a:xfrm>
            <a:prstGeom prst="rect">
              <a:avLst/>
            </a:prstGeom>
          </p:spPr>
        </p:pic>
        <p:grpSp>
          <p:nvGrpSpPr>
            <p:cNvPr id="20" name="그룹 3">
              <a:extLst>
                <a:ext uri="{FF2B5EF4-FFF2-40B4-BE49-F238E27FC236}">
                  <a16:creationId xmlns:a16="http://schemas.microsoft.com/office/drawing/2014/main" id="{2B2CA90A-96B0-D5D9-F40B-A9A46B069B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0" y="1520451"/>
              <a:ext cx="603474" cy="377219"/>
              <a:chOff x="4665259" y="556012"/>
              <a:chExt cx="618853" cy="363546"/>
            </a:xfrm>
          </p:grpSpPr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4BAE656A-154D-CFC5-6866-D3B5D10A6C98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C920F905-9F92-9869-A745-89437225928D}"/>
                  </a:ext>
                </a:extLst>
              </p:cNvPr>
              <p:cNvSpPr/>
              <p:nvPr/>
            </p:nvSpPr>
            <p:spPr bwMode="auto">
              <a:xfrm>
                <a:off x="4665259" y="5560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감상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07914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50289F1-8191-8E20-D119-1FACFD70D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36800" y="802810"/>
            <a:ext cx="9347200" cy="5334571"/>
          </a:xfr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계면조</a:t>
            </a:r>
            <a:endParaRPr kumimoji="1" lang="en-US" altLang="ko-KR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시조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평시조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박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· 8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박 장단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시조 장단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조선 중기 문신이자 서예가인 </a:t>
            </a:r>
            <a:r>
              <a:rPr kumimoji="1" lang="ko-KR" altLang="en-US" sz="2000" dirty="0" err="1">
                <a:solidFill>
                  <a:schemeClr val="tx1"/>
                </a:solidFill>
                <a:latin typeface="+mn-ea"/>
                <a:ea typeface="+mn-ea"/>
              </a:rPr>
              <a:t>양사언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(1517~1584)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의 시조로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어떤 일이든 쉽게 포기하지 말고 도전하라는 뜻이 담겨있다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BFEB518-4F8C-2583-4DA2-47142565634B}"/>
              </a:ext>
            </a:extLst>
          </p:cNvPr>
          <p:cNvSpPr txBox="1">
            <a:spLocks/>
          </p:cNvSpPr>
          <p:nvPr/>
        </p:nvSpPr>
        <p:spPr>
          <a:xfrm>
            <a:off x="1040165" y="802810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음계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형식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4A40F1D-2FEA-AFEE-D02E-BC6A4E70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3" y="2003501"/>
            <a:ext cx="10718307" cy="2850998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음계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계면조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84CD8E-1251-3E78-21D9-ECC1DE722C24}"/>
              </a:ext>
            </a:extLst>
          </p:cNvPr>
          <p:cNvSpPr txBox="1"/>
          <p:nvPr/>
        </p:nvSpPr>
        <p:spPr>
          <a:xfrm>
            <a:off x="3049479" y="4854499"/>
            <a:ext cx="6578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평시조는 황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(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黃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),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 중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(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仲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),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임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(</a:t>
            </a:r>
            <a:r>
              <a:rPr lang="ko-KR" altLang="en-US" sz="2000" dirty="0" err="1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林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)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의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3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음 계면조로 구성된다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84CD8E-1251-3E78-21D9-ECC1DE722C24}"/>
              </a:ext>
            </a:extLst>
          </p:cNvPr>
          <p:cNvSpPr txBox="1"/>
          <p:nvPr/>
        </p:nvSpPr>
        <p:spPr>
          <a:xfrm>
            <a:off x="3049479" y="4854499"/>
            <a:ext cx="6578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평시조는 황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(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黃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),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 중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(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仲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),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임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(</a:t>
            </a:r>
            <a:r>
              <a:rPr lang="ko-KR" altLang="en-US" sz="2000" dirty="0" err="1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林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)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의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3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음 계면조로 구성된다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.</a:t>
            </a:r>
          </a:p>
        </p:txBody>
      </p:sp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9B6318CE-ABA6-A9EB-A9C4-A647D66FFFF4}"/>
              </a:ext>
            </a:extLst>
          </p:cNvPr>
          <p:cNvSpPr txBox="1">
            <a:spLocks/>
          </p:cNvSpPr>
          <p:nvPr/>
        </p:nvSpPr>
        <p:spPr>
          <a:xfrm>
            <a:off x="900000" y="374046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+mn-ea"/>
                <a:ea typeface="+mn-ea"/>
              </a:rPr>
              <a:t>구성음에 따라 </a:t>
            </a:r>
            <a:r>
              <a:rPr lang="ko-KR" altLang="en-US" dirty="0" err="1">
                <a:latin typeface="+mn-ea"/>
                <a:ea typeface="+mn-ea"/>
              </a:rPr>
              <a:t>가락선</a:t>
            </a:r>
            <a:r>
              <a:rPr lang="ko-KR" altLang="en-US" dirty="0">
                <a:latin typeface="+mn-ea"/>
                <a:ea typeface="+mn-ea"/>
              </a:rPr>
              <a:t> 그리며 노래하기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7967EBD-AC9F-4060-D287-4F3AA1BF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124" y="815214"/>
            <a:ext cx="9706311" cy="54598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263C06B-DFAC-982B-8223-97023C96D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424" y="815214"/>
            <a:ext cx="9706311" cy="5459800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CF5D7D82-9793-9F06-2C5F-C2FDAF69B5C8}"/>
              </a:ext>
            </a:extLst>
          </p:cNvPr>
          <p:cNvGrpSpPr/>
          <p:nvPr/>
        </p:nvGrpSpPr>
        <p:grpSpPr>
          <a:xfrm>
            <a:off x="1147650" y="1055756"/>
            <a:ext cx="603474" cy="834507"/>
            <a:chOff x="1147650" y="1520451"/>
            <a:chExt cx="603474" cy="834507"/>
          </a:xfrm>
        </p:grpSpPr>
        <p:pic>
          <p:nvPicPr>
            <p:cNvPr id="10" name="1단원_교과서_37쪽_QR21_1.태산이(노래)">
              <a:hlinkClick r:id="" action="ppaction://media"/>
              <a:extLst>
                <a:ext uri="{FF2B5EF4-FFF2-40B4-BE49-F238E27FC236}">
                  <a16:creationId xmlns:a16="http://schemas.microsoft.com/office/drawing/2014/main" id="{E2504BC2-F3BE-B867-D636-A0EED0851D9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6" y="1977739"/>
              <a:ext cx="377219" cy="377219"/>
            </a:xfrm>
            <a:prstGeom prst="rect">
              <a:avLst/>
            </a:prstGeom>
          </p:spPr>
        </p:pic>
        <p:grpSp>
          <p:nvGrpSpPr>
            <p:cNvPr id="11" name="그룹 3">
              <a:extLst>
                <a:ext uri="{FF2B5EF4-FFF2-40B4-BE49-F238E27FC236}">
                  <a16:creationId xmlns:a16="http://schemas.microsoft.com/office/drawing/2014/main" id="{81DFB14E-9C9B-5841-9179-4C0ACDE68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0" y="1520451"/>
              <a:ext cx="603474" cy="377219"/>
              <a:chOff x="4665259" y="556012"/>
              <a:chExt cx="618853" cy="363546"/>
            </a:xfrm>
          </p:grpSpPr>
          <p:sp>
            <p:nvSpPr>
              <p:cNvPr id="18" name="사각형: 둥근 모서리 17">
                <a:extLst>
                  <a:ext uri="{FF2B5EF4-FFF2-40B4-BE49-F238E27FC236}">
                    <a16:creationId xmlns:a16="http://schemas.microsoft.com/office/drawing/2014/main" id="{A5D92BEC-871D-0A71-45B5-B4B7DCBFF0A3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C3F4A13A-C819-7139-227D-E6D060BECFD7}"/>
                  </a:ext>
                </a:extLst>
              </p:cNvPr>
              <p:cNvSpPr/>
              <p:nvPr/>
            </p:nvSpPr>
            <p:spPr bwMode="auto">
              <a:xfrm>
                <a:off x="4665259" y="5560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감상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9790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C49431-05B2-5BE1-78B5-F36D60A5B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형식</a:t>
            </a:r>
            <a:r>
              <a:rPr lang="en-US" altLang="ko-KR" dirty="0">
                <a:latin typeface="+mn-ea"/>
                <a:ea typeface="+mn-ea"/>
              </a:rPr>
              <a:t>: </a:t>
            </a:r>
            <a:r>
              <a:rPr lang="ko-KR" altLang="en-US" dirty="0">
                <a:latin typeface="+mn-ea"/>
                <a:ea typeface="+mn-ea"/>
              </a:rPr>
              <a:t>시조</a:t>
            </a:r>
            <a:r>
              <a:rPr lang="en-US" altLang="ko-KR" dirty="0">
                <a:latin typeface="+mn-ea"/>
                <a:ea typeface="+mn-ea"/>
              </a:rPr>
              <a:t>(</a:t>
            </a:r>
            <a:r>
              <a:rPr lang="ko-KR" altLang="en-US" dirty="0">
                <a:latin typeface="+mn-ea"/>
                <a:ea typeface="+mn-ea"/>
              </a:rPr>
              <a:t>평시조</a:t>
            </a:r>
            <a:r>
              <a:rPr lang="en-US" altLang="ko-KR" dirty="0">
                <a:latin typeface="+mn-ea"/>
                <a:ea typeface="+mn-ea"/>
              </a:rPr>
              <a:t>)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6F9C-C012-9947-DF6B-3F2730894DA0}"/>
              </a:ext>
            </a:extLst>
          </p:cNvPr>
          <p:cNvSpPr txBox="1"/>
          <p:nvPr/>
        </p:nvSpPr>
        <p:spPr>
          <a:xfrm>
            <a:off x="900000" y="1067391"/>
            <a:ext cx="10900432" cy="1248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우리나라 고유의 정형시인 시조시를 가락에 얹어 부르는 노래로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평시조는 초장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중장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종장의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3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장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6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구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45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자 내외 형식으로 구성된다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.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모두 동일한 선율과 장단으로 구성되어 시조시만 달리하여 노래 부른다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.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 </a:t>
            </a:r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+mn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3918F71-F1F8-7F65-86E8-861F129BAF74}"/>
              </a:ext>
            </a:extLst>
          </p:cNvPr>
          <p:cNvGrpSpPr/>
          <p:nvPr/>
        </p:nvGrpSpPr>
        <p:grpSpPr>
          <a:xfrm>
            <a:off x="3452553" y="2869311"/>
            <a:ext cx="5720022" cy="2343142"/>
            <a:chOff x="2767400" y="2492041"/>
            <a:chExt cx="5720022" cy="23431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E2183D-9657-7063-E255-FA02B3927C60}"/>
                </a:ext>
              </a:extLst>
            </p:cNvPr>
            <p:cNvSpPr txBox="1"/>
            <p:nvPr/>
          </p:nvSpPr>
          <p:spPr>
            <a:xfrm>
              <a:off x="3704577" y="2492041"/>
              <a:ext cx="4782845" cy="2328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2000" dirty="0">
                  <a:ln w="9525">
                    <a:noFill/>
                  </a:ln>
                  <a:latin typeface="+mn-ea"/>
                </a:rPr>
                <a:t>&lt;</a:t>
              </a:r>
              <a:r>
                <a:rPr lang="ko-KR" altLang="en-US" sz="2000" dirty="0">
                  <a:ln w="9525">
                    <a:noFill/>
                  </a:ln>
                  <a:latin typeface="+mn-ea"/>
                </a:rPr>
                <a:t>태산이 높다 하되</a:t>
              </a:r>
              <a:r>
                <a:rPr lang="en-US" altLang="ko-KR" sz="2000" dirty="0">
                  <a:ln w="9525">
                    <a:noFill/>
                  </a:ln>
                  <a:latin typeface="+mn-ea"/>
                </a:rPr>
                <a:t>&gt;</a:t>
              </a:r>
            </a:p>
            <a:p>
              <a:pPr algn="r">
                <a:lnSpc>
                  <a:spcPct val="150000"/>
                </a:lnSpc>
              </a:pPr>
              <a:r>
                <a:rPr lang="ko-KR" altLang="en-US" sz="1400" dirty="0" err="1">
                  <a:ln w="9525">
                    <a:noFill/>
                  </a:ln>
                  <a:latin typeface="+mn-ea"/>
                </a:rPr>
                <a:t>양사언</a:t>
              </a:r>
              <a:r>
                <a:rPr lang="ko-KR" altLang="en-US" sz="2000" dirty="0">
                  <a:ln w="9525">
                    <a:noFill/>
                  </a:ln>
                  <a:latin typeface="+mn-ea"/>
                </a:rPr>
                <a:t> </a:t>
              </a:r>
              <a:endParaRPr lang="en-US" altLang="ko-KR" sz="2000" dirty="0">
                <a:ln w="9525">
                  <a:noFill/>
                </a:ln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000" dirty="0">
                  <a:ln w="9525">
                    <a:noFill/>
                  </a:ln>
                  <a:latin typeface="+mn-ea"/>
                </a:rPr>
                <a:t>태산이 높다 하되 하늘 아래 </a:t>
              </a:r>
              <a:r>
                <a:rPr lang="ko-KR" altLang="en-US" sz="2000" dirty="0" err="1">
                  <a:ln w="9525">
                    <a:noFill/>
                  </a:ln>
                  <a:latin typeface="+mn-ea"/>
                </a:rPr>
                <a:t>뫼이로다</a:t>
              </a:r>
              <a:r>
                <a:rPr lang="en-US" altLang="ko-KR" sz="2000" dirty="0">
                  <a:ln w="9525">
                    <a:noFill/>
                  </a:ln>
                  <a:latin typeface="+mn-ea"/>
                </a:rPr>
                <a:t>.</a:t>
              </a:r>
              <a:br>
                <a:rPr lang="ko-KR" altLang="en-US" sz="2000" dirty="0">
                  <a:ln w="9525">
                    <a:noFill/>
                  </a:ln>
                  <a:latin typeface="+mn-ea"/>
                </a:rPr>
              </a:br>
              <a:r>
                <a:rPr lang="ko-KR" altLang="en-US" sz="2000" dirty="0">
                  <a:ln w="9525">
                    <a:noFill/>
                  </a:ln>
                  <a:latin typeface="+mn-ea"/>
                </a:rPr>
                <a:t>오르고 또 오르면 못 오를 리 없건마는</a:t>
              </a:r>
              <a:br>
                <a:rPr lang="ko-KR" altLang="en-US" sz="2000" dirty="0">
                  <a:ln w="9525">
                    <a:noFill/>
                  </a:ln>
                  <a:latin typeface="+mn-ea"/>
                </a:rPr>
              </a:br>
              <a:r>
                <a:rPr lang="ko-KR" altLang="en-US" sz="2000" dirty="0">
                  <a:ln w="9525">
                    <a:noFill/>
                  </a:ln>
                  <a:latin typeface="+mn-ea"/>
                </a:rPr>
                <a:t>사람이 제 아니 오르고 뫼만 높다 하더라</a:t>
              </a:r>
              <a:r>
                <a:rPr lang="en-US" altLang="ko-KR" sz="2000" dirty="0">
                  <a:ln w="9525">
                    <a:noFill/>
                  </a:ln>
                  <a:latin typeface="+mn-ea"/>
                </a:rPr>
                <a:t>.</a:t>
              </a:r>
              <a:endParaRPr lang="ko-KR" altLang="en-US" sz="2000" dirty="0">
                <a:ln w="9525">
                  <a:noFill/>
                </a:ln>
                <a:latin typeface="+mn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F0AD81-9ACB-5A94-3D8E-11C2D742B097}"/>
                </a:ext>
              </a:extLst>
            </p:cNvPr>
            <p:cNvSpPr txBox="1"/>
            <p:nvPr/>
          </p:nvSpPr>
          <p:spPr>
            <a:xfrm>
              <a:off x="2767400" y="3415371"/>
              <a:ext cx="1732600" cy="14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초장 ⇦</a:t>
              </a:r>
              <a:endPara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중장</a:t>
              </a:r>
              <a:r>
                <a:rPr lang="en-US" altLang="ko-KR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 </a:t>
              </a:r>
              <a:r>
                <a:rPr lang="ko-KR" altLang="en-US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⇦</a:t>
              </a:r>
              <a:endPara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종장 ⇦</a:t>
              </a:r>
              <a:endPara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409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21398"/>
            <a:ext cx="7200000" cy="251999"/>
          </a:xfrm>
        </p:spPr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장단</a:t>
            </a:r>
            <a:r>
              <a:rPr lang="en-US" altLang="ko-KR" dirty="0">
                <a:latin typeface="+mn-ea"/>
                <a:ea typeface="+mn-ea"/>
              </a:rPr>
              <a:t>: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박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· 8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박 장단 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시조 장단</a:t>
            </a:r>
            <a:r>
              <a:rPr kumimoji="1"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  <a:p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2AF8-6C09-70A3-4C33-F9C8E57834D9}"/>
              </a:ext>
            </a:extLst>
          </p:cNvPr>
          <p:cNvSpPr txBox="1"/>
          <p:nvPr/>
        </p:nvSpPr>
        <p:spPr>
          <a:xfrm>
            <a:off x="900000" y="1067391"/>
            <a:ext cx="8272575" cy="180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시조는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5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박과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8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박 장단을 혼합하여 구성한다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초장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:  5·8·8·5·8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박</a:t>
            </a:r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중장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: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 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 5·8·8·5·8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박</a:t>
            </a:r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종장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:  5·8·5·8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rPr>
              <a:t>박</a:t>
            </a:r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45239B2-CC4B-4CE9-8DFF-02CAFEAC4A6E}"/>
              </a:ext>
            </a:extLst>
          </p:cNvPr>
          <p:cNvGrpSpPr/>
          <p:nvPr/>
        </p:nvGrpSpPr>
        <p:grpSpPr>
          <a:xfrm>
            <a:off x="4311695" y="1668613"/>
            <a:ext cx="5094371" cy="1892578"/>
            <a:chOff x="2705005" y="1132022"/>
            <a:chExt cx="6781990" cy="249380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BBAA584-702B-F2B0-7894-2AD1A3BC3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120"/>
            <a:stretch/>
          </p:blipFill>
          <p:spPr>
            <a:xfrm>
              <a:off x="2705005" y="1349999"/>
              <a:ext cx="6781990" cy="22758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5114F4-E780-DA9C-87B3-B2236E34D780}"/>
                </a:ext>
              </a:extLst>
            </p:cNvPr>
            <p:cNvSpPr txBox="1"/>
            <p:nvPr/>
          </p:nvSpPr>
          <p:spPr>
            <a:xfrm>
              <a:off x="5153885" y="1132022"/>
              <a:ext cx="1931676" cy="59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5</a:t>
              </a:r>
              <a:r>
                <a:rPr lang="ko-KR" altLang="en-US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박 장단</a:t>
              </a:r>
              <a:endPara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CD8B5AE-B9B2-3C93-7D72-B6B311088D22}"/>
              </a:ext>
            </a:extLst>
          </p:cNvPr>
          <p:cNvGrpSpPr/>
          <p:nvPr/>
        </p:nvGrpSpPr>
        <p:grpSpPr>
          <a:xfrm>
            <a:off x="4214196" y="3931844"/>
            <a:ext cx="5556027" cy="1858765"/>
            <a:chOff x="2397710" y="3688755"/>
            <a:chExt cx="7396580" cy="2449245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DB10946-6EC9-13DA-AE2F-271444DB7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3" b="2290"/>
            <a:stretch/>
          </p:blipFill>
          <p:spPr>
            <a:xfrm>
              <a:off x="2397710" y="3906732"/>
              <a:ext cx="7396580" cy="22312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0AC21-2150-A6B5-B3E4-E3AC2C2E172F}"/>
                </a:ext>
              </a:extLst>
            </p:cNvPr>
            <p:cNvSpPr txBox="1"/>
            <p:nvPr/>
          </p:nvSpPr>
          <p:spPr>
            <a:xfrm>
              <a:off x="5098046" y="3688755"/>
              <a:ext cx="1978842" cy="59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8</a:t>
              </a:r>
              <a:r>
                <a:rPr lang="ko-KR" altLang="en-US" sz="2000" dirty="0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박 장단</a:t>
              </a:r>
              <a:endPara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09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E404CD85-2486-9C17-D7BA-BB3D00280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10"/>
          <a:stretch/>
        </p:blipFill>
        <p:spPr>
          <a:xfrm>
            <a:off x="2353613" y="522186"/>
            <a:ext cx="8153877" cy="5759552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9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0CEBC23B-0C3C-D580-BDA2-7E9E393F7606}"/>
              </a:ext>
            </a:extLst>
          </p:cNvPr>
          <p:cNvGrpSpPr/>
          <p:nvPr/>
        </p:nvGrpSpPr>
        <p:grpSpPr>
          <a:xfrm>
            <a:off x="1147650" y="1520451"/>
            <a:ext cx="603474" cy="834507"/>
            <a:chOff x="1147650" y="1520451"/>
            <a:chExt cx="603474" cy="834507"/>
          </a:xfrm>
        </p:grpSpPr>
        <p:pic>
          <p:nvPicPr>
            <p:cNvPr id="28" name="1단원_교과서_37쪽_QR21_1.태산이(노래)">
              <a:hlinkClick r:id="" action="ppaction://media"/>
              <a:extLst>
                <a:ext uri="{FF2B5EF4-FFF2-40B4-BE49-F238E27FC236}">
                  <a16:creationId xmlns:a16="http://schemas.microsoft.com/office/drawing/2014/main" id="{D59F1530-44C0-B30D-DBFD-87545B3D0B6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6" y="1977739"/>
              <a:ext cx="377219" cy="377219"/>
            </a:xfrm>
            <a:prstGeom prst="rect">
              <a:avLst/>
            </a:prstGeom>
          </p:spPr>
        </p:pic>
        <p:grpSp>
          <p:nvGrpSpPr>
            <p:cNvPr id="29" name="그룹 3">
              <a:extLst>
                <a:ext uri="{FF2B5EF4-FFF2-40B4-BE49-F238E27FC236}">
                  <a16:creationId xmlns:a16="http://schemas.microsoft.com/office/drawing/2014/main" id="{B1628AAE-20C3-4E7C-8973-F2F0E3B1A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0" y="1520451"/>
              <a:ext cx="603474" cy="377219"/>
              <a:chOff x="4665259" y="556012"/>
              <a:chExt cx="618853" cy="363546"/>
            </a:xfrm>
          </p:grpSpPr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E0A3555F-9A73-65D1-50A8-544B79C429AB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6CE25149-4740-E529-1670-BC4763F92BB3}"/>
                  </a:ext>
                </a:extLst>
              </p:cNvPr>
              <p:cNvSpPr/>
              <p:nvPr/>
            </p:nvSpPr>
            <p:spPr bwMode="auto">
              <a:xfrm>
                <a:off x="4665259" y="5560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감상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sp>
        <p:nvSpPr>
          <p:cNvPr id="38" name="텍스트 개체 틀 2">
            <a:extLst>
              <a:ext uri="{FF2B5EF4-FFF2-40B4-BE49-F238E27FC236}">
                <a16:creationId xmlns:a16="http://schemas.microsoft.com/office/drawing/2014/main" id="{0DD7E45B-2A8E-7A98-D815-1D8564E70A38}"/>
              </a:ext>
            </a:extLst>
          </p:cNvPr>
          <p:cNvSpPr txBox="1">
            <a:spLocks/>
          </p:cNvSpPr>
          <p:nvPr/>
        </p:nvSpPr>
        <p:spPr>
          <a:xfrm>
            <a:off x="900000" y="350329"/>
            <a:ext cx="411918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+mn-ea"/>
                <a:ea typeface="+mn-ea"/>
              </a:rPr>
              <a:t>무릎장단 맞추어 노래하기</a:t>
            </a:r>
          </a:p>
        </p:txBody>
      </p:sp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257</Words>
  <Application>Microsoft Office PowerPoint</Application>
  <PresentationFormat>와이드스크린</PresentationFormat>
  <Paragraphs>55</Paragraphs>
  <Slides>10</Slides>
  <Notes>5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10</vt:i4>
      </vt:variant>
    </vt:vector>
  </HeadingPairs>
  <TitlesOfParts>
    <vt:vector size="20" baseType="lpstr">
      <vt:lpstr>Arial</vt:lpstr>
      <vt:lpstr>맑은 고딕</vt:lpstr>
      <vt:lpstr>NanumGothicExtraBold</vt:lpstr>
      <vt:lpstr>Spoqa Han Sans Neo</vt:lpstr>
      <vt:lpstr>나눔고딕</vt:lpstr>
      <vt:lpstr>표지 마스터</vt:lpstr>
      <vt:lpstr>목차 마스터</vt:lpstr>
      <vt:lpstr>내지 마스터</vt:lpstr>
      <vt:lpstr>뒤표지 마스터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USER</cp:lastModifiedBy>
  <cp:revision>153</cp:revision>
  <dcterms:created xsi:type="dcterms:W3CDTF">2024-07-03T01:17:18Z</dcterms:created>
  <dcterms:modified xsi:type="dcterms:W3CDTF">2025-09-07T23:50:28Z</dcterms:modified>
</cp:coreProperties>
</file>