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48" r:id="rId7"/>
    <p:sldId id="360" r:id="rId8"/>
    <p:sldId id="352" r:id="rId9"/>
    <p:sldId id="361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0"/>
            <p14:sldId id="352"/>
            <p14:sldId id="361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91D7"/>
    <a:srgbClr val="C28CD8"/>
    <a:srgbClr val="A227C9"/>
    <a:srgbClr val="6D639F"/>
    <a:srgbClr val="635898"/>
    <a:srgbClr val="7570B3"/>
    <a:srgbClr val="FFE1B5"/>
    <a:srgbClr val="A66BD3"/>
    <a:srgbClr val="CBA0DC"/>
    <a:srgbClr val="D1A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7" autoAdjust="0"/>
    <p:restoredTop sz="97316" autoAdjust="0"/>
  </p:normalViewPr>
  <p:slideViewPr>
    <p:cSldViewPr snapToGrid="0" showGuides="1">
      <p:cViewPr>
        <p:scale>
          <a:sx n="125" d="100"/>
          <a:sy n="125" d="100"/>
        </p:scale>
        <p:origin x="1428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933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1213002"/>
          </a:xfrm>
        </p:spPr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현대 음악 창작하기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Ⅳ.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창작으로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130~131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현대 음악의 기법을 이해하고</a:t>
            </a:r>
            <a:r>
              <a:rPr kumimoji="1" lang="en-US" altLang="ko-KR" sz="3600" dirty="0">
                <a:latin typeface="+mn-ea"/>
                <a:ea typeface="+mn-ea"/>
              </a:rPr>
              <a:t>, </a:t>
            </a:r>
          </a:p>
          <a:p>
            <a:r>
              <a:rPr kumimoji="1" lang="ko-KR" altLang="en-US" sz="3600" dirty="0">
                <a:latin typeface="+mn-ea"/>
                <a:ea typeface="+mn-ea"/>
              </a:rPr>
              <a:t>가락을 만들 수 있다</a:t>
            </a:r>
            <a:r>
              <a:rPr kumimoji="1" lang="en-US" altLang="ko-KR" sz="36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현대 음악 이해하기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FABB6DE9-2378-9B2C-99AE-E10B945EBE55}"/>
              </a:ext>
            </a:extLst>
          </p:cNvPr>
          <p:cNvSpPr txBox="1">
            <a:spLocks/>
          </p:cNvSpPr>
          <p:nvPr/>
        </p:nvSpPr>
        <p:spPr>
          <a:xfrm>
            <a:off x="1520825" y="1594885"/>
            <a:ext cx="9775825" cy="107846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표현주의 음악가인 쇤베르크</a:t>
            </a:r>
            <a:r>
              <a:rPr kumimoji="1" lang="en-US" altLang="ko-KR" sz="1400" b="0" dirty="0">
                <a:latin typeface="+mn-ea"/>
                <a:ea typeface="+mn-ea"/>
              </a:rPr>
              <a:t>(Arnold Schönberg, 1874∼1951)</a:t>
            </a:r>
            <a:r>
              <a:rPr kumimoji="1" lang="ko-KR" altLang="en-US" sz="1400" b="0" dirty="0">
                <a:latin typeface="+mn-ea"/>
                <a:ea typeface="+mn-ea"/>
              </a:rPr>
              <a:t>가 창시한 작곡 기법으로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좀 더 </a:t>
            </a:r>
            <a:r>
              <a:rPr kumimoji="1" lang="en-US" altLang="ko-KR" sz="1400" b="0" dirty="0">
                <a:latin typeface="+mn-ea"/>
                <a:ea typeface="+mn-ea"/>
              </a:rPr>
              <a:t>'</a:t>
            </a:r>
            <a:r>
              <a:rPr kumimoji="1" lang="ko-KR" altLang="en-US" sz="1400" b="0" dirty="0">
                <a:latin typeface="+mn-ea"/>
                <a:ea typeface="+mn-ea"/>
              </a:rPr>
              <a:t>조직적</a:t>
            </a:r>
            <a:r>
              <a:rPr kumimoji="1" lang="en-US" altLang="ko-KR" sz="1400" b="0" dirty="0">
                <a:latin typeface="+mn-ea"/>
                <a:ea typeface="+mn-ea"/>
              </a:rPr>
              <a:t>'</a:t>
            </a:r>
            <a:r>
              <a:rPr kumimoji="1" lang="ko-KR" altLang="en-US" sz="1400" b="0" dirty="0">
                <a:latin typeface="+mn-ea"/>
                <a:ea typeface="+mn-ea"/>
              </a:rPr>
              <a:t>으로 무조음악을 만들어 내는 작곡 기법이다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즉 조성음악에 존재했던 으뜸음을 전혀 인정하지 않고 </a:t>
            </a:r>
            <a:r>
              <a:rPr kumimoji="1" lang="en-US" altLang="ko-KR" sz="1400" b="0" dirty="0">
                <a:latin typeface="+mn-ea"/>
                <a:ea typeface="+mn-ea"/>
              </a:rPr>
              <a:t>1</a:t>
            </a:r>
            <a:r>
              <a:rPr kumimoji="1" lang="ko-KR" altLang="en-US" sz="1400" b="0" dirty="0">
                <a:latin typeface="+mn-ea"/>
                <a:ea typeface="+mn-ea"/>
              </a:rPr>
              <a:t>옥타브 안의 </a:t>
            </a:r>
            <a:r>
              <a:rPr kumimoji="1" lang="en-US" altLang="ko-KR" sz="1400" b="0" dirty="0">
                <a:latin typeface="+mn-ea"/>
                <a:ea typeface="+mn-ea"/>
              </a:rPr>
              <a:t>12</a:t>
            </a:r>
            <a:r>
              <a:rPr kumimoji="1" lang="ko-KR" altLang="en-US" sz="1400" b="0" dirty="0" err="1">
                <a:latin typeface="+mn-ea"/>
                <a:ea typeface="+mn-ea"/>
              </a:rPr>
              <a:t>개음</a:t>
            </a:r>
            <a:r>
              <a:rPr kumimoji="1" lang="en-US" altLang="ko-KR" sz="1400" b="0" dirty="0">
                <a:latin typeface="+mn-ea"/>
                <a:ea typeface="+mn-ea"/>
              </a:rPr>
              <a:t>(</a:t>
            </a:r>
            <a:r>
              <a:rPr kumimoji="1" lang="ko-KR" altLang="en-US" sz="1400" b="0" dirty="0" err="1">
                <a:latin typeface="+mn-ea"/>
                <a:ea typeface="+mn-ea"/>
              </a:rPr>
              <a:t>흰건반</a:t>
            </a:r>
            <a:r>
              <a:rPr kumimoji="1" lang="ko-KR" altLang="en-US" sz="1400" b="0" dirty="0">
                <a:latin typeface="+mn-ea"/>
                <a:ea typeface="+mn-ea"/>
              </a:rPr>
              <a:t> </a:t>
            </a:r>
            <a:r>
              <a:rPr kumimoji="1" lang="en-US" altLang="ko-KR" sz="1400" b="0" dirty="0">
                <a:latin typeface="+mn-ea"/>
                <a:ea typeface="+mn-ea"/>
              </a:rPr>
              <a:t>7</a:t>
            </a:r>
            <a:r>
              <a:rPr kumimoji="1" lang="ko-KR" altLang="en-US" sz="1400" b="0" dirty="0">
                <a:latin typeface="+mn-ea"/>
                <a:ea typeface="+mn-ea"/>
              </a:rPr>
              <a:t>개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검은 건반 </a:t>
            </a:r>
            <a:r>
              <a:rPr kumimoji="1" lang="en-US" altLang="ko-KR" sz="1400" b="0" dirty="0">
                <a:latin typeface="+mn-ea"/>
                <a:ea typeface="+mn-ea"/>
              </a:rPr>
              <a:t>5</a:t>
            </a:r>
            <a:r>
              <a:rPr kumimoji="1" lang="ko-KR" altLang="en-US" sz="1400" b="0" dirty="0">
                <a:latin typeface="+mn-ea"/>
                <a:ea typeface="+mn-ea"/>
              </a:rPr>
              <a:t>개</a:t>
            </a:r>
            <a:r>
              <a:rPr kumimoji="1" lang="en-US" altLang="ko-KR" sz="1400" b="0" dirty="0">
                <a:latin typeface="+mn-ea"/>
                <a:ea typeface="+mn-ea"/>
              </a:rPr>
              <a:t>)</a:t>
            </a:r>
            <a:r>
              <a:rPr kumimoji="1" lang="ko-KR" altLang="en-US" sz="1400" b="0" dirty="0">
                <a:latin typeface="+mn-ea"/>
                <a:ea typeface="+mn-ea"/>
              </a:rPr>
              <a:t>에 모두 동등한 자격을 주어 이를 일정한 산술적 규칙에 따라 배열 진행시키는 음악이다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8" name="순서도: 수행의 시작/종료 7">
            <a:extLst>
              <a:ext uri="{FF2B5EF4-FFF2-40B4-BE49-F238E27FC236}">
                <a16:creationId xmlns:a16="http://schemas.microsoft.com/office/drawing/2014/main" id="{B8CCE04A-3526-F552-84D7-4CBD2EE2E34A}"/>
              </a:ext>
            </a:extLst>
          </p:cNvPr>
          <p:cNvSpPr/>
          <p:nvPr/>
        </p:nvSpPr>
        <p:spPr>
          <a:xfrm>
            <a:off x="1301750" y="1116634"/>
            <a:ext cx="1377950" cy="349250"/>
          </a:xfrm>
          <a:prstGeom prst="flowChartTerminator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음 기법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954E560-B4F9-D975-2FF2-38F660BC2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831042"/>
            <a:ext cx="6648450" cy="986343"/>
          </a:xfrm>
          <a:prstGeom prst="rect">
            <a:avLst/>
          </a:prstGeom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A830F0E-8402-52AC-696A-D08606A9FD06}"/>
              </a:ext>
            </a:extLst>
          </p:cNvPr>
          <p:cNvSpPr/>
          <p:nvPr/>
        </p:nvSpPr>
        <p:spPr>
          <a:xfrm>
            <a:off x="2882900" y="4346622"/>
            <a:ext cx="7467600" cy="1078465"/>
          </a:xfrm>
          <a:prstGeom prst="roundRect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/>
                </a:solidFill>
              </a:rPr>
              <a:t>12</a:t>
            </a:r>
            <a:r>
              <a:rPr lang="ko-KR" altLang="en-US" sz="1200" dirty="0">
                <a:solidFill>
                  <a:schemeClr val="tx1"/>
                </a:solidFill>
              </a:rPr>
              <a:t>음 음악은 원칙적으로 작곡가가 미리 </a:t>
            </a:r>
            <a:r>
              <a:rPr lang="ko-KR" altLang="en-US" sz="1200" dirty="0" err="1">
                <a:solidFill>
                  <a:schemeClr val="tx1"/>
                </a:solidFill>
              </a:rPr>
              <a:t>정해놓은</a:t>
            </a:r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en-US" altLang="ko-KR" sz="1200" dirty="0">
                <a:solidFill>
                  <a:schemeClr val="tx1"/>
                </a:solidFill>
              </a:rPr>
              <a:t>12</a:t>
            </a:r>
            <a:r>
              <a:rPr lang="ko-KR" altLang="en-US" sz="1200" dirty="0">
                <a:solidFill>
                  <a:schemeClr val="tx1"/>
                </a:solidFill>
              </a:rPr>
              <a:t>개의 </a:t>
            </a:r>
            <a:r>
              <a:rPr lang="ko-KR" altLang="en-US" sz="1200" dirty="0" err="1">
                <a:solidFill>
                  <a:schemeClr val="tx1"/>
                </a:solidFill>
              </a:rPr>
              <a:t>음렬을</a:t>
            </a:r>
            <a:r>
              <a:rPr lang="ko-KR" altLang="en-US" sz="1200" dirty="0">
                <a:solidFill>
                  <a:schemeClr val="tx1"/>
                </a:solidFill>
              </a:rPr>
              <a:t> 되풀이해서 계속함으로써 구성되는데 한 음이 연주된 경우 나머지 </a:t>
            </a:r>
            <a:r>
              <a:rPr lang="en-US" altLang="ko-KR" sz="1200" dirty="0">
                <a:solidFill>
                  <a:schemeClr val="tx1"/>
                </a:solidFill>
              </a:rPr>
              <a:t>11</a:t>
            </a:r>
            <a:r>
              <a:rPr lang="ko-KR" altLang="en-US" sz="1200" dirty="0">
                <a:solidFill>
                  <a:schemeClr val="tx1"/>
                </a:solidFill>
              </a:rPr>
              <a:t>개의 음이 연주되지 않고는 그 음으로 다시 되돌아 올 수 없는 식이다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</a:rPr>
              <a:t>현대 음악 이해하기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CFE9422A-AF87-9E02-A7BE-D9F77590E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620" y="1132924"/>
            <a:ext cx="8183880" cy="2707715"/>
          </a:xfrm>
          <a:prstGeom prst="rect">
            <a:avLst/>
          </a:prstGeom>
        </p:spPr>
      </p:pic>
      <p:pic>
        <p:nvPicPr>
          <p:cNvPr id="22" name="4단원_교과서_130쪽_QR65_1.현대 음악 창작하기_피아노 모음곡 Op.25 'Praludium'">
            <a:hlinkClick r:id="" action="ppaction://media"/>
            <a:extLst>
              <a:ext uri="{FF2B5EF4-FFF2-40B4-BE49-F238E27FC236}">
                <a16:creationId xmlns:a16="http://schemas.microsoft.com/office/drawing/2014/main" id="{9277D473-A517-54AA-2BE7-754FCCC78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9210" y="1183724"/>
            <a:ext cx="394970" cy="394970"/>
          </a:xfrm>
          <a:prstGeom prst="rect">
            <a:avLst/>
          </a:prstGeom>
        </p:spPr>
      </p:pic>
      <p:sp>
        <p:nvSpPr>
          <p:cNvPr id="23" name="화살표: 갈매기형 수장 22">
            <a:extLst>
              <a:ext uri="{FF2B5EF4-FFF2-40B4-BE49-F238E27FC236}">
                <a16:creationId xmlns:a16="http://schemas.microsoft.com/office/drawing/2014/main" id="{3A1784A9-CC43-14D7-1D15-4F47307A64AB}"/>
              </a:ext>
            </a:extLst>
          </p:cNvPr>
          <p:cNvSpPr/>
          <p:nvPr/>
        </p:nvSpPr>
        <p:spPr>
          <a:xfrm>
            <a:off x="1242060" y="4374105"/>
            <a:ext cx="845820" cy="312420"/>
          </a:xfrm>
          <a:prstGeom prst="chevron">
            <a:avLst/>
          </a:prstGeom>
          <a:ln>
            <a:solidFill>
              <a:srgbClr val="635898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원형</a:t>
            </a:r>
          </a:p>
        </p:txBody>
      </p:sp>
      <p:sp>
        <p:nvSpPr>
          <p:cNvPr id="26" name="화살표: 갈매기형 수장 25">
            <a:extLst>
              <a:ext uri="{FF2B5EF4-FFF2-40B4-BE49-F238E27FC236}">
                <a16:creationId xmlns:a16="http://schemas.microsoft.com/office/drawing/2014/main" id="{1D30E88C-27FB-825E-9811-AF0BEF371101}"/>
              </a:ext>
            </a:extLst>
          </p:cNvPr>
          <p:cNvSpPr/>
          <p:nvPr/>
        </p:nvSpPr>
        <p:spPr>
          <a:xfrm>
            <a:off x="1242060" y="5476156"/>
            <a:ext cx="845820" cy="312420"/>
          </a:xfrm>
          <a:prstGeom prst="chevron">
            <a:avLst/>
          </a:prstGeom>
          <a:ln>
            <a:solidFill>
              <a:srgbClr val="C391D7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역행</a:t>
            </a:r>
          </a:p>
        </p:txBody>
      </p:sp>
      <p:sp>
        <p:nvSpPr>
          <p:cNvPr id="28" name="화살표: 갈매기형 수장 27">
            <a:extLst>
              <a:ext uri="{FF2B5EF4-FFF2-40B4-BE49-F238E27FC236}">
                <a16:creationId xmlns:a16="http://schemas.microsoft.com/office/drawing/2014/main" id="{91384930-C7C3-768D-A70F-FBCE0F6280A5}"/>
              </a:ext>
            </a:extLst>
          </p:cNvPr>
          <p:cNvSpPr/>
          <p:nvPr/>
        </p:nvSpPr>
        <p:spPr>
          <a:xfrm>
            <a:off x="6751320" y="4374105"/>
            <a:ext cx="845820" cy="312420"/>
          </a:xfrm>
          <a:prstGeom prst="chevron">
            <a:avLst/>
          </a:prstGeom>
          <a:ln>
            <a:solidFill>
              <a:srgbClr val="A227C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전위</a:t>
            </a:r>
          </a:p>
        </p:txBody>
      </p:sp>
      <p:sp>
        <p:nvSpPr>
          <p:cNvPr id="30" name="화살표: 갈매기형 수장 29">
            <a:extLst>
              <a:ext uri="{FF2B5EF4-FFF2-40B4-BE49-F238E27FC236}">
                <a16:creationId xmlns:a16="http://schemas.microsoft.com/office/drawing/2014/main" id="{2E15E07F-9C60-23BD-8D29-B60999F125A9}"/>
              </a:ext>
            </a:extLst>
          </p:cNvPr>
          <p:cNvSpPr/>
          <p:nvPr/>
        </p:nvSpPr>
        <p:spPr>
          <a:xfrm>
            <a:off x="6751320" y="5476156"/>
            <a:ext cx="845820" cy="312420"/>
          </a:xfrm>
          <a:prstGeom prst="chevron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900" dirty="0">
                <a:solidFill>
                  <a:schemeClr val="tx1"/>
                </a:solidFill>
              </a:rPr>
              <a:t>전위 역행</a:t>
            </a: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22DDB175-70EF-BF0A-C9D9-9A563A2E01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8982"/>
          <a:stretch>
            <a:fillRect/>
          </a:stretch>
        </p:blipFill>
        <p:spPr>
          <a:xfrm>
            <a:off x="2192020" y="4131919"/>
            <a:ext cx="4027081" cy="894464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DD575893-89F6-A001-5820-18F3AD2A58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455" b="51527"/>
          <a:stretch>
            <a:fillRect/>
          </a:stretch>
        </p:blipFill>
        <p:spPr>
          <a:xfrm>
            <a:off x="2192020" y="5223234"/>
            <a:ext cx="4027081" cy="894464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C3EE11E6-4E23-D118-1959-935740A9F9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15" t="50000" r="315" b="28982"/>
          <a:stretch>
            <a:fillRect/>
          </a:stretch>
        </p:blipFill>
        <p:spPr>
          <a:xfrm>
            <a:off x="7697470" y="4014854"/>
            <a:ext cx="4027081" cy="894464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C51D6885-44AC-BBA9-BFD3-28CD5730C7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821" b="161"/>
          <a:stretch>
            <a:fillRect/>
          </a:stretch>
        </p:blipFill>
        <p:spPr>
          <a:xfrm>
            <a:off x="7697470" y="5154269"/>
            <a:ext cx="4027081" cy="894464"/>
          </a:xfrm>
          <a:prstGeom prst="rect">
            <a:avLst/>
          </a:prstGeom>
        </p:spPr>
      </p:pic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8B588AC2-FFAD-358A-A296-71760714CF3E}"/>
              </a:ext>
            </a:extLst>
          </p:cNvPr>
          <p:cNvSpPr/>
          <p:nvPr/>
        </p:nvSpPr>
        <p:spPr>
          <a:xfrm>
            <a:off x="2242820" y="4248150"/>
            <a:ext cx="3903980" cy="604018"/>
          </a:xfrm>
          <a:prstGeom prst="roundRect">
            <a:avLst/>
          </a:prstGeom>
          <a:ln>
            <a:solidFill>
              <a:srgbClr val="6D639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chemeClr val="tx1"/>
                </a:solidFill>
              </a:rPr>
              <a:t>12</a:t>
            </a:r>
            <a:r>
              <a:rPr lang="ko-KR" altLang="en-US" sz="1200" dirty="0">
                <a:solidFill>
                  <a:schemeClr val="tx1"/>
                </a:solidFill>
              </a:rPr>
              <a:t>음을 기본으로 설정한 </a:t>
            </a:r>
            <a:r>
              <a:rPr lang="ko-KR" altLang="en-US" sz="1200" dirty="0" err="1">
                <a:solidFill>
                  <a:schemeClr val="tx1"/>
                </a:solidFill>
              </a:rPr>
              <a:t>음렬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BE0DF606-528B-E44E-2879-9CDDF918B88A}"/>
              </a:ext>
            </a:extLst>
          </p:cNvPr>
          <p:cNvSpPr/>
          <p:nvPr/>
        </p:nvSpPr>
        <p:spPr>
          <a:xfrm>
            <a:off x="2253570" y="5330357"/>
            <a:ext cx="3903980" cy="604018"/>
          </a:xfrm>
          <a:prstGeom prst="roundRect">
            <a:avLst/>
          </a:prstGeom>
          <a:ln>
            <a:solidFill>
              <a:srgbClr val="C28CD8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원형을 반대로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ko-KR" altLang="en-US" sz="1200" dirty="0">
                <a:solidFill>
                  <a:schemeClr val="tx1"/>
                </a:solidFill>
              </a:rPr>
              <a:t>거꾸로</a:t>
            </a:r>
            <a:r>
              <a:rPr lang="en-US" altLang="ko-KR" sz="1200" dirty="0">
                <a:solidFill>
                  <a:schemeClr val="tx1"/>
                </a:solidFill>
              </a:rPr>
              <a:t>) </a:t>
            </a:r>
            <a:r>
              <a:rPr lang="ko-KR" altLang="en-US" sz="1200" dirty="0">
                <a:solidFill>
                  <a:schemeClr val="tx1"/>
                </a:solidFill>
              </a:rPr>
              <a:t>나열한 </a:t>
            </a:r>
            <a:r>
              <a:rPr lang="ko-KR" altLang="en-US" sz="1200" dirty="0" err="1">
                <a:solidFill>
                  <a:schemeClr val="tx1"/>
                </a:solidFill>
              </a:rPr>
              <a:t>음렬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E394B308-6BBB-0DA6-41C4-C075E59B4293}"/>
              </a:ext>
            </a:extLst>
          </p:cNvPr>
          <p:cNvSpPr/>
          <p:nvPr/>
        </p:nvSpPr>
        <p:spPr>
          <a:xfrm>
            <a:off x="7759020" y="4228306"/>
            <a:ext cx="3903980" cy="604018"/>
          </a:xfrm>
          <a:prstGeom prst="roundRect">
            <a:avLst/>
          </a:prstGeom>
          <a:ln>
            <a:solidFill>
              <a:srgbClr val="A227C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원형을 거울로 반사한 </a:t>
            </a:r>
            <a:r>
              <a:rPr lang="ko-KR" altLang="en-US" sz="1200" dirty="0" err="1">
                <a:solidFill>
                  <a:schemeClr val="tx1"/>
                </a:solidFill>
              </a:rPr>
              <a:t>음렬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ECD6902C-9A1E-A081-78B6-921F70462E46}"/>
              </a:ext>
            </a:extLst>
          </p:cNvPr>
          <p:cNvSpPr/>
          <p:nvPr/>
        </p:nvSpPr>
        <p:spPr>
          <a:xfrm>
            <a:off x="7759020" y="5368457"/>
            <a:ext cx="3903980" cy="604018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전위된 </a:t>
            </a:r>
            <a:r>
              <a:rPr lang="ko-KR" altLang="en-US" sz="1200" dirty="0" err="1">
                <a:solidFill>
                  <a:schemeClr val="tx1"/>
                </a:solidFill>
              </a:rPr>
              <a:t>음렬을</a:t>
            </a:r>
            <a:r>
              <a:rPr lang="ko-KR" altLang="en-US" sz="1200" dirty="0">
                <a:solidFill>
                  <a:schemeClr val="tx1"/>
                </a:solidFill>
              </a:rPr>
              <a:t> 다시 역행한 </a:t>
            </a:r>
            <a:r>
              <a:rPr lang="ko-KR" altLang="en-US" sz="1200" dirty="0" err="1">
                <a:solidFill>
                  <a:schemeClr val="tx1"/>
                </a:solidFill>
              </a:rPr>
              <a:t>음렬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1" name="순서도: 수행의 시작/종료 40">
            <a:extLst>
              <a:ext uri="{FF2B5EF4-FFF2-40B4-BE49-F238E27FC236}">
                <a16:creationId xmlns:a16="http://schemas.microsoft.com/office/drawing/2014/main" id="{77E7504D-CC91-33E6-5F17-4A11A42FDBBD}"/>
              </a:ext>
            </a:extLst>
          </p:cNvPr>
          <p:cNvSpPr/>
          <p:nvPr/>
        </p:nvSpPr>
        <p:spPr>
          <a:xfrm>
            <a:off x="10477500" y="311374"/>
            <a:ext cx="1377950" cy="349250"/>
          </a:xfrm>
          <a:prstGeom prst="flowChartTerminator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음 기법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F73B0DCB-D483-191E-2A68-D979A41EF938}"/>
              </a:ext>
            </a:extLst>
          </p:cNvPr>
          <p:cNvSpPr/>
          <p:nvPr/>
        </p:nvSpPr>
        <p:spPr>
          <a:xfrm>
            <a:off x="3177540" y="1920240"/>
            <a:ext cx="5753100" cy="929640"/>
          </a:xfrm>
          <a:prstGeom prst="roundRect">
            <a:avLst/>
          </a:prstGeom>
          <a:solidFill>
            <a:srgbClr val="C28CD8">
              <a:alpha val="1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D4182E32-3119-6FBE-5001-75124F701842}"/>
              </a:ext>
            </a:extLst>
          </p:cNvPr>
          <p:cNvCxnSpPr/>
          <p:nvPr/>
        </p:nvCxnSpPr>
        <p:spPr>
          <a:xfrm flipH="1">
            <a:off x="3909060" y="1790700"/>
            <a:ext cx="471678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CAFBD86F-0DBC-67BE-F2C4-E23B017C0E73}"/>
              </a:ext>
            </a:extLst>
          </p:cNvPr>
          <p:cNvCxnSpPr/>
          <p:nvPr/>
        </p:nvCxnSpPr>
        <p:spPr>
          <a:xfrm flipV="1">
            <a:off x="3124200" y="1920240"/>
            <a:ext cx="0" cy="594360"/>
          </a:xfrm>
          <a:prstGeom prst="straightConnector1">
            <a:avLst/>
          </a:prstGeom>
          <a:ln>
            <a:solidFill>
              <a:srgbClr val="C391D7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9BB8A9B1-C790-EB34-8C98-2AD5D6246369}"/>
              </a:ext>
            </a:extLst>
          </p:cNvPr>
          <p:cNvCxnSpPr>
            <a:cxnSpLocks/>
          </p:cNvCxnSpPr>
          <p:nvPr/>
        </p:nvCxnSpPr>
        <p:spPr>
          <a:xfrm flipH="1">
            <a:off x="3909060" y="1684020"/>
            <a:ext cx="4716780" cy="0"/>
          </a:xfrm>
          <a:prstGeom prst="straightConnector1">
            <a:avLst/>
          </a:prstGeom>
          <a:ln w="28575">
            <a:solidFill>
              <a:srgbClr val="C391D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/>
              <a:t>현대 음악 이해하기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20FA439-7FA6-B0A1-959B-406557443694}"/>
              </a:ext>
            </a:extLst>
          </p:cNvPr>
          <p:cNvSpPr txBox="1">
            <a:spLocks/>
          </p:cNvSpPr>
          <p:nvPr/>
        </p:nvSpPr>
        <p:spPr>
          <a:xfrm>
            <a:off x="1520825" y="1598923"/>
            <a:ext cx="9921875" cy="13357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‘우연 음악</a:t>
            </a:r>
            <a:r>
              <a:rPr kumimoji="1" lang="en-US" altLang="ko-KR" sz="1400" b="0" dirty="0">
                <a:latin typeface="+mn-ea"/>
                <a:ea typeface="+mn-ea"/>
              </a:rPr>
              <a:t>(Chance Music)’</a:t>
            </a:r>
            <a:r>
              <a:rPr kumimoji="1" lang="ko-KR" altLang="en-US" sz="1400" b="0" dirty="0">
                <a:latin typeface="+mn-ea"/>
                <a:ea typeface="+mn-ea"/>
              </a:rPr>
              <a:t>은 작곡이나 연주에 우연성을 도입한 음악으로 ‘불확정성의 </a:t>
            </a:r>
            <a:r>
              <a:rPr kumimoji="1" lang="ko-KR" altLang="en-US" sz="1400" b="0" dirty="0" err="1">
                <a:latin typeface="+mn-ea"/>
                <a:ea typeface="+mn-ea"/>
              </a:rPr>
              <a:t>음악’이라고도</a:t>
            </a:r>
            <a:r>
              <a:rPr kumimoji="1" lang="ko-KR" altLang="en-US" sz="1400" b="0" dirty="0">
                <a:latin typeface="+mn-ea"/>
                <a:ea typeface="+mn-ea"/>
              </a:rPr>
              <a:t> 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음악적 재료를 형식이나 법칙으로 구속하지 않고 음악의 일부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혹은 전부를 우연에 맡긴다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미국의 음악가 존 </a:t>
            </a:r>
            <a:r>
              <a:rPr kumimoji="1" lang="ko-KR" altLang="en-US" sz="1400" b="0" dirty="0" err="1">
                <a:latin typeface="+mn-ea"/>
                <a:ea typeface="+mn-ea"/>
              </a:rPr>
              <a:t>케이지</a:t>
            </a:r>
            <a:r>
              <a:rPr kumimoji="1" lang="en-US" altLang="ko-KR" sz="1400" b="0" dirty="0">
                <a:latin typeface="+mn-ea"/>
                <a:ea typeface="+mn-ea"/>
              </a:rPr>
              <a:t>(John Cage)</a:t>
            </a:r>
            <a:r>
              <a:rPr kumimoji="1" lang="ko-KR" altLang="en-US" sz="1400" b="0" dirty="0">
                <a:latin typeface="+mn-ea"/>
                <a:ea typeface="+mn-ea"/>
              </a:rPr>
              <a:t>가 우연 음악을 창시하였다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그는 추상적으로 정밀하게 구성된 예술 음악에 대한 반발로서 무대에서 소리를 지르거나 때로는 아무 연주도 하지 않은 채 들려오는 소음을 받아들여 자신의 음악으로 만들었다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5" name="순서도: 수행의 시작/종료 4">
            <a:extLst>
              <a:ext uri="{FF2B5EF4-FFF2-40B4-BE49-F238E27FC236}">
                <a16:creationId xmlns:a16="http://schemas.microsoft.com/office/drawing/2014/main" id="{994FFDB7-8C53-15AD-85BD-23579287D343}"/>
              </a:ext>
            </a:extLst>
          </p:cNvPr>
          <p:cNvSpPr/>
          <p:nvPr/>
        </p:nvSpPr>
        <p:spPr>
          <a:xfrm>
            <a:off x="1301750" y="1120672"/>
            <a:ext cx="1377950" cy="349250"/>
          </a:xfrm>
          <a:prstGeom prst="flowChartTerminato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우연성 음악</a:t>
            </a: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00535022-2296-3B04-CC10-97105491DAAE}"/>
              </a:ext>
            </a:extLst>
          </p:cNvPr>
          <p:cNvSpPr/>
          <p:nvPr/>
        </p:nvSpPr>
        <p:spPr>
          <a:xfrm>
            <a:off x="4330700" y="4271134"/>
            <a:ext cx="4489450" cy="158115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i="1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우연적 요소에 따른 </a:t>
            </a:r>
            <a:endParaRPr lang="en-US" altLang="ko-KR" sz="1600" i="1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i="1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창작의 장점이 무엇일까</a:t>
            </a:r>
            <a:r>
              <a:rPr lang="en-US" altLang="ko-KR" sz="1600" i="1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?</a:t>
            </a:r>
            <a:endParaRPr lang="ko-KR" altLang="en-US" sz="1600" i="1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F5A39B38-DDE1-4C98-C66D-5D52AA5F2F5A}"/>
              </a:ext>
            </a:extLst>
          </p:cNvPr>
          <p:cNvSpPr/>
          <p:nvPr/>
        </p:nvSpPr>
        <p:spPr>
          <a:xfrm>
            <a:off x="1520825" y="3076368"/>
            <a:ext cx="1012190" cy="311150"/>
          </a:xfrm>
          <a:prstGeom prst="roundRect">
            <a:avLst/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4</a:t>
            </a:r>
            <a:r>
              <a:rPr lang="ko-KR" altLang="en-US" sz="1200" dirty="0">
                <a:solidFill>
                  <a:schemeClr val="tx1"/>
                </a:solidFill>
              </a:rPr>
              <a:t>분 </a:t>
            </a:r>
            <a:r>
              <a:rPr lang="en-US" altLang="ko-KR" sz="1200" dirty="0">
                <a:solidFill>
                  <a:schemeClr val="tx1"/>
                </a:solidFill>
              </a:rPr>
              <a:t>33</a:t>
            </a:r>
            <a:r>
              <a:rPr lang="ko-KR" altLang="en-US" sz="1200" dirty="0">
                <a:solidFill>
                  <a:schemeClr val="tx1"/>
                </a:solidFill>
              </a:rPr>
              <a:t>초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252F43BB-C97F-E761-32A9-9485DD12AAAD}"/>
              </a:ext>
            </a:extLst>
          </p:cNvPr>
          <p:cNvSpPr txBox="1">
            <a:spLocks/>
          </p:cNvSpPr>
          <p:nvPr/>
        </p:nvSpPr>
        <p:spPr>
          <a:xfrm>
            <a:off x="2745740" y="3063668"/>
            <a:ext cx="8696960" cy="107846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en-US" altLang="ko-KR" sz="1400" b="0" dirty="0">
                <a:latin typeface="+mn-ea"/>
                <a:ea typeface="+mn-ea"/>
              </a:rPr>
              <a:t>1</a:t>
            </a:r>
            <a:r>
              <a:rPr kumimoji="1" lang="ko-KR" altLang="en-US" sz="1400" b="0" dirty="0">
                <a:latin typeface="+mn-ea"/>
                <a:ea typeface="+mn-ea"/>
              </a:rPr>
              <a:t>악장은 </a:t>
            </a:r>
            <a:r>
              <a:rPr kumimoji="1" lang="en-US" altLang="ko-KR" sz="1400" b="0" dirty="0">
                <a:latin typeface="+mn-ea"/>
                <a:ea typeface="+mn-ea"/>
              </a:rPr>
              <a:t>33</a:t>
            </a:r>
            <a:r>
              <a:rPr kumimoji="1" lang="ko-KR" altLang="en-US" sz="1400" b="0" dirty="0">
                <a:latin typeface="+mn-ea"/>
                <a:ea typeface="+mn-ea"/>
              </a:rPr>
              <a:t>초</a:t>
            </a:r>
            <a:r>
              <a:rPr kumimoji="1" lang="en-US" altLang="ko-KR" sz="1400" b="0" dirty="0">
                <a:latin typeface="+mn-ea"/>
                <a:ea typeface="+mn-ea"/>
              </a:rPr>
              <a:t>, 2</a:t>
            </a:r>
            <a:r>
              <a:rPr kumimoji="1" lang="ko-KR" altLang="en-US" sz="1400" b="0" dirty="0">
                <a:latin typeface="+mn-ea"/>
                <a:ea typeface="+mn-ea"/>
              </a:rPr>
              <a:t>악장은 </a:t>
            </a:r>
            <a:r>
              <a:rPr kumimoji="1" lang="en-US" altLang="ko-KR" sz="1400" b="0" dirty="0">
                <a:latin typeface="+mn-ea"/>
                <a:ea typeface="+mn-ea"/>
              </a:rPr>
              <a:t>2</a:t>
            </a:r>
            <a:r>
              <a:rPr kumimoji="1" lang="ko-KR" altLang="en-US" sz="1400" b="0" dirty="0">
                <a:latin typeface="+mn-ea"/>
                <a:ea typeface="+mn-ea"/>
              </a:rPr>
              <a:t>분 </a:t>
            </a:r>
            <a:r>
              <a:rPr kumimoji="1" lang="en-US" altLang="ko-KR" sz="1400" b="0" dirty="0">
                <a:latin typeface="+mn-ea"/>
                <a:ea typeface="+mn-ea"/>
              </a:rPr>
              <a:t>40</a:t>
            </a:r>
            <a:r>
              <a:rPr kumimoji="1" lang="ko-KR" altLang="en-US" sz="1400" b="0" dirty="0">
                <a:latin typeface="+mn-ea"/>
                <a:ea typeface="+mn-ea"/>
              </a:rPr>
              <a:t>초</a:t>
            </a:r>
            <a:r>
              <a:rPr kumimoji="1" lang="en-US" altLang="ko-KR" sz="1400" b="0" dirty="0">
                <a:latin typeface="+mn-ea"/>
                <a:ea typeface="+mn-ea"/>
              </a:rPr>
              <a:t>, 3</a:t>
            </a:r>
            <a:r>
              <a:rPr kumimoji="1" lang="ko-KR" altLang="en-US" sz="1400" b="0" dirty="0">
                <a:latin typeface="+mn-ea"/>
                <a:ea typeface="+mn-ea"/>
              </a:rPr>
              <a:t>악장은 </a:t>
            </a:r>
            <a:r>
              <a:rPr kumimoji="1" lang="en-US" altLang="ko-KR" sz="1400" b="0" dirty="0">
                <a:latin typeface="+mn-ea"/>
                <a:ea typeface="+mn-ea"/>
              </a:rPr>
              <a:t>1</a:t>
            </a:r>
            <a:r>
              <a:rPr kumimoji="1" lang="ko-KR" altLang="en-US" sz="1400" b="0" dirty="0">
                <a:latin typeface="+mn-ea"/>
                <a:ea typeface="+mn-ea"/>
              </a:rPr>
              <a:t>분 </a:t>
            </a:r>
            <a:r>
              <a:rPr kumimoji="1" lang="en-US" altLang="ko-KR" sz="1400" b="0" dirty="0">
                <a:latin typeface="+mn-ea"/>
                <a:ea typeface="+mn-ea"/>
              </a:rPr>
              <a:t>20</a:t>
            </a:r>
            <a:r>
              <a:rPr kumimoji="1" lang="ko-KR" altLang="en-US" sz="1400" b="0" dirty="0">
                <a:latin typeface="+mn-ea"/>
                <a:ea typeface="+mn-ea"/>
              </a:rPr>
              <a:t>초로 총 </a:t>
            </a:r>
            <a:r>
              <a:rPr kumimoji="1" lang="en-US" altLang="ko-KR" sz="1400" b="0" dirty="0">
                <a:latin typeface="+mn-ea"/>
                <a:ea typeface="+mn-ea"/>
              </a:rPr>
              <a:t>3</a:t>
            </a:r>
            <a:r>
              <a:rPr kumimoji="1" lang="ko-KR" altLang="en-US" sz="1400" b="0" dirty="0">
                <a:latin typeface="+mn-ea"/>
                <a:ea typeface="+mn-ea"/>
              </a:rPr>
              <a:t>개의 악장으로 구성된 곡이다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그러나 악보에는 아무런 음표와 기호가 없고</a:t>
            </a:r>
            <a:r>
              <a:rPr kumimoji="1" lang="en-US" altLang="ko-KR" sz="1400" b="0" dirty="0">
                <a:latin typeface="+mn-ea"/>
                <a:ea typeface="+mn-ea"/>
              </a:rPr>
              <a:t>, ‘</a:t>
            </a:r>
            <a:r>
              <a:rPr kumimoji="1" lang="ko-KR" altLang="en-US" sz="1400" b="0" dirty="0">
                <a:latin typeface="+mn-ea"/>
                <a:ea typeface="+mn-ea"/>
              </a:rPr>
              <a:t>침묵하라</a:t>
            </a:r>
            <a:r>
              <a:rPr kumimoji="1" lang="en-US" altLang="ko-KR" sz="1400" b="0" dirty="0">
                <a:latin typeface="+mn-ea"/>
                <a:ea typeface="+mn-ea"/>
              </a:rPr>
              <a:t>(Tacet)’</a:t>
            </a:r>
            <a:r>
              <a:rPr kumimoji="1" lang="ko-KR" altLang="en-US" sz="1400" b="0" dirty="0">
                <a:latin typeface="+mn-ea"/>
                <a:ea typeface="+mn-ea"/>
              </a:rPr>
              <a:t>라는 지시만 표기되어 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이 곡은 연주자가 무대에서 아무 소리도 내지 않고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공연장에서 들리는 우연의 여러 가지 소리를 음악이라고 하였다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순서도: 수행의 시작/종료 3">
            <a:extLst>
              <a:ext uri="{FF2B5EF4-FFF2-40B4-BE49-F238E27FC236}">
                <a16:creationId xmlns:a16="http://schemas.microsoft.com/office/drawing/2014/main" id="{C036D88D-0626-2CED-7928-30056C3B9ED5}"/>
              </a:ext>
            </a:extLst>
          </p:cNvPr>
          <p:cNvSpPr/>
          <p:nvPr/>
        </p:nvSpPr>
        <p:spPr>
          <a:xfrm>
            <a:off x="10477500" y="311374"/>
            <a:ext cx="1377950" cy="349250"/>
          </a:xfrm>
          <a:prstGeom prst="flowChartTerminato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우연성 음악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8B81123E-D918-2433-1A11-FA88A07970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 dirty="0"/>
              <a:t>모둠별로 동전과 주사위를 이용해 우연성 음악을 만들어 연주해 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</a:rPr>
              <a:t>현대 음악 이해하기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11B2A94F-2B3C-D0EB-CC3F-998F45755EDC}"/>
              </a:ext>
            </a:extLst>
          </p:cNvPr>
          <p:cNvGrpSpPr/>
          <p:nvPr/>
        </p:nvGrpSpPr>
        <p:grpSpPr>
          <a:xfrm>
            <a:off x="2917190" y="1927860"/>
            <a:ext cx="5507990" cy="311150"/>
            <a:chOff x="1527810" y="1574800"/>
            <a:chExt cx="4568190" cy="311150"/>
          </a:xfrm>
        </p:grpSpPr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8B588AC2-FFAD-358A-A296-71760714CF3E}"/>
                </a:ext>
              </a:extLst>
            </p:cNvPr>
            <p:cNvSpPr/>
            <p:nvPr/>
          </p:nvSpPr>
          <p:spPr>
            <a:xfrm>
              <a:off x="1527810" y="1574800"/>
              <a:ext cx="885190" cy="31115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1</a:t>
              </a:r>
              <a:r>
                <a:rPr lang="ko-KR" altLang="en-US" sz="1200" dirty="0">
                  <a:solidFill>
                    <a:schemeClr val="tx1"/>
                  </a:solidFill>
                </a:rPr>
                <a:t>단계</a:t>
              </a:r>
            </a:p>
          </p:txBody>
        </p:sp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E1FE76B9-15C1-DE14-6AAA-909805E1EAC1}"/>
                </a:ext>
              </a:extLst>
            </p:cNvPr>
            <p:cNvSpPr/>
            <p:nvPr/>
          </p:nvSpPr>
          <p:spPr>
            <a:xfrm>
              <a:off x="2413000" y="1574800"/>
              <a:ext cx="3683000" cy="31115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4</a:t>
              </a:r>
              <a:r>
                <a:rPr lang="ko-KR" altLang="en-US" sz="1200" dirty="0">
                  <a:solidFill>
                    <a:schemeClr val="tx1"/>
                  </a:solidFill>
                </a:rPr>
                <a:t>마디 리듬을 만들고 숫자 정하기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0CE1EBF6-2F4A-EC3C-768F-DB75E06828C9}"/>
              </a:ext>
            </a:extLst>
          </p:cNvPr>
          <p:cNvGrpSpPr/>
          <p:nvPr/>
        </p:nvGrpSpPr>
        <p:grpSpPr>
          <a:xfrm>
            <a:off x="2917190" y="2942635"/>
            <a:ext cx="5507990" cy="311150"/>
            <a:chOff x="1527810" y="1574800"/>
            <a:chExt cx="4568190" cy="311150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E51394E0-8150-FDB5-6EC7-89512F92EF5C}"/>
                </a:ext>
              </a:extLst>
            </p:cNvPr>
            <p:cNvSpPr/>
            <p:nvPr/>
          </p:nvSpPr>
          <p:spPr>
            <a:xfrm>
              <a:off x="1527810" y="1574800"/>
              <a:ext cx="885190" cy="31115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2</a:t>
              </a:r>
              <a:r>
                <a:rPr lang="ko-KR" altLang="en-US" sz="1200" dirty="0">
                  <a:solidFill>
                    <a:schemeClr val="tx1"/>
                  </a:solidFill>
                </a:rPr>
                <a:t>단계</a:t>
              </a: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56A0476A-2562-AE3A-CD6E-1FD90C9AF13F}"/>
                </a:ext>
              </a:extLst>
            </p:cNvPr>
            <p:cNvSpPr/>
            <p:nvPr/>
          </p:nvSpPr>
          <p:spPr>
            <a:xfrm>
              <a:off x="2413000" y="1574800"/>
              <a:ext cx="3683000" cy="31115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동전과 주사위를 한 번씩 던져서 음 정하기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6393F4D-C4C4-6FE6-2DDC-8A49578493A6}"/>
              </a:ext>
            </a:extLst>
          </p:cNvPr>
          <p:cNvGrpSpPr/>
          <p:nvPr/>
        </p:nvGrpSpPr>
        <p:grpSpPr>
          <a:xfrm>
            <a:off x="2917190" y="3957410"/>
            <a:ext cx="5507990" cy="311150"/>
            <a:chOff x="1527810" y="1574800"/>
            <a:chExt cx="4568190" cy="311150"/>
          </a:xfrm>
        </p:grpSpPr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11AC661A-32EC-3217-B563-9BCAFE597D1C}"/>
                </a:ext>
              </a:extLst>
            </p:cNvPr>
            <p:cNvSpPr/>
            <p:nvPr/>
          </p:nvSpPr>
          <p:spPr>
            <a:xfrm>
              <a:off x="1527810" y="1574800"/>
              <a:ext cx="885190" cy="31115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3</a:t>
              </a:r>
              <a:r>
                <a:rPr lang="ko-KR" altLang="en-US" sz="1200" dirty="0">
                  <a:solidFill>
                    <a:schemeClr val="tx1"/>
                  </a:solidFill>
                </a:rPr>
                <a:t>단계</a:t>
              </a:r>
            </a:p>
          </p:txBody>
        </p: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9B708B82-BC65-4D2B-AD3A-5E8F63A200CF}"/>
                </a:ext>
              </a:extLst>
            </p:cNvPr>
            <p:cNvSpPr/>
            <p:nvPr/>
          </p:nvSpPr>
          <p:spPr>
            <a:xfrm>
              <a:off x="2413000" y="1574800"/>
              <a:ext cx="3683000" cy="31115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정해진 음을 오선에 그리기</a:t>
              </a: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FD876BB-6206-2710-8198-270996307948}"/>
              </a:ext>
            </a:extLst>
          </p:cNvPr>
          <p:cNvGrpSpPr/>
          <p:nvPr/>
        </p:nvGrpSpPr>
        <p:grpSpPr>
          <a:xfrm>
            <a:off x="2917190" y="4972185"/>
            <a:ext cx="5507990" cy="311150"/>
            <a:chOff x="1527810" y="1574800"/>
            <a:chExt cx="4568190" cy="311150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8103D1CF-1573-5AC3-F00D-8A746EB2AE4F}"/>
                </a:ext>
              </a:extLst>
            </p:cNvPr>
            <p:cNvSpPr/>
            <p:nvPr/>
          </p:nvSpPr>
          <p:spPr>
            <a:xfrm>
              <a:off x="1527810" y="1574800"/>
              <a:ext cx="885190" cy="31115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4</a:t>
              </a:r>
              <a:r>
                <a:rPr lang="ko-KR" altLang="en-US" sz="1200" dirty="0">
                  <a:solidFill>
                    <a:schemeClr val="tx1"/>
                  </a:solidFill>
                </a:rPr>
                <a:t>단계</a:t>
              </a: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8EB15C25-6F29-DF07-996F-36761F1386D0}"/>
                </a:ext>
              </a:extLst>
            </p:cNvPr>
            <p:cNvSpPr/>
            <p:nvPr/>
          </p:nvSpPr>
          <p:spPr>
            <a:xfrm>
              <a:off x="2413000" y="1574800"/>
              <a:ext cx="3683000" cy="31115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악보를 완성하고 </a:t>
              </a:r>
              <a:r>
                <a:rPr lang="ko-KR" altLang="en-US" sz="1200" dirty="0" err="1">
                  <a:solidFill>
                    <a:schemeClr val="tx1"/>
                  </a:solidFill>
                </a:rPr>
                <a:t>빠르기말과</a:t>
              </a:r>
              <a:r>
                <a:rPr lang="ko-KR" altLang="en-US" sz="1200" dirty="0">
                  <a:solidFill>
                    <a:schemeClr val="tx1"/>
                  </a:solidFill>
                </a:rPr>
                <a:t> 악상 기호 넣기</a:t>
              </a:r>
            </a:p>
          </p:txBody>
        </p:sp>
      </p:grpSp>
      <p:sp>
        <p:nvSpPr>
          <p:cNvPr id="19" name="텍스트 개체 틀 2">
            <a:extLst>
              <a:ext uri="{FF2B5EF4-FFF2-40B4-BE49-F238E27FC236}">
                <a16:creationId xmlns:a16="http://schemas.microsoft.com/office/drawing/2014/main" id="{41B387DC-CEA6-3271-2122-CB67AD0FEAA6}"/>
              </a:ext>
            </a:extLst>
          </p:cNvPr>
          <p:cNvSpPr txBox="1">
            <a:spLocks/>
          </p:cNvSpPr>
          <p:nvPr/>
        </p:nvSpPr>
        <p:spPr>
          <a:xfrm>
            <a:off x="4076700" y="2287861"/>
            <a:ext cx="5735955" cy="3111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200" b="0" dirty="0">
                <a:latin typeface="+mn-ea"/>
                <a:ea typeface="+mn-ea"/>
              </a:rPr>
              <a:t>모둠별로 리듬을 창작하거나 주사위를 던져 예시 리듬꼴에서 선택할 수도 있다</a:t>
            </a:r>
            <a:r>
              <a:rPr kumimoji="1" lang="en-US" altLang="ko-KR" sz="1200" b="0" dirty="0">
                <a:latin typeface="+mn-ea"/>
                <a:ea typeface="+mn-ea"/>
              </a:rPr>
              <a:t>.</a:t>
            </a:r>
            <a:endParaRPr kumimoji="1" lang="ko-KR" altLang="en-US" sz="1200" b="0" dirty="0">
              <a:latin typeface="+mn-ea"/>
              <a:ea typeface="+mn-ea"/>
            </a:endParaRPr>
          </a:p>
        </p:txBody>
      </p:sp>
      <p:sp>
        <p:nvSpPr>
          <p:cNvPr id="20" name="텍스트 개체 틀 2">
            <a:extLst>
              <a:ext uri="{FF2B5EF4-FFF2-40B4-BE49-F238E27FC236}">
                <a16:creationId xmlns:a16="http://schemas.microsoft.com/office/drawing/2014/main" id="{0603A405-3AAD-B538-593D-4B146ECC68C4}"/>
              </a:ext>
            </a:extLst>
          </p:cNvPr>
          <p:cNvSpPr txBox="1">
            <a:spLocks/>
          </p:cNvSpPr>
          <p:nvPr/>
        </p:nvSpPr>
        <p:spPr>
          <a:xfrm>
            <a:off x="4076699" y="3318873"/>
            <a:ext cx="6502719" cy="3111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en-US" altLang="ko-KR" sz="1200" b="0" dirty="0">
                <a:latin typeface="+mn-ea"/>
                <a:ea typeface="+mn-ea"/>
              </a:rPr>
              <a:t>12</a:t>
            </a:r>
            <a:r>
              <a:rPr kumimoji="1" lang="ko-KR" altLang="en-US" sz="1200" b="0" dirty="0">
                <a:latin typeface="+mn-ea"/>
                <a:ea typeface="+mn-ea"/>
              </a:rPr>
              <a:t>개의 음을 동전의 앞면 뒷면과 주사위를 던져 선택된 선율을 오선지에 순서대로 </a:t>
            </a:r>
            <a:r>
              <a:rPr kumimoji="1" lang="ko-KR" altLang="en-US" sz="1200" b="0" dirty="0" err="1">
                <a:latin typeface="+mn-ea"/>
                <a:ea typeface="+mn-ea"/>
              </a:rPr>
              <a:t>기보한다</a:t>
            </a:r>
            <a:r>
              <a:rPr kumimoji="1" lang="en-US" altLang="ko-KR" sz="1200" b="0" dirty="0">
                <a:latin typeface="+mn-ea"/>
                <a:ea typeface="+mn-ea"/>
              </a:rPr>
              <a:t>.</a:t>
            </a:r>
            <a:endParaRPr kumimoji="1" lang="ko-KR" altLang="en-US" sz="1200" b="0" dirty="0">
              <a:latin typeface="+mn-ea"/>
              <a:ea typeface="+mn-ea"/>
            </a:endParaRPr>
          </a:p>
        </p:txBody>
      </p:sp>
      <p:sp>
        <p:nvSpPr>
          <p:cNvPr id="21" name="텍스트 개체 틀 2">
            <a:extLst>
              <a:ext uri="{FF2B5EF4-FFF2-40B4-BE49-F238E27FC236}">
                <a16:creationId xmlns:a16="http://schemas.microsoft.com/office/drawing/2014/main" id="{10B0D2EC-9D09-E563-C3E0-4F09025E0F49}"/>
              </a:ext>
            </a:extLst>
          </p:cNvPr>
          <p:cNvSpPr txBox="1">
            <a:spLocks/>
          </p:cNvSpPr>
          <p:nvPr/>
        </p:nvSpPr>
        <p:spPr>
          <a:xfrm>
            <a:off x="4076699" y="4349885"/>
            <a:ext cx="6502719" cy="3111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200" b="0" dirty="0">
                <a:latin typeface="+mn-ea"/>
                <a:ea typeface="+mn-ea"/>
              </a:rPr>
              <a:t>선율과 리듬을 조합하여 오선지 위에 </a:t>
            </a:r>
            <a:r>
              <a:rPr kumimoji="1" lang="ko-KR" altLang="en-US" sz="1200" b="0" dirty="0" err="1">
                <a:latin typeface="+mn-ea"/>
                <a:ea typeface="+mn-ea"/>
              </a:rPr>
              <a:t>한도막</a:t>
            </a:r>
            <a:r>
              <a:rPr kumimoji="1" lang="ko-KR" altLang="en-US" sz="1200" b="0" dirty="0">
                <a:latin typeface="+mn-ea"/>
                <a:ea typeface="+mn-ea"/>
              </a:rPr>
              <a:t> 형식의 선율을 완성한다</a:t>
            </a:r>
            <a:r>
              <a:rPr kumimoji="1" lang="en-US" altLang="ko-KR" sz="1200" b="0" dirty="0">
                <a:latin typeface="+mn-ea"/>
                <a:ea typeface="+mn-ea"/>
              </a:rPr>
              <a:t>.</a:t>
            </a:r>
            <a:endParaRPr kumimoji="1" lang="ko-KR" altLang="en-US" sz="1200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601133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6524</TotalTime>
  <Words>397</Words>
  <Application>Microsoft Office PowerPoint</Application>
  <PresentationFormat>와이드스크린</PresentationFormat>
  <Paragraphs>47</Paragraphs>
  <Slides>7</Slides>
  <Notes>3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Arial</vt:lpstr>
      <vt:lpstr>NanumGothicExtraBold</vt:lpstr>
      <vt:lpstr>맑은 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229</cp:revision>
  <dcterms:created xsi:type="dcterms:W3CDTF">2024-07-03T01:17:18Z</dcterms:created>
  <dcterms:modified xsi:type="dcterms:W3CDTF">2025-09-12T05:42:16Z</dcterms:modified>
</cp:coreProperties>
</file>