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297" r:id="rId7"/>
    <p:sldId id="328" r:id="rId8"/>
    <p:sldId id="317" r:id="rId9"/>
    <p:sldId id="315" r:id="rId10"/>
    <p:sldId id="320" r:id="rId11"/>
    <p:sldId id="321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17"/>
            <p14:sldId id="315"/>
            <p14:sldId id="320"/>
            <p14:sldId id="321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E8F8ED"/>
    <a:srgbClr val="1A4CC8"/>
    <a:srgbClr val="B4186E"/>
    <a:srgbClr val="EEF6FC"/>
    <a:srgbClr val="9832D6"/>
    <a:srgbClr val="B5A7D1"/>
    <a:srgbClr val="E2F2E2"/>
    <a:srgbClr val="FBE5F1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10" d="100"/>
          <a:sy n="110" d="100"/>
        </p:scale>
        <p:origin x="126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033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389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69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264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en-US" altLang="ko-KR" dirty="0">
                <a:latin typeface="+mj-ea"/>
                <a:ea typeface="+mj-ea"/>
              </a:rPr>
              <a:t>19</a:t>
            </a:r>
            <a:r>
              <a:rPr kumimoji="1" lang="ko-KR" altLang="en-US" dirty="0">
                <a:latin typeface="+mj-ea"/>
                <a:ea typeface="+mj-ea"/>
              </a:rPr>
              <a:t>세기 말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75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en-US" altLang="ko-KR" sz="3200" i="0" u="none" strike="noStrike" baseline="0" dirty="0">
                <a:latin typeface="+mn-ea"/>
                <a:ea typeface="+mn-ea"/>
              </a:rPr>
              <a:t>19</a:t>
            </a:r>
            <a:r>
              <a:rPr lang="ko-KR" altLang="en-US" sz="3200" i="0" u="none" strike="noStrike" baseline="0" dirty="0">
                <a:latin typeface="+mn-ea"/>
                <a:ea typeface="+mn-ea"/>
              </a:rPr>
              <a:t>세기 말의 음악을 감상하고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 </a:t>
            </a: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19</a:t>
            </a:r>
            <a:r>
              <a:rPr kumimoji="1" lang="ko-KR" altLang="en-US" dirty="0"/>
              <a:t>세기 말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2589650"/>
            <a:ext cx="9510167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</a:t>
            </a:r>
            <a:r>
              <a:rPr lang="ko-KR" altLang="en-US" sz="1400" dirty="0">
                <a:latin typeface="+mn-ea"/>
              </a:rPr>
              <a:t>세기 말은 세기말적 징조들이 압도했던 시기로 다양한 음악적 양식들이 혼재하였다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프랑스 대혁명 이후 제국의 지배하에 있던 여러 나라들의 민족 운동 여파로 각국에서는 </a:t>
            </a:r>
            <a:r>
              <a:rPr lang="ko-KR" altLang="en-US" sz="1400" dirty="0" err="1">
                <a:latin typeface="+mn-ea"/>
              </a:rPr>
              <a:t>국민악파가</a:t>
            </a:r>
            <a:r>
              <a:rPr lang="ko-KR" altLang="en-US" sz="1400" dirty="0">
                <a:latin typeface="+mn-ea"/>
              </a:rPr>
              <a:t> 대두되었다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독일어권에서는 </a:t>
            </a:r>
            <a:r>
              <a:rPr lang="en-US" altLang="ko-KR" sz="1400" dirty="0">
                <a:latin typeface="+mn-ea"/>
              </a:rPr>
              <a:t>19</a:t>
            </a:r>
            <a:r>
              <a:rPr lang="ko-KR" altLang="en-US" sz="1400" dirty="0">
                <a:latin typeface="+mn-ea"/>
              </a:rPr>
              <a:t>세기 전반의 낭만주의를 계승한 후기 낭만주의 음악이 이어졌으며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프랑스에서는 사실주의 문학에 대한 반발로 등장한 상징주의 시와 미술에서 비롯한 인상주의의 영향으로 인상주의 음악이 발생하였다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19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세기 후반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19</a:t>
            </a:r>
            <a:r>
              <a:rPr kumimoji="1" lang="ko-KR" altLang="en-US" dirty="0"/>
              <a:t>세기 말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6181" y="972516"/>
            <a:ext cx="1630239" cy="125215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6181" y="2756408"/>
            <a:ext cx="1630239" cy="1198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900000" y="2275313"/>
            <a:ext cx="270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자국의 민족적 특징을 음악에 반영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1245460" y="4005756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관현악법의 확대</a:t>
            </a:r>
            <a:r>
              <a:rPr lang="en-US" altLang="ko-KR" sz="1100" dirty="0">
                <a:solidFill>
                  <a:srgbClr val="00602B"/>
                </a:solidFill>
              </a:rPr>
              <a:t>·</a:t>
            </a:r>
            <a:r>
              <a:rPr lang="ko-KR" altLang="en-US" sz="1100" dirty="0">
                <a:solidFill>
                  <a:srgbClr val="00602B"/>
                </a:solidFill>
              </a:rPr>
              <a:t>발전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43638" y="4497146"/>
            <a:ext cx="1615324" cy="128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957518" y="5783281"/>
            <a:ext cx="246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인상주의 음악의 등장과 발전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EFB5D-6938-F3B9-BACD-B93545CB982C}"/>
              </a:ext>
            </a:extLst>
          </p:cNvPr>
          <p:cNvSpPr/>
          <p:nvPr/>
        </p:nvSpPr>
        <p:spPr>
          <a:xfrm>
            <a:off x="3545081" y="2784348"/>
            <a:ext cx="8095220" cy="1289304"/>
          </a:xfrm>
          <a:prstGeom prst="roundRect">
            <a:avLst/>
          </a:prstGeom>
          <a:solidFill>
            <a:srgbClr val="E2F2E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rgbClr val="00602B"/>
                </a:solidFill>
              </a:rPr>
              <a:t>&lt;</a:t>
            </a:r>
            <a:r>
              <a:rPr lang="ko-KR" altLang="en-US" sz="1200" b="1" dirty="0">
                <a:solidFill>
                  <a:srgbClr val="00602B"/>
                </a:solidFill>
              </a:rPr>
              <a:t>후기 낭만주의</a:t>
            </a:r>
            <a:r>
              <a:rPr lang="en-US" altLang="ko-KR" sz="1200" b="1" dirty="0">
                <a:solidFill>
                  <a:srgbClr val="00602B"/>
                </a:solidFill>
              </a:rPr>
              <a:t>&gt;</a:t>
            </a:r>
          </a:p>
          <a:p>
            <a:r>
              <a:rPr lang="ko-KR" altLang="en-US" sz="1200" dirty="0">
                <a:solidFill>
                  <a:srgbClr val="00602B"/>
                </a:solidFill>
              </a:rPr>
              <a:t>이 시기의 음악은 독일의 바그너와 말러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그리고 슈트라우스</a:t>
            </a:r>
            <a:r>
              <a:rPr lang="en-US" altLang="ko-KR" sz="1200" dirty="0">
                <a:solidFill>
                  <a:srgbClr val="00602B"/>
                </a:solidFill>
              </a:rPr>
              <a:t>(J. Strauss)</a:t>
            </a:r>
            <a:r>
              <a:rPr lang="ko-KR" altLang="en-US" sz="1200" dirty="0">
                <a:solidFill>
                  <a:srgbClr val="00602B"/>
                </a:solidFill>
              </a:rPr>
              <a:t>를 중심으로 발전하였다</a:t>
            </a:r>
            <a:r>
              <a:rPr lang="en-US" altLang="ko-KR" sz="1200" dirty="0">
                <a:solidFill>
                  <a:srgbClr val="00602B"/>
                </a:solidFill>
              </a:rPr>
              <a:t>. </a:t>
            </a:r>
            <a:r>
              <a:rPr lang="ko-KR" altLang="en-US" sz="1200" dirty="0">
                <a:solidFill>
                  <a:srgbClr val="00602B"/>
                </a:solidFill>
              </a:rPr>
              <a:t>바그너의 </a:t>
            </a:r>
            <a:r>
              <a:rPr lang="ko-KR" altLang="en-US" sz="1200" dirty="0" err="1">
                <a:solidFill>
                  <a:srgbClr val="00602B"/>
                </a:solidFill>
              </a:rPr>
              <a:t>트리스탄</a:t>
            </a:r>
            <a:r>
              <a:rPr lang="ko-KR" altLang="en-US" sz="1200" dirty="0">
                <a:solidFill>
                  <a:srgbClr val="00602B"/>
                </a:solidFill>
              </a:rPr>
              <a:t> 화음은 반음계주의의 효시가 되었고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>
                <a:solidFill>
                  <a:srgbClr val="00602B"/>
                </a:solidFill>
              </a:rPr>
              <a:t>이러한 화성어법은 더욱 강화되고 과장되어 극적인 표현을 끌어냈다</a:t>
            </a:r>
            <a:r>
              <a:rPr lang="en-US" altLang="ko-KR" sz="1200" dirty="0">
                <a:solidFill>
                  <a:srgbClr val="00602B"/>
                </a:solidFill>
              </a:rPr>
              <a:t>. </a:t>
            </a:r>
            <a:r>
              <a:rPr lang="ko-KR" altLang="en-US" sz="1200" dirty="0">
                <a:solidFill>
                  <a:srgbClr val="00602B"/>
                </a:solidFill>
              </a:rPr>
              <a:t>효과적인 표현을 위하여 작품과 오케스트라의 규모와 색채로 전례 없이 확장되었다</a:t>
            </a:r>
            <a:r>
              <a:rPr lang="en-US" altLang="ko-KR" sz="1200" dirty="0">
                <a:solidFill>
                  <a:srgbClr val="00602B"/>
                </a:solidFill>
              </a:rPr>
              <a:t>.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DB1D833-B9EA-51C0-14CF-B71039BDAAC7}"/>
              </a:ext>
            </a:extLst>
          </p:cNvPr>
          <p:cNvSpPr/>
          <p:nvPr/>
        </p:nvSpPr>
        <p:spPr>
          <a:xfrm>
            <a:off x="3545081" y="4633331"/>
            <a:ext cx="8095220" cy="1411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6">
                    <a:lumMod val="75000"/>
                  </a:schemeClr>
                </a:solidFill>
              </a:rPr>
              <a:t>인상주의</a:t>
            </a:r>
            <a:r>
              <a:rPr lang="en-US" altLang="ko-KR" sz="1200" b="1" dirty="0">
                <a:solidFill>
                  <a:schemeClr val="accent6">
                    <a:lumMod val="75000"/>
                  </a:schemeClr>
                </a:solidFill>
              </a:rPr>
              <a:t>&gt;</a:t>
            </a:r>
            <a:br>
              <a:rPr lang="en-US" altLang="ko-KR" sz="1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인상주의는 빛과 색에 의한 느낌이나 분위기를 표현한 회화에서 유래하였다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인상주의 화가들은 뚜렷한 선과 윤곽보다는 빛에 따라 시시각각 변하는 미묘한 분위기를 그리려고 했다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이것은 음악에도 영향을 미쳐 전통적인 화성에서 벗어나 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음 음계나 선법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다채로운 음향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모호한 박자를 사용하여 순간적인 느낌이나 어떤 뉘앙스를 표현하고자 했다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이처럼 인상주의 작곡가들은 기존의 독일 낭만주의 음악이 구축해 놓은 전통과는 획기적으로 다른 음악 언어를 사용하고 있다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494FBD9-7269-5CB9-C1FD-E65585FD1388}"/>
              </a:ext>
            </a:extLst>
          </p:cNvPr>
          <p:cNvSpPr/>
          <p:nvPr/>
        </p:nvSpPr>
        <p:spPr>
          <a:xfrm>
            <a:off x="3545082" y="1034340"/>
            <a:ext cx="8095221" cy="11903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50000"/>
                  </a:schemeClr>
                </a:solidFill>
              </a:rPr>
              <a:t>민족주의</a:t>
            </a:r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19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세기에는 서구 유럽의 보편적 음악을 넘어서 자국의 민속적 요소들을 전통 음악으로 표현한 민족 음악이 발달하기 시작했다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서양 음악의 중심을 차지했던 독일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프랑스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이탈리아에서 벗어나 러시아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체코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노르웨이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스페인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영국 등의 나라들이 각국의 민족적 특징들을 사용하여 신비스럽고 독특한 음악을 탄생시킨 것이다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7" grpId="0" animBg="1"/>
      <p:bldP spid="1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07102" y="1154658"/>
            <a:ext cx="6334810" cy="54568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152979" y="360000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01746D-F7E8-5BF8-3564-C4BE680B76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50718" y="1909883"/>
            <a:ext cx="6447578" cy="2361925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A7EB6D7-7EA9-9F1F-7616-512B15A1054C}"/>
              </a:ext>
            </a:extLst>
          </p:cNvPr>
          <p:cNvSpPr/>
          <p:nvPr/>
        </p:nvSpPr>
        <p:spPr>
          <a:xfrm>
            <a:off x="1428400" y="4556964"/>
            <a:ext cx="495902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조국의 역사와 자연을 소재로 한 </a:t>
            </a:r>
            <a:r>
              <a:rPr lang="en-US" altLang="ko-KR" sz="1200" dirty="0">
                <a:solidFill>
                  <a:srgbClr val="7030A0"/>
                </a:solidFill>
              </a:rPr>
              <a:t>6</a:t>
            </a:r>
            <a:r>
              <a:rPr lang="ko-KR" altLang="en-US" sz="1200" dirty="0">
                <a:solidFill>
                  <a:srgbClr val="7030A0"/>
                </a:solidFill>
              </a:rPr>
              <a:t>곡으로 이루어진 교향시 중 제</a:t>
            </a:r>
            <a:r>
              <a:rPr lang="en-US" altLang="ko-KR" sz="1200" dirty="0">
                <a:solidFill>
                  <a:srgbClr val="7030A0"/>
                </a:solidFill>
              </a:rPr>
              <a:t>2</a:t>
            </a:r>
            <a:r>
              <a:rPr lang="ko-KR" altLang="en-US" sz="1200" dirty="0">
                <a:solidFill>
                  <a:srgbClr val="7030A0"/>
                </a:solidFill>
              </a:rPr>
              <a:t>곡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2CF0FF0-5081-D490-F64E-21CBB1D8274E}"/>
              </a:ext>
            </a:extLst>
          </p:cNvPr>
          <p:cNvSpPr/>
          <p:nvPr/>
        </p:nvSpPr>
        <p:spPr>
          <a:xfrm>
            <a:off x="6686249" y="4548112"/>
            <a:ext cx="495902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두 곳의 수원지로부터 시작하여 유유히 흘러가는 강을 표현</a:t>
            </a:r>
          </a:p>
        </p:txBody>
      </p:sp>
      <p:pic>
        <p:nvPicPr>
          <p:cNvPr id="3" name="[아침나라 중음①]_3단원_교과서_75쪽_1.스메타나_나의 조국 중 제 2곡 몰다우_음원편집">
            <a:hlinkClick r:id="" action="ppaction://media"/>
            <a:extLst>
              <a:ext uri="{FF2B5EF4-FFF2-40B4-BE49-F238E27FC236}">
                <a16:creationId xmlns:a16="http://schemas.microsoft.com/office/drawing/2014/main" id="{7FD9A0D2-0496-289F-B745-8F1AB5417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978" y="747057"/>
            <a:ext cx="518193" cy="518193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A1BDC91-3B22-1CC4-4D08-01ADA25869CC}"/>
              </a:ext>
            </a:extLst>
          </p:cNvPr>
          <p:cNvSpPr/>
          <p:nvPr/>
        </p:nvSpPr>
        <p:spPr>
          <a:xfrm>
            <a:off x="3250717" y="5185364"/>
            <a:ext cx="6871063" cy="708896"/>
          </a:xfrm>
          <a:prstGeom prst="roundRect">
            <a:avLst/>
          </a:prstGeom>
          <a:solidFill>
            <a:srgbClr val="FBE5F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1">
                    <a:lumMod val="75000"/>
                  </a:schemeClr>
                </a:solidFill>
              </a:rPr>
              <a:t>교향시</a:t>
            </a: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단악장의 관현악을 위한 표제 음악이며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단악장으로 되어 있지만 길이가 길고 구성이 자유롭다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ko-KR" sz="1200" dirty="0">
              <a:solidFill>
                <a:srgbClr val="B418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19</a:t>
            </a:r>
            <a:r>
              <a:rPr kumimoji="1" lang="ko-KR" altLang="en-US" dirty="0"/>
              <a:t>세기 말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스메타나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(Smetana, 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Bedrich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1824~1884,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체코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2596" y="2898383"/>
            <a:ext cx="1978097" cy="1769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01297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보헤미아 작곡가로 어릴 때부터 피아노 연주에 뛰어나 피아노 연주자를 꿈꾸었다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하지만 오스트리아의 지배에 놓인 체코슬로바키아 </a:t>
            </a:r>
            <a:r>
              <a:rPr lang="ko-KR" altLang="en-US" sz="1600" dirty="0" err="1">
                <a:latin typeface="+mn-ea"/>
              </a:rPr>
              <a:t>민족으로서의</a:t>
            </a:r>
            <a:r>
              <a:rPr lang="ko-KR" altLang="en-US" sz="1600" dirty="0">
                <a:latin typeface="+mn-ea"/>
              </a:rPr>
              <a:t> 의식에 눈떠 민족 운동의 선두에 서서 지휘자</a:t>
            </a:r>
            <a:r>
              <a:rPr lang="en-US" altLang="ko-KR" sz="1600" dirty="0">
                <a:latin typeface="+mn-ea"/>
              </a:rPr>
              <a:t>·</a:t>
            </a:r>
            <a:r>
              <a:rPr lang="ko-KR" altLang="en-US" sz="1600" dirty="0">
                <a:latin typeface="+mn-ea"/>
              </a:rPr>
              <a:t>작곡가</a:t>
            </a:r>
            <a:r>
              <a:rPr lang="en-US" altLang="ko-KR" sz="1600" dirty="0">
                <a:latin typeface="+mn-ea"/>
              </a:rPr>
              <a:t>·</a:t>
            </a:r>
            <a:r>
              <a:rPr lang="ko-KR" altLang="en-US" sz="1600" dirty="0">
                <a:latin typeface="+mn-ea"/>
              </a:rPr>
              <a:t>평론가로서 활동하였다</a:t>
            </a:r>
            <a:r>
              <a:rPr lang="en-US" altLang="ko-KR" sz="1600" dirty="0">
                <a:latin typeface="+mn-ea"/>
              </a:rPr>
              <a:t>. 1862</a:t>
            </a:r>
            <a:r>
              <a:rPr lang="ko-KR" altLang="en-US" sz="1600" dirty="0">
                <a:latin typeface="+mn-ea"/>
              </a:rPr>
              <a:t>년 체코슬로바키아 국민극장의 전신인 가극장의 지휘자로 임명되어 활발한 활동을 하였으나 </a:t>
            </a:r>
            <a:r>
              <a:rPr lang="en-US" altLang="ko-KR" sz="1600" dirty="0">
                <a:latin typeface="+mn-ea"/>
              </a:rPr>
              <a:t>1874</a:t>
            </a:r>
            <a:r>
              <a:rPr lang="ko-KR" altLang="en-US" sz="1600" dirty="0">
                <a:latin typeface="+mn-ea"/>
              </a:rPr>
              <a:t>년 </a:t>
            </a:r>
            <a:r>
              <a:rPr lang="en-US" altLang="ko-KR" sz="1600" dirty="0">
                <a:latin typeface="+mn-ea"/>
              </a:rPr>
              <a:t>50</a:t>
            </a:r>
            <a:r>
              <a:rPr lang="ko-KR" altLang="en-US" sz="1600" dirty="0">
                <a:latin typeface="+mn-ea"/>
              </a:rPr>
              <a:t>세의 나이에 환청이 악화되어 귀가 전혀 들리지 않게 되자 은퇴하였다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오페라에 민족적 소재를 많이 쓰고 음악에는 폴카 등 민족 무용의 리듬을 많이 도입하였다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99410" y="1311489"/>
            <a:ext cx="6805807" cy="570298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1C9D3C0-94CE-668E-ACE2-1AEAD14EC5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04626" y="2164327"/>
            <a:ext cx="6995374" cy="2026479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E567CA6-5009-5237-5CCD-F37C788FBBBE}"/>
              </a:ext>
            </a:extLst>
          </p:cNvPr>
          <p:cNvSpPr/>
          <p:nvPr/>
        </p:nvSpPr>
        <p:spPr>
          <a:xfrm>
            <a:off x="1705518" y="5076850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네 개의 악곡으로 구성된 모음곡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682FE97-4938-BB7D-5090-7E2E14178715}"/>
              </a:ext>
            </a:extLst>
          </p:cNvPr>
          <p:cNvSpPr/>
          <p:nvPr/>
        </p:nvSpPr>
        <p:spPr>
          <a:xfrm>
            <a:off x="6731725" y="5076850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프랑스 시인 폴 </a:t>
            </a:r>
            <a:r>
              <a:rPr lang="ko-KR" altLang="en-US" sz="1200" dirty="0" err="1">
                <a:solidFill>
                  <a:srgbClr val="7030A0"/>
                </a:solidFill>
              </a:rPr>
              <a:t>베를렌의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en-US" altLang="ko-KR" sz="1200" dirty="0">
                <a:solidFill>
                  <a:srgbClr val="7030A0"/>
                </a:solidFill>
              </a:rPr>
              <a:t>‘</a:t>
            </a:r>
            <a:r>
              <a:rPr lang="ko-KR" altLang="en-US" sz="1200" dirty="0">
                <a:solidFill>
                  <a:srgbClr val="7030A0"/>
                </a:solidFill>
              </a:rPr>
              <a:t>하얀 달</a:t>
            </a:r>
            <a:r>
              <a:rPr lang="en-US" altLang="ko-KR" sz="1200" dirty="0">
                <a:solidFill>
                  <a:srgbClr val="7030A0"/>
                </a:solidFill>
              </a:rPr>
              <a:t>’</a:t>
            </a:r>
            <a:r>
              <a:rPr lang="ko-KR" altLang="en-US" sz="1200" dirty="0">
                <a:solidFill>
                  <a:srgbClr val="7030A0"/>
                </a:solidFill>
              </a:rPr>
              <a:t>을 모티브로 작곡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475C86-2314-FF3D-DB4D-BE38816E05B6}"/>
              </a:ext>
            </a:extLst>
          </p:cNvPr>
          <p:cNvSpPr/>
          <p:nvPr/>
        </p:nvSpPr>
        <p:spPr>
          <a:xfrm>
            <a:off x="1705518" y="5637792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드뷔시의</a:t>
            </a:r>
            <a:r>
              <a:rPr lang="ko-KR" altLang="en-US" sz="1200" dirty="0">
                <a:solidFill>
                  <a:srgbClr val="7030A0"/>
                </a:solidFill>
              </a:rPr>
              <a:t> 독특하고 아름다운 서정미 넘치는 작품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E9E3414-5FCE-3595-3001-4A38D611D065}"/>
              </a:ext>
            </a:extLst>
          </p:cNvPr>
          <p:cNvSpPr/>
          <p:nvPr/>
        </p:nvSpPr>
        <p:spPr>
          <a:xfrm>
            <a:off x="6731724" y="5637792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글리산도</a:t>
            </a:r>
            <a:r>
              <a:rPr lang="ko-KR" altLang="en-US" sz="1200" dirty="0">
                <a:solidFill>
                  <a:srgbClr val="7030A0"/>
                </a:solidFill>
              </a:rPr>
              <a:t> 주법과 달빛의 확산을 묘사하는 듯한 분산 화음의 사용</a:t>
            </a:r>
          </a:p>
        </p:txBody>
      </p:sp>
      <p:pic>
        <p:nvPicPr>
          <p:cNvPr id="2" name="[아침나라 중음①]_3단원_교과서_75쪽_2.드뷔시_베르가마스크 중 제 3곡 달빛_음원편집">
            <a:hlinkClick r:id="" action="ppaction://media"/>
            <a:extLst>
              <a:ext uri="{FF2B5EF4-FFF2-40B4-BE49-F238E27FC236}">
                <a16:creationId xmlns:a16="http://schemas.microsoft.com/office/drawing/2014/main" id="{39F90E01-F9D9-DCF0-C369-3D96633B7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5319" y="698015"/>
            <a:ext cx="544422" cy="544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A9B3FD-2680-E30B-2EAF-ABC60002BA16}"/>
              </a:ext>
            </a:extLst>
          </p:cNvPr>
          <p:cNvSpPr txBox="1"/>
          <p:nvPr/>
        </p:nvSpPr>
        <p:spPr>
          <a:xfrm>
            <a:off x="9675223" y="305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D668D23-9BFF-DDC3-6A33-1A613DD27F8D}"/>
              </a:ext>
            </a:extLst>
          </p:cNvPr>
          <p:cNvGrpSpPr/>
          <p:nvPr/>
        </p:nvGrpSpPr>
        <p:grpSpPr>
          <a:xfrm>
            <a:off x="8290560" y="1242437"/>
            <a:ext cx="3361507" cy="3483485"/>
            <a:chOff x="8290560" y="1242437"/>
            <a:chExt cx="3361507" cy="348348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0A35F665-C035-1BB1-F5F1-15943081AFD5}"/>
                </a:ext>
              </a:extLst>
            </p:cNvPr>
            <p:cNvSpPr/>
            <p:nvPr/>
          </p:nvSpPr>
          <p:spPr>
            <a:xfrm>
              <a:off x="8290560" y="1242437"/>
              <a:ext cx="3361507" cy="3483485"/>
            </a:xfrm>
            <a:prstGeom prst="round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ko-KR" altLang="en-US" sz="13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4249A3-773F-CC7F-FD04-0ABE9ADB6F00}"/>
                </a:ext>
              </a:extLst>
            </p:cNvPr>
            <p:cNvSpPr txBox="1"/>
            <p:nvPr/>
          </p:nvSpPr>
          <p:spPr>
            <a:xfrm>
              <a:off x="8665218" y="1537629"/>
              <a:ext cx="2612190" cy="289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300" dirty="0"/>
                <a:t>하얀 달이 빛나는 숲속에서</a:t>
              </a:r>
            </a:p>
            <a:p>
              <a:r>
                <a:rPr lang="ko-KR" altLang="en-US" sz="1300" dirty="0"/>
                <a:t>가지마다 우거진 잎사귀 사이로</a:t>
              </a:r>
            </a:p>
            <a:p>
              <a:r>
                <a:rPr lang="ko-KR" altLang="en-US" sz="1300" dirty="0"/>
                <a:t>흐르는 목소리</a:t>
              </a:r>
            </a:p>
            <a:p>
              <a:r>
                <a:rPr lang="ko-KR" altLang="en-US" sz="1300" dirty="0"/>
                <a:t>오</a:t>
              </a:r>
              <a:r>
                <a:rPr lang="en-US" altLang="ko-KR" sz="1300" dirty="0"/>
                <a:t>, </a:t>
              </a:r>
              <a:r>
                <a:rPr lang="ko-KR" altLang="en-US" sz="1300" dirty="0"/>
                <a:t>사랑하는 사람아</a:t>
              </a:r>
            </a:p>
            <a:p>
              <a:r>
                <a:rPr lang="ko-KR" altLang="en-US" sz="1300" dirty="0"/>
                <a:t>깊은 겨울 연못에 드리운</a:t>
              </a:r>
            </a:p>
            <a:p>
              <a:r>
                <a:rPr lang="ko-KR" altLang="en-US" sz="1300" dirty="0"/>
                <a:t>버드나무의 검은 그림자는</a:t>
              </a:r>
            </a:p>
            <a:p>
              <a:r>
                <a:rPr lang="ko-KR" altLang="en-US" sz="1300" dirty="0"/>
                <a:t>바람에 흐느끼네</a:t>
              </a:r>
            </a:p>
            <a:p>
              <a:r>
                <a:rPr lang="ko-KR" altLang="en-US" sz="1300" dirty="0"/>
                <a:t>아</a:t>
              </a:r>
              <a:r>
                <a:rPr lang="en-US" altLang="ko-KR" sz="1300" dirty="0"/>
                <a:t>, </a:t>
              </a:r>
              <a:r>
                <a:rPr lang="ko-KR" altLang="en-US" sz="1300" dirty="0"/>
                <a:t>지금은 꿈꾸는 때</a:t>
              </a:r>
            </a:p>
            <a:p>
              <a:r>
                <a:rPr lang="ko-KR" altLang="en-US" sz="1300" dirty="0"/>
                <a:t>별들이 </a:t>
              </a:r>
              <a:r>
                <a:rPr lang="ko-KR" altLang="en-US" sz="1300" dirty="0" err="1"/>
                <a:t>무지개빛으로</a:t>
              </a:r>
              <a:endParaRPr lang="ko-KR" altLang="en-US" sz="1300" dirty="0"/>
            </a:p>
            <a:p>
              <a:r>
                <a:rPr lang="ko-KR" altLang="en-US" sz="1300" dirty="0"/>
                <a:t>반짝이는 하늘에서</a:t>
              </a:r>
            </a:p>
            <a:p>
              <a:r>
                <a:rPr lang="ko-KR" altLang="en-US" sz="1300" dirty="0"/>
                <a:t>크고 포근한 고요가 내려오는 듯</a:t>
              </a:r>
            </a:p>
            <a:p>
              <a:r>
                <a:rPr lang="ko-KR" altLang="en-US" sz="1300" dirty="0"/>
                <a:t>아득한 이 시간</a:t>
              </a:r>
              <a:endParaRPr lang="en-US" altLang="ko-KR" sz="1300" dirty="0"/>
            </a:p>
            <a:p>
              <a:endParaRPr lang="ko-KR" altLang="en-US" sz="1300" dirty="0"/>
            </a:p>
            <a:p>
              <a:r>
                <a:rPr lang="en-US" altLang="ko-KR" sz="1300" dirty="0"/>
                <a:t>- </a:t>
              </a:r>
              <a:r>
                <a:rPr lang="ko-KR" altLang="en-US" sz="1300" dirty="0"/>
                <a:t>폴 </a:t>
              </a:r>
              <a:r>
                <a:rPr lang="ko-KR" altLang="en-US" sz="1300" dirty="0" err="1"/>
                <a:t>베를렌</a:t>
              </a:r>
              <a:r>
                <a:rPr lang="en-US" altLang="ko-KR" sz="1300" dirty="0"/>
                <a:t>(Paul-Marie Verlaine)</a:t>
              </a:r>
              <a:endParaRPr lang="ko-KR" alt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2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19</a:t>
            </a:r>
            <a:r>
              <a:rPr kumimoji="1" lang="ko-KR" altLang="en-US" dirty="0"/>
              <a:t>세기 말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드뷔시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(Debussy, Claude Achille, 1862~1918,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프랑스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6933" y="2803781"/>
            <a:ext cx="1791343" cy="1798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24157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프랑스 작곡가로 프랑스적인 정신과 감각을 바탕으로 인상주의 음악의 길을 열었다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진보적인 시인이나 화가의 영향을 받아 새로운 창작 세계를 구축한 그는 가락과 화성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리듬에 의한 정연한 형식의 음악을 버리고 새로운 기법과 다양한 음색을 구사하는 많은 작품을 작곡하였다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562</Words>
  <Application>Microsoft Office PowerPoint</Application>
  <PresentationFormat>와이드스크린</PresentationFormat>
  <Paragraphs>61</Paragraphs>
  <Slides>9</Slides>
  <Notes>8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나눔고딕</vt:lpstr>
      <vt:lpstr>맑은 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221</cp:revision>
  <dcterms:created xsi:type="dcterms:W3CDTF">2024-07-03T01:17:18Z</dcterms:created>
  <dcterms:modified xsi:type="dcterms:W3CDTF">2025-03-17T06:34:39Z</dcterms:modified>
</cp:coreProperties>
</file>