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91" r:id="rId8"/>
    <p:sldId id="392" r:id="rId9"/>
    <p:sldId id="389" r:id="rId10"/>
    <p:sldId id="393" r:id="rId11"/>
    <p:sldId id="394" r:id="rId12"/>
    <p:sldId id="395" r:id="rId13"/>
    <p:sldId id="396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26" y="3346680"/>
            <a:ext cx="7914968" cy="792000"/>
          </a:xfrm>
        </p:spPr>
        <p:txBody>
          <a:bodyPr/>
          <a:lstStyle/>
          <a:p>
            <a:r>
              <a:rPr lang="ko-KR" altLang="en-US" b="0" dirty="0"/>
              <a:t>음악과 졸업식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0C0C7-2CB0-00DD-874A-985506C5E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8B6E5B8-896A-6191-5806-B9B2F186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A42B631-7A8B-BD6A-153B-2BD16D6FE762}"/>
              </a:ext>
            </a:extLst>
          </p:cNvPr>
          <p:cNvSpPr txBox="1">
            <a:spLocks/>
          </p:cNvSpPr>
          <p:nvPr/>
        </p:nvSpPr>
        <p:spPr>
          <a:xfrm>
            <a:off x="792000" y="261705"/>
            <a:ext cx="541215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음악을 활용하여 졸업식을 준비해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6900558-3935-1D1E-6671-456F899535B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202D914-20AD-B9E3-92BC-0F5CEFF3DF8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1E736AB-BA73-7291-635C-C5B706F08D7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397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만든 음악 영상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740D6C5-DEAC-6C16-50AE-5FAA663B82DC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C314F3F-A963-49DD-0D11-D1561E6DCFC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F6740-5740-3DB9-07D0-4E6CD9DC2FF1}"/>
              </a:ext>
            </a:extLst>
          </p:cNvPr>
          <p:cNvSpPr txBox="1"/>
          <p:nvPr/>
        </p:nvSpPr>
        <p:spPr>
          <a:xfrm>
            <a:off x="1088471" y="1577067"/>
            <a:ext cx="637912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모둠별로 만든 영상을 발표하고 감상하는 </a:t>
            </a:r>
            <a:r>
              <a:rPr lang="en-US" altLang="ko-KR" sz="1500" dirty="0"/>
              <a:t>‘</a:t>
            </a:r>
            <a:r>
              <a:rPr lang="ko-KR" altLang="en-US" sz="1500" dirty="0"/>
              <a:t>발표회</a:t>
            </a:r>
            <a:r>
              <a:rPr lang="en-US" altLang="ko-KR" sz="1500" dirty="0"/>
              <a:t>‘ </a:t>
            </a:r>
            <a:r>
              <a:rPr lang="ko-KR" altLang="en-US" sz="1500" dirty="0"/>
              <a:t>시간을 갖는다</a:t>
            </a:r>
            <a:r>
              <a:rPr lang="en-US" altLang="ko-KR" sz="1500" dirty="0"/>
              <a:t>. 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B3029-24B0-03B9-A2C4-31A50E146F5F}"/>
              </a:ext>
            </a:extLst>
          </p:cNvPr>
          <p:cNvSpPr txBox="1"/>
          <p:nvPr/>
        </p:nvSpPr>
        <p:spPr>
          <a:xfrm>
            <a:off x="1088471" y="1906938"/>
            <a:ext cx="637912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우리 반의 추억을 가장 잘 담아 영상을 만든 모둠을 선발한다</a:t>
            </a:r>
            <a:r>
              <a:rPr lang="en-US" altLang="ko-KR" sz="1500" dirty="0"/>
              <a:t>.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5F962A1-F44F-23FA-A69E-009F9A2A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686" y="2271180"/>
            <a:ext cx="165945" cy="172328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C018C6FF-996C-6765-D728-4912B484E491}"/>
              </a:ext>
            </a:extLst>
          </p:cNvPr>
          <p:cNvSpPr txBox="1">
            <a:spLocks/>
          </p:cNvSpPr>
          <p:nvPr/>
        </p:nvSpPr>
        <p:spPr>
          <a:xfrm>
            <a:off x="1511286" y="2239156"/>
            <a:ext cx="3604992" cy="236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잘 어울리는 음악을 사용했는가</a:t>
            </a:r>
            <a:r>
              <a:rPr lang="en-US" altLang="ko-KR" sz="1200" b="0" dirty="0">
                <a:solidFill>
                  <a:schemeClr val="tx1"/>
                </a:solidFill>
              </a:rPr>
              <a:t>?</a:t>
            </a:r>
          </a:p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주제에 맞는 사진</a:t>
            </a:r>
            <a:r>
              <a:rPr lang="en-US" altLang="ko-KR" sz="1200" b="0" dirty="0">
                <a:solidFill>
                  <a:schemeClr val="tx1"/>
                </a:solidFill>
              </a:rPr>
              <a:t>, </a:t>
            </a:r>
            <a:r>
              <a:rPr lang="ko-KR" altLang="en-US" sz="1200" b="0" dirty="0">
                <a:solidFill>
                  <a:schemeClr val="tx1"/>
                </a:solidFill>
              </a:rPr>
              <a:t>영상</a:t>
            </a:r>
            <a:r>
              <a:rPr lang="en-US" altLang="ko-KR" sz="1200" b="0" dirty="0">
                <a:solidFill>
                  <a:schemeClr val="tx1"/>
                </a:solidFill>
              </a:rPr>
              <a:t>, </a:t>
            </a:r>
            <a:r>
              <a:rPr lang="ko-KR" altLang="en-US" sz="1200" b="0" dirty="0">
                <a:solidFill>
                  <a:schemeClr val="tx1"/>
                </a:solidFill>
              </a:rPr>
              <a:t>그림 등을 활용했는가</a:t>
            </a:r>
            <a:r>
              <a:rPr lang="en-US" altLang="ko-KR" sz="1200" b="0" dirty="0">
                <a:solidFill>
                  <a:schemeClr val="tx1"/>
                </a:solidFill>
              </a:rPr>
              <a:t>?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75986" y="2275490"/>
            <a:ext cx="9240027" cy="142772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53670" y="2512756"/>
            <a:ext cx="827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음악을 활용하여 졸업식을 준비하며 </a:t>
            </a:r>
            <a:endParaRPr lang="en-US" altLang="ko-KR" sz="2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가치와 영향력을 생각할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165829" y="2746892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DA80926-ADF0-AA7A-D78C-770016A331C8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59AF69B-A890-2278-89E1-914ACABCEB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졸업식 영상 감상하기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733FB3-FE3C-EB8D-0CA5-D1AF074A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234" y="2284953"/>
            <a:ext cx="3629532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음악을 활용하여 졸업식을 준비하며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음악의 가치와 영향력을 생각해 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858DE9F-2887-D69C-D9A9-304D010044F9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9463BD8-28EE-909A-A2AE-E9E1980880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E1EC5-9812-AB43-3DD6-E418134D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5828DBE8-C882-5209-5CAB-4CBA5DA8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085FAA3-74AF-4723-D4F5-60B9AD7244D4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음악의 가치와 영향력에 관해 이야기 나누어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79C8E90-8D33-8C8A-8D8A-29B73F41F8F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C792360-063A-AF9E-A53A-0F9EF6D2E1C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0BAAA38-2C3B-2CD2-EEFF-719253E451E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25623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음악이 없는 졸업식 상상해 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545EC37-D6FC-C18E-B03D-D9477EE95C8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EDC6A2-383A-F297-0CE5-B87AA494167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8" name="그림 7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A71F09-184F-D298-CC38-80F64C4A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69" y="1636168"/>
            <a:ext cx="4010585" cy="1933845"/>
          </a:xfrm>
          <a:prstGeom prst="rect">
            <a:avLst/>
          </a:prstGeom>
        </p:spPr>
      </p:pic>
      <p:pic>
        <p:nvPicPr>
          <p:cNvPr id="13" name="그림 12" descr="텍스트, 폰트, 화이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BB0EB9-E784-2DF2-CDB3-E05B64017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201" y="3974206"/>
            <a:ext cx="4475434" cy="10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7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9731-1DF8-63CD-744B-4E0C6FF0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EB89AEC0-E861-6204-A69C-43D52094D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0C6BBE1-4662-635E-D5B5-4B81D48F740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음악의 가치와 영향력에 관해 이야기 나누어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B40947A-1D88-6D86-409F-374A629488A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9C25F35-62B3-516D-FC63-0E4771505B8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E036BA9-D6C2-B652-6948-473235B7BDB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7380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가치와 영향력에 관해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7789061-ACE9-012C-1913-1D71E6718908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E2F948B-217D-EB96-9344-E544A9F5DAE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D4FD5B-4E95-A9A8-5985-99E91899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51" y="1702033"/>
            <a:ext cx="5068007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2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811A-569C-8497-CE65-B103CC4C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923333-47DD-6CA8-3463-EE3DC85A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3B34DD9-08B5-3814-97B5-F94513EB4E50}"/>
              </a:ext>
            </a:extLst>
          </p:cNvPr>
          <p:cNvSpPr txBox="1">
            <a:spLocks/>
          </p:cNvSpPr>
          <p:nvPr/>
        </p:nvSpPr>
        <p:spPr>
          <a:xfrm>
            <a:off x="792000" y="261705"/>
            <a:ext cx="541215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음악을 활용하여 졸업식을 준비해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95A9EE-71F2-78C3-AC79-2F6C16D7ED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06FEC9-8165-1E56-6FD2-463ACDFCF5E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0000C8A-2155-9445-F40A-753016D79D5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71695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졸업식의 음악 활용 계획 세우기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C21DBB5-E166-B672-23FC-A3387CF415AB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7321464-A81D-4FDA-D7D9-B7FE4E689D9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3" name="그림 12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D667BA-0D1E-DF36-D1DD-D2AC38EA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27" y="1680395"/>
            <a:ext cx="6239746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7F7ED-0D09-D61E-DFE6-006F76D08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2CA3DDD-774A-4DAC-3FA9-AE7B4568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2AE7BC9-BE7C-7F03-8BAC-40BA9D7CF8AC}"/>
              </a:ext>
            </a:extLst>
          </p:cNvPr>
          <p:cNvSpPr txBox="1">
            <a:spLocks/>
          </p:cNvSpPr>
          <p:nvPr/>
        </p:nvSpPr>
        <p:spPr>
          <a:xfrm>
            <a:off x="792000" y="261705"/>
            <a:ext cx="541215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음악을 활용하여 졸업식을 준비해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5C10E2C-794B-7E22-9AC3-4D72D2C0FD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671E073-9AD1-D1F8-AB60-A91B64825A5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C8E9DEC-E4C9-16ED-5213-1C7EDDA98AA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397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졸업식에서 활용하는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의식가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9BA5996-CB98-DD79-6BBA-11CD589BADAF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D190E16-399B-9CE1-0072-E988A06342B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5CBC277-B1AA-FF2A-E340-056B36781A2B}"/>
              </a:ext>
            </a:extLst>
          </p:cNvPr>
          <p:cNvSpPr txBox="1">
            <a:spLocks/>
          </p:cNvSpPr>
          <p:nvPr/>
        </p:nvSpPr>
        <p:spPr>
          <a:xfrm>
            <a:off x="792000" y="2555162"/>
            <a:ext cx="62397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필요한 상황에 맞는 배경 음악 선정하기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그림 18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DA8766-EC1D-62B1-71E3-C50AE3FBB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004" y="5201050"/>
            <a:ext cx="6496957" cy="121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EBE7AB-BB6E-9D8F-4CA3-1FFE95CF9AFA}"/>
              </a:ext>
            </a:extLst>
          </p:cNvPr>
          <p:cNvSpPr txBox="1"/>
          <p:nvPr/>
        </p:nvSpPr>
        <p:spPr>
          <a:xfrm>
            <a:off x="1096104" y="3851964"/>
            <a:ext cx="98404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 err="1"/>
              <a:t>누리집</a:t>
            </a:r>
            <a:r>
              <a:rPr lang="ko-KR" altLang="en-US" sz="1500" dirty="0"/>
              <a:t> 검색 등의 방법을 활용하여 다양한 종류의 음악을 듣고 상황에 어울리는 배 경 음악을 선정하여 적는다</a:t>
            </a:r>
            <a:r>
              <a:rPr lang="en-US" altLang="ko-KR" sz="1500" dirty="0"/>
              <a:t>. 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2B052-B705-ED63-B2F2-7C27C1F5967E}"/>
              </a:ext>
            </a:extLst>
          </p:cNvPr>
          <p:cNvSpPr txBox="1"/>
          <p:nvPr/>
        </p:nvSpPr>
        <p:spPr>
          <a:xfrm>
            <a:off x="1088471" y="1577067"/>
            <a:ext cx="56100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졸업식에서 활용하는 </a:t>
            </a:r>
            <a:r>
              <a:rPr lang="ko-KR" altLang="en-US" sz="1500" dirty="0" err="1"/>
              <a:t>의식가를</a:t>
            </a:r>
            <a:r>
              <a:rPr lang="ko-KR" altLang="en-US" sz="1500" dirty="0"/>
              <a:t> 알아본다</a:t>
            </a:r>
            <a:r>
              <a:rPr lang="en-US" altLang="ko-KR" sz="1500" dirty="0"/>
              <a:t>.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5822EE6-7AFA-0B50-0E87-056A681F4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686" y="1941309"/>
            <a:ext cx="165945" cy="172328"/>
          </a:xfrm>
          <a:prstGeom prst="rect">
            <a:avLst/>
          </a:prstGeom>
        </p:spPr>
      </p:pic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EB2A1621-C9B7-D981-0CD1-9D2BF1FDDF49}"/>
              </a:ext>
            </a:extLst>
          </p:cNvPr>
          <p:cNvSpPr txBox="1">
            <a:spLocks/>
          </p:cNvSpPr>
          <p:nvPr/>
        </p:nvSpPr>
        <p:spPr>
          <a:xfrm>
            <a:off x="1565004" y="1920275"/>
            <a:ext cx="1176979" cy="24955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b="0" dirty="0">
                <a:solidFill>
                  <a:schemeClr val="tx1"/>
                </a:solidFill>
              </a:rPr>
              <a:t>애국가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교가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18213-EA0E-0411-9293-F08525998231}"/>
              </a:ext>
            </a:extLst>
          </p:cNvPr>
          <p:cNvSpPr txBox="1"/>
          <p:nvPr/>
        </p:nvSpPr>
        <p:spPr>
          <a:xfrm>
            <a:off x="1088471" y="3053382"/>
            <a:ext cx="56100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졸업식에서 배경 음악이 필요한 상황을 생각한다</a:t>
            </a:r>
            <a:r>
              <a:rPr lang="en-US" altLang="ko-KR" sz="1500" dirty="0"/>
              <a:t>. 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80B14EBB-59D4-1A9A-384C-825AC1B0E6B5}"/>
              </a:ext>
            </a:extLst>
          </p:cNvPr>
          <p:cNvSpPr txBox="1">
            <a:spLocks/>
          </p:cNvSpPr>
          <p:nvPr/>
        </p:nvSpPr>
        <p:spPr>
          <a:xfrm>
            <a:off x="1565004" y="3396590"/>
            <a:ext cx="3604992" cy="236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b="0" dirty="0" err="1">
                <a:solidFill>
                  <a:schemeClr val="tx1"/>
                </a:solidFill>
              </a:rPr>
              <a:t>졸업색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 입장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졸업장 수여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졸업생 답사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졸업생 퇴장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43805732-774C-5117-2AFA-8401662A1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69" y="3434841"/>
            <a:ext cx="165945" cy="172328"/>
          </a:xfrm>
          <a:prstGeom prst="rect">
            <a:avLst/>
          </a:prstGeom>
        </p:spPr>
      </p:pic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071104A7-36AD-307C-3278-A1FE097DDB79}"/>
              </a:ext>
            </a:extLst>
          </p:cNvPr>
          <p:cNvSpPr txBox="1">
            <a:spLocks/>
          </p:cNvSpPr>
          <p:nvPr/>
        </p:nvSpPr>
        <p:spPr>
          <a:xfrm>
            <a:off x="1545340" y="4230405"/>
            <a:ext cx="3604992" cy="236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졸업생 입장</a:t>
            </a:r>
            <a:r>
              <a:rPr lang="en-US" altLang="ko-KR" sz="1200" b="0" dirty="0">
                <a:solidFill>
                  <a:schemeClr val="tx1"/>
                </a:solidFill>
              </a:rPr>
              <a:t>: </a:t>
            </a:r>
            <a:r>
              <a:rPr lang="ko-KR" altLang="en-US" sz="1200" b="0" dirty="0" err="1">
                <a:solidFill>
                  <a:schemeClr val="tx1"/>
                </a:solidFill>
              </a:rPr>
              <a:t>엘가</a:t>
            </a:r>
            <a:r>
              <a:rPr lang="ko-KR" altLang="en-US" sz="1200" b="0" dirty="0">
                <a:solidFill>
                  <a:schemeClr val="tx1"/>
                </a:solidFill>
              </a:rPr>
              <a:t> ‘위풍당당 행진곡’ </a:t>
            </a:r>
            <a:endParaRPr lang="en-US" altLang="ko-KR" sz="1200" b="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졸업장 수여</a:t>
            </a:r>
            <a:r>
              <a:rPr lang="en-US" altLang="ko-KR" sz="1200" b="0" dirty="0">
                <a:solidFill>
                  <a:schemeClr val="tx1"/>
                </a:solidFill>
              </a:rPr>
              <a:t>: </a:t>
            </a:r>
            <a:r>
              <a:rPr lang="ko-KR" altLang="en-US" sz="1200" b="0" dirty="0" err="1">
                <a:solidFill>
                  <a:schemeClr val="tx1"/>
                </a:solidFill>
              </a:rPr>
              <a:t>코플런드</a:t>
            </a:r>
            <a:r>
              <a:rPr lang="ko-KR" altLang="en-US" sz="1200" b="0" dirty="0">
                <a:solidFill>
                  <a:schemeClr val="tx1"/>
                </a:solidFill>
              </a:rPr>
              <a:t> ‘보통 사람을 위한 팡파르’ </a:t>
            </a:r>
            <a:endParaRPr lang="en-US" altLang="ko-KR" sz="1200" b="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졸업생 답사</a:t>
            </a:r>
            <a:r>
              <a:rPr lang="en-US" altLang="ko-KR" sz="1200" b="0" dirty="0">
                <a:solidFill>
                  <a:schemeClr val="tx1"/>
                </a:solidFill>
              </a:rPr>
              <a:t>: </a:t>
            </a:r>
            <a:r>
              <a:rPr lang="ko-KR" altLang="en-US" sz="1200" b="0" dirty="0">
                <a:solidFill>
                  <a:schemeClr val="tx1"/>
                </a:solidFill>
              </a:rPr>
              <a:t>쇼팽 ‘이별의 노래’ </a:t>
            </a:r>
            <a:endParaRPr lang="en-US" altLang="ko-KR" sz="1200" b="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altLang="ko-KR" sz="1200" b="0" dirty="0">
                <a:solidFill>
                  <a:schemeClr val="tx1"/>
                </a:solidFill>
              </a:rPr>
              <a:t>•</a:t>
            </a:r>
            <a:r>
              <a:rPr lang="ko-KR" altLang="en-US" sz="1200" b="0" dirty="0">
                <a:solidFill>
                  <a:schemeClr val="tx1"/>
                </a:solidFill>
              </a:rPr>
              <a:t>졸업생 퇴장</a:t>
            </a:r>
            <a:r>
              <a:rPr lang="en-US" altLang="ko-KR" sz="1200" b="0" dirty="0">
                <a:solidFill>
                  <a:schemeClr val="tx1"/>
                </a:solidFill>
              </a:rPr>
              <a:t>: </a:t>
            </a:r>
            <a:r>
              <a:rPr lang="ko-KR" altLang="en-US" sz="1200" b="0" dirty="0">
                <a:solidFill>
                  <a:schemeClr val="tx1"/>
                </a:solidFill>
              </a:rPr>
              <a:t>슈트라우스</a:t>
            </a:r>
            <a:r>
              <a:rPr lang="en-US" altLang="ko-KR" sz="1200" b="0" dirty="0">
                <a:solidFill>
                  <a:schemeClr val="tx1"/>
                </a:solidFill>
              </a:rPr>
              <a:t>(</a:t>
            </a:r>
            <a:r>
              <a:rPr lang="ko-KR" altLang="en-US" sz="1200" b="0" dirty="0">
                <a:solidFill>
                  <a:schemeClr val="tx1"/>
                </a:solidFill>
              </a:rPr>
              <a:t>요한</a:t>
            </a:r>
            <a:r>
              <a:rPr lang="en-US" altLang="ko-KR" sz="1200" b="0" dirty="0">
                <a:solidFill>
                  <a:schemeClr val="tx1"/>
                </a:solidFill>
              </a:rPr>
              <a:t>) I</a:t>
            </a:r>
            <a:r>
              <a:rPr lang="ko-KR" altLang="en-US" sz="1200" b="0" dirty="0">
                <a:solidFill>
                  <a:schemeClr val="tx1"/>
                </a:solidFill>
              </a:rPr>
              <a:t>세 ‘</a:t>
            </a:r>
            <a:r>
              <a:rPr lang="ko-KR" altLang="en-US" sz="1200" b="0" dirty="0" err="1">
                <a:solidFill>
                  <a:schemeClr val="tx1"/>
                </a:solidFill>
              </a:rPr>
              <a:t>라데츠키</a:t>
            </a:r>
            <a:r>
              <a:rPr lang="ko-KR" altLang="en-US" sz="1200" b="0" dirty="0">
                <a:solidFill>
                  <a:schemeClr val="tx1"/>
                </a:solidFill>
              </a:rPr>
              <a:t> 행진곡’ 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B1973065-AB00-CFE8-624A-54B3EFE3F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69" y="4239160"/>
            <a:ext cx="165945" cy="1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B734-D682-16FE-E14A-E633C772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87DD25E-A3B3-B8F8-2A2A-F78FB6314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B63DF4B-E206-0085-A682-94A164896E0B}"/>
              </a:ext>
            </a:extLst>
          </p:cNvPr>
          <p:cNvSpPr txBox="1">
            <a:spLocks/>
          </p:cNvSpPr>
          <p:nvPr/>
        </p:nvSpPr>
        <p:spPr>
          <a:xfrm>
            <a:off x="792000" y="261705"/>
            <a:ext cx="541215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음악을 활용하여 졸업식을 준비해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8A04999-AD68-3B47-A1EA-5767D750AEA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E4C018A-6627-EAB4-7E61-5E0B7591179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133F6BF-AB5E-C7A4-FA69-CE661B9514AD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397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음악으로 축하 공연 준비하기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A81937-8513-4AEC-FCD7-9749AE01DAEB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F052B71-E80E-5560-0970-46DFA436896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BAABA-929F-6199-18A6-1ED3A2407C83}"/>
              </a:ext>
            </a:extLst>
          </p:cNvPr>
          <p:cNvSpPr txBox="1"/>
          <p:nvPr/>
        </p:nvSpPr>
        <p:spPr>
          <a:xfrm>
            <a:off x="1088471" y="1577067"/>
            <a:ext cx="56100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졸업식을 기념할 수 있는 노래를 알아보고 감상한다</a:t>
            </a:r>
            <a:r>
              <a:rPr lang="en-US" altLang="ko-KR" sz="1500" dirty="0"/>
              <a:t>. 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BCBA052-2CED-2864-B7D6-24531DCEC2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686" y="1941309"/>
            <a:ext cx="165945" cy="172328"/>
          </a:xfrm>
          <a:prstGeom prst="rect">
            <a:avLst/>
          </a:prstGeom>
        </p:spPr>
      </p:pic>
      <p:pic>
        <p:nvPicPr>
          <p:cNvPr id="8" name="그림 7" descr="텍스트, 폰트, 원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A9DCCD-1C9D-4FAD-1DF9-5DD4066776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0000"/>
          <a:stretch>
            <a:fillRect/>
          </a:stretch>
        </p:blipFill>
        <p:spPr>
          <a:xfrm>
            <a:off x="1709508" y="1905967"/>
            <a:ext cx="3286584" cy="971686"/>
          </a:xfrm>
          <a:prstGeom prst="rect">
            <a:avLst/>
          </a:prstGeom>
        </p:spPr>
      </p:pic>
      <p:pic>
        <p:nvPicPr>
          <p:cNvPr id="9" name="그림 8" descr="텍스트, 폰트, 원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E43594-721E-E8E2-C2B8-1E8E5BFB3E6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8785"/>
          <a:stretch>
            <a:fillRect/>
          </a:stretch>
        </p:blipFill>
        <p:spPr>
          <a:xfrm>
            <a:off x="5055192" y="1843829"/>
            <a:ext cx="3286584" cy="99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8F9826-767E-5C51-95BA-12696750E1CD}"/>
              </a:ext>
            </a:extLst>
          </p:cNvPr>
          <p:cNvSpPr txBox="1"/>
          <p:nvPr/>
        </p:nvSpPr>
        <p:spPr>
          <a:xfrm>
            <a:off x="1818969" y="2490450"/>
            <a:ext cx="1366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(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정수은 작사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, 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안진현 작곡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) 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346F5-9ADC-2A2A-F437-15A4DFA08C5E}"/>
              </a:ext>
            </a:extLst>
          </p:cNvPr>
          <p:cNvSpPr txBox="1"/>
          <p:nvPr/>
        </p:nvSpPr>
        <p:spPr>
          <a:xfrm>
            <a:off x="3437028" y="2520829"/>
            <a:ext cx="1366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(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서영은 작사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, 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최승진 작곡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) 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BDD02-9A5F-ABD7-3A37-67737402E06C}"/>
              </a:ext>
            </a:extLst>
          </p:cNvPr>
          <p:cNvSpPr txBox="1"/>
          <p:nvPr/>
        </p:nvSpPr>
        <p:spPr>
          <a:xfrm>
            <a:off x="5154717" y="2490450"/>
            <a:ext cx="1366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(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엄성기 작사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, 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김정철 작곡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) 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CCA63B-7380-4CF2-2586-50DFE091AFF2}"/>
              </a:ext>
            </a:extLst>
          </p:cNvPr>
          <p:cNvSpPr txBox="1"/>
          <p:nvPr/>
        </p:nvSpPr>
        <p:spPr>
          <a:xfrm>
            <a:off x="6823586" y="2490450"/>
            <a:ext cx="1366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(</a:t>
            </a:r>
            <a:r>
              <a:rPr lang="ko-KR" altLang="en-US" sz="800" b="0" i="0" u="none" strike="noStrike" baseline="0" dirty="0" err="1">
                <a:solidFill>
                  <a:srgbClr val="211D1E"/>
                </a:solidFill>
                <a:latin typeface="Sandoll GothicNeo1 TTF 03 Lt"/>
              </a:rPr>
              <a:t>양희창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 작사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, </a:t>
            </a:r>
            <a:r>
              <a:rPr lang="ko-KR" altLang="en-US" sz="800" b="0" i="0" u="none" strike="noStrike" baseline="0" dirty="0" err="1">
                <a:solidFill>
                  <a:srgbClr val="211D1E"/>
                </a:solidFill>
                <a:latin typeface="Sandoll GothicNeo1 TTF 03 Lt"/>
              </a:rPr>
              <a:t>장혜선</a:t>
            </a:r>
            <a:r>
              <a:rPr lang="ko-KR" altLang="en-US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 작곡</a:t>
            </a:r>
            <a:r>
              <a:rPr lang="en-US" altLang="ko-KR" sz="800" b="0" i="0" u="none" strike="noStrike" baseline="0" dirty="0">
                <a:solidFill>
                  <a:srgbClr val="211D1E"/>
                </a:solidFill>
                <a:latin typeface="Sandoll GothicNeo1 TTF 03 Lt"/>
              </a:rPr>
              <a:t>) 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90987-55C5-68A8-B6F4-8B751543C67C}"/>
              </a:ext>
            </a:extLst>
          </p:cNvPr>
          <p:cNvSpPr txBox="1"/>
          <p:nvPr/>
        </p:nvSpPr>
        <p:spPr>
          <a:xfrm>
            <a:off x="1088471" y="4057389"/>
            <a:ext cx="56100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5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500" dirty="0"/>
              <a:t>축하 공연의 연주 곡목과 연주 형태를 결정한다</a:t>
            </a:r>
            <a:r>
              <a:rPr lang="en-US" altLang="ko-KR" sz="1500" dirty="0"/>
              <a:t>. </a:t>
            </a:r>
            <a:endParaRPr lang="en-US" altLang="ko-KR" sz="15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08629E8C-4E6C-9E3B-1E0D-346B5E6F9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687" y="4469685"/>
            <a:ext cx="165945" cy="172328"/>
          </a:xfrm>
          <a:prstGeom prst="rect">
            <a:avLst/>
          </a:prstGeom>
        </p:spPr>
      </p:pic>
      <p:sp>
        <p:nvSpPr>
          <p:cNvPr id="30" name="텍스트 개체 틀 3">
            <a:extLst>
              <a:ext uri="{FF2B5EF4-FFF2-40B4-BE49-F238E27FC236}">
                <a16:creationId xmlns:a16="http://schemas.microsoft.com/office/drawing/2014/main" id="{64256FED-8691-5DCF-DE7F-416190189335}"/>
              </a:ext>
            </a:extLst>
          </p:cNvPr>
          <p:cNvSpPr txBox="1">
            <a:spLocks/>
          </p:cNvSpPr>
          <p:nvPr/>
        </p:nvSpPr>
        <p:spPr>
          <a:xfrm>
            <a:off x="1565005" y="4448652"/>
            <a:ext cx="1994273" cy="23137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b="0" dirty="0">
                <a:solidFill>
                  <a:schemeClr val="tx1"/>
                </a:solidFill>
              </a:rPr>
              <a:t>연주 형태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: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합창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제창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</a:rPr>
              <a:t>합주</a:t>
            </a:r>
            <a:r>
              <a:rPr kumimoji="1" lang="en-US" altLang="ko-KR" sz="1200" b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1" name="6-4-9-01 [음악과 졸업식] '졸업을 축하합니다'(감상)">
            <a:hlinkClick r:id="" action="ppaction://media"/>
            <a:extLst>
              <a:ext uri="{FF2B5EF4-FFF2-40B4-BE49-F238E27FC236}">
                <a16:creationId xmlns:a16="http://schemas.microsoft.com/office/drawing/2014/main" id="{5960F9D5-E5AE-CFF2-BBF8-BBAA57ADE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0138" y="2943089"/>
            <a:ext cx="428890" cy="428890"/>
          </a:xfrm>
          <a:prstGeom prst="rect">
            <a:avLst/>
          </a:prstGeom>
        </p:spPr>
      </p:pic>
      <p:pic>
        <p:nvPicPr>
          <p:cNvPr id="32" name="6-4-9-02 [음악과 졸업식] '졸업'(감상)">
            <a:hlinkClick r:id="" action="ppaction://media"/>
            <a:extLst>
              <a:ext uri="{FF2B5EF4-FFF2-40B4-BE49-F238E27FC236}">
                <a16:creationId xmlns:a16="http://schemas.microsoft.com/office/drawing/2014/main" id="{1D5DEF40-6711-1B2F-C71B-38A7F47AEC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7711" y="2942358"/>
            <a:ext cx="428890" cy="428890"/>
          </a:xfrm>
          <a:prstGeom prst="rect">
            <a:avLst/>
          </a:prstGeom>
        </p:spPr>
      </p:pic>
      <p:pic>
        <p:nvPicPr>
          <p:cNvPr id="33" name="6-4-9-03 [음악과 졸업식] '떠난다는 건'(감상)">
            <a:hlinkClick r:id="" action="ppaction://media"/>
            <a:extLst>
              <a:ext uri="{FF2B5EF4-FFF2-40B4-BE49-F238E27FC236}">
                <a16:creationId xmlns:a16="http://schemas.microsoft.com/office/drawing/2014/main" id="{B25BB3CC-D8C4-7AC6-C014-7E2E467CE6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55413" y="2923893"/>
            <a:ext cx="428890" cy="428890"/>
          </a:xfrm>
          <a:prstGeom prst="rect">
            <a:avLst/>
          </a:prstGeom>
        </p:spPr>
      </p:pic>
      <p:pic>
        <p:nvPicPr>
          <p:cNvPr id="34" name="6-4-9-04 [음악과 졸업식] '꿈꾸지 않으면'(감상)">
            <a:hlinkClick r:id="" action="ppaction://media"/>
            <a:extLst>
              <a:ext uri="{FF2B5EF4-FFF2-40B4-BE49-F238E27FC236}">
                <a16:creationId xmlns:a16="http://schemas.microsoft.com/office/drawing/2014/main" id="{9DB74616-C326-6024-1178-AB44CA7250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59444" y="2942358"/>
            <a:ext cx="428890" cy="4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8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08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1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C04F2-6E9F-5198-EA8A-25263E572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CD711B2-4E31-003D-8083-FB00C31D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89FD535-D1A1-43EB-26A7-6A4D2AEC1001}"/>
              </a:ext>
            </a:extLst>
          </p:cNvPr>
          <p:cNvSpPr txBox="1">
            <a:spLocks/>
          </p:cNvSpPr>
          <p:nvPr/>
        </p:nvSpPr>
        <p:spPr>
          <a:xfrm>
            <a:off x="792000" y="261705"/>
            <a:ext cx="541215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음악을 활용하여 졸업식을 준비해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4756275-3F7D-4903-3ECA-E35F8B920C9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A935519-CC77-7B1C-E44F-02B912A7E9D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15A23DF-E21D-ADAC-6D20-E3206F2C4E9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397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 영상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49F0140-13A0-BC96-6244-EBC8E8A4FAC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음악과 졸업식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14ED4ED-268B-C927-A9A1-98249D3552D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86~87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인간의 얼굴, 의류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4638B2-62A1-A76C-0B4E-47249EF6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62" y="1591475"/>
            <a:ext cx="5719652" cy="5296534"/>
          </a:xfrm>
          <a:prstGeom prst="rect">
            <a:avLst/>
          </a:prstGeom>
        </p:spPr>
      </p:pic>
      <p:pic>
        <p:nvPicPr>
          <p:cNvPr id="19" name="그림 18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7A58AD-1D73-B958-97A7-77BF755D8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746" y="1745521"/>
            <a:ext cx="4681236" cy="30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40780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5530</TotalTime>
  <Words>522</Words>
  <Application>Microsoft Office PowerPoint</Application>
  <PresentationFormat>와이드스크린</PresentationFormat>
  <Paragraphs>87</Paragraphs>
  <Slides>12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Sandoll GothicNeo1 TTF 03 Lt</vt:lpstr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380</cp:revision>
  <dcterms:created xsi:type="dcterms:W3CDTF">2024-07-03T01:17:18Z</dcterms:created>
  <dcterms:modified xsi:type="dcterms:W3CDTF">2025-12-05T06:37:35Z</dcterms:modified>
</cp:coreProperties>
</file>