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sldIdLst>
    <p:sldId id="292" r:id="rId5"/>
    <p:sldId id="298" r:id="rId6"/>
    <p:sldId id="297" r:id="rId7"/>
    <p:sldId id="328" r:id="rId8"/>
    <p:sldId id="333" r:id="rId9"/>
    <p:sldId id="338" r:id="rId10"/>
    <p:sldId id="337" r:id="rId11"/>
    <p:sldId id="339" r:id="rId12"/>
    <p:sldId id="340" r:id="rId13"/>
    <p:sldId id="341" r:id="rId14"/>
    <p:sldId id="295" r:id="rId15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Spoqa Han Sans Neo" panose="020B0600000101010101" charset="0"/>
      <p:regular r:id="rId18"/>
      <p:bold r:id="rId19"/>
      <p:italic r:id="rId20"/>
      <p:boldItalic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28"/>
            <p14:sldId id="333"/>
            <p14:sldId id="338"/>
            <p14:sldId id="337"/>
            <p14:sldId id="339"/>
            <p14:sldId id="340"/>
            <p14:sldId id="34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82"/>
    <a:srgbClr val="00602B"/>
    <a:srgbClr val="CAE8A9"/>
    <a:srgbClr val="00CC00"/>
    <a:srgbClr val="FBEEE5"/>
    <a:srgbClr val="F0D8D8"/>
    <a:srgbClr val="FBFDFF"/>
    <a:srgbClr val="CC6600"/>
    <a:srgbClr val="FCE9D4"/>
    <a:srgbClr val="DFF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>
        <p:scale>
          <a:sx n="150" d="100"/>
          <a:sy n="150" d="100"/>
        </p:scale>
        <p:origin x="798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7881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9234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1306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45486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74844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25211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04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3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조선 후기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75719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82~83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232010" y="1790882"/>
            <a:ext cx="1974740" cy="299624"/>
          </a:xfrm>
          <a:prstGeom prst="roundRect">
            <a:avLst/>
          </a:prstGeom>
          <a:solidFill>
            <a:srgbClr val="FFE08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시나위와 산조의 비교</a:t>
            </a:r>
            <a:endParaRPr lang="en-US" altLang="ko-KR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1A43CE3-73E7-56CD-B120-81DFD5D22815}"/>
              </a:ext>
            </a:extLst>
          </p:cNvPr>
          <p:cNvSpPr/>
          <p:nvPr/>
        </p:nvSpPr>
        <p:spPr>
          <a:xfrm>
            <a:off x="1790810" y="2700883"/>
            <a:ext cx="1028590" cy="299624"/>
          </a:xfrm>
          <a:prstGeom prst="roundRect">
            <a:avLst/>
          </a:prstGeom>
          <a:solidFill>
            <a:schemeClr val="bg1"/>
          </a:solidFill>
          <a:ln>
            <a:solidFill>
              <a:srgbClr val="FFE08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공통점</a:t>
            </a:r>
            <a:endParaRPr lang="en-US" altLang="ko-KR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F239DE7-F0FA-44FD-8021-3058ECA680B3}"/>
              </a:ext>
            </a:extLst>
          </p:cNvPr>
          <p:cNvSpPr/>
          <p:nvPr/>
        </p:nvSpPr>
        <p:spPr>
          <a:xfrm>
            <a:off x="1790810" y="4018254"/>
            <a:ext cx="1028590" cy="299624"/>
          </a:xfrm>
          <a:prstGeom prst="roundRect">
            <a:avLst/>
          </a:prstGeom>
          <a:solidFill>
            <a:schemeClr val="bg1"/>
          </a:solidFill>
          <a:ln>
            <a:solidFill>
              <a:srgbClr val="FFE08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차이점</a:t>
            </a:r>
            <a:endParaRPr lang="en-US" altLang="ko-KR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B1D39-0267-B1EB-9BEF-3BF1E9199087}"/>
              </a:ext>
            </a:extLst>
          </p:cNvPr>
          <p:cNvSpPr txBox="1"/>
          <p:nvPr/>
        </p:nvSpPr>
        <p:spPr>
          <a:xfrm>
            <a:off x="900000" y="753241"/>
            <a:ext cx="8642349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◆ 시나위와 산조를 비교해 보자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3BC5B-CCF5-D517-BFE6-1CD79CCFDDD6}"/>
              </a:ext>
            </a:extLst>
          </p:cNvPr>
          <p:cNvSpPr txBox="1"/>
          <p:nvPr/>
        </p:nvSpPr>
        <p:spPr>
          <a:xfrm>
            <a:off x="3035410" y="2642629"/>
            <a:ext cx="8642349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① 무속음악에 뿌리를 두고 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D7349-C933-B286-C1A5-3F4D110346C9}"/>
              </a:ext>
            </a:extLst>
          </p:cNvPr>
          <p:cNvSpPr txBox="1"/>
          <p:nvPr/>
        </p:nvSpPr>
        <p:spPr>
          <a:xfrm>
            <a:off x="3035409" y="3055115"/>
            <a:ext cx="8642349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② 즉흥적인 변주를 하여 연주한다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ACB47-914A-0BF6-F451-9BA027888F27}"/>
              </a:ext>
            </a:extLst>
          </p:cNvPr>
          <p:cNvSpPr txBox="1"/>
          <p:nvPr/>
        </p:nvSpPr>
        <p:spPr>
          <a:xfrm>
            <a:off x="3035409" y="3981123"/>
            <a:ext cx="1993791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산조 </a:t>
            </a:r>
            <a:r>
              <a:rPr lang="en-US" altLang="ko-KR" sz="1400" dirty="0">
                <a:latin typeface="+mn-ea"/>
              </a:rPr>
              <a:t>– </a:t>
            </a:r>
            <a:r>
              <a:rPr lang="ko-KR" altLang="en-US" sz="1400" dirty="0">
                <a:latin typeface="+mn-ea"/>
              </a:rPr>
              <a:t>기악 독주곡</a:t>
            </a:r>
            <a:endParaRPr lang="en-US" altLang="ko-KR" sz="14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71C55-81FC-3C1E-02AC-5D7D476C9B63}"/>
              </a:ext>
            </a:extLst>
          </p:cNvPr>
          <p:cNvSpPr txBox="1"/>
          <p:nvPr/>
        </p:nvSpPr>
        <p:spPr>
          <a:xfrm>
            <a:off x="6699360" y="3981122"/>
            <a:ext cx="2457232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시나위 </a:t>
            </a:r>
            <a:r>
              <a:rPr lang="en-US" altLang="ko-KR" sz="1400" dirty="0">
                <a:latin typeface="+mn-ea"/>
              </a:rPr>
              <a:t>– </a:t>
            </a:r>
            <a:r>
              <a:rPr lang="ko-KR" altLang="en-US" sz="1400" dirty="0">
                <a:latin typeface="+mn-ea"/>
              </a:rPr>
              <a:t>기악 합주곡</a:t>
            </a:r>
            <a:endParaRPr lang="en-US" altLang="ko-KR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4905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조선 후기의 음악을 감상하고 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조선 시대 후기의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21901" y="2918892"/>
            <a:ext cx="9841406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임진왜란과 병자호란의 양란 이후 악기와 악보가 소실되고 왕실이 경제적으로 어려움을 겪으면서 궁중음악이 축소되어 음악 문화에 영향을 끼쳤다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농업 생산력의 증가와 상품화폐경제의 발달은 신분제의 변동으로 이어졌다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경제적 여유가 생긴 서민들이 문화와 예술에 관심을 갖기 시작하면서 양반 중심의 예술 활동이 서민층까지 확대되었다</a:t>
            </a:r>
            <a:r>
              <a:rPr lang="en-US" altLang="ko-KR" sz="1400" dirty="0">
                <a:latin typeface="+mn-ea"/>
              </a:rPr>
              <a:t>. 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690800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1592~1897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3AA7CD6-B79A-171D-E1CE-80400FB87D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95290" y="1616113"/>
            <a:ext cx="8135450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부유한 중인들은 풍류방의 음악 활동이나 판소리 명창들을 경제적으로 후원하면서 조선 후기 음악에 큰 영향을 끼쳤다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또한 중인층 일부는 가객이나 풍류객으로 풍류방을 중심으로 활동하며 </a:t>
            </a:r>
            <a:r>
              <a:rPr lang="ko-KR" altLang="en-US" sz="1400" dirty="0" err="1">
                <a:latin typeface="+mn-ea"/>
              </a:rPr>
              <a:t>시조・가곡・영산회상</a:t>
            </a:r>
            <a:r>
              <a:rPr lang="ko-KR" altLang="en-US" sz="1400" dirty="0">
                <a:latin typeface="+mn-ea"/>
              </a:rPr>
              <a:t> 등 풍류 음악을 발전시켰다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서민층에서는 전문적인 예능인들에 의해 판소리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잡가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산조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시나위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병창 등 새로운 형태의 음악이 발전하였다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조선 후기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음악의 특징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0B5BC7-2B8C-C2FA-0414-634E2F7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54313" y="3747253"/>
            <a:ext cx="1986714" cy="1622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747CD-69CE-3360-DE31-63ED30D44AB0}"/>
              </a:ext>
            </a:extLst>
          </p:cNvPr>
          <p:cNvSpPr txBox="1"/>
          <p:nvPr/>
        </p:nvSpPr>
        <p:spPr>
          <a:xfrm>
            <a:off x="2004285" y="5512312"/>
            <a:ext cx="2286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chemeClr val="accent4">
                    <a:lumMod val="75000"/>
                  </a:schemeClr>
                </a:solidFill>
              </a:rPr>
              <a:t>▲ 임진왜란 이후 궁중 음악 축소</a:t>
            </a:r>
            <a:endParaRPr lang="ko-KR" alt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B58F03-5A1E-7C5A-7880-1676BC4B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99223" y="3766608"/>
            <a:ext cx="1931517" cy="1651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9D21E-B063-495F-7229-E371553FBA82}"/>
              </a:ext>
            </a:extLst>
          </p:cNvPr>
          <p:cNvSpPr txBox="1"/>
          <p:nvPr/>
        </p:nvSpPr>
        <p:spPr>
          <a:xfrm>
            <a:off x="8290571" y="5512312"/>
            <a:ext cx="2641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rgbClr val="00602B"/>
                </a:solidFill>
              </a:rPr>
              <a:t>▲ 서민층 중심의 민속악 발달</a:t>
            </a:r>
            <a:endParaRPr lang="en-US" altLang="ko-KR" sz="1100" dirty="0">
              <a:solidFill>
                <a:srgbClr val="00602B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C4DF31D-295E-D4F1-B9C8-393AEEC0D0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76984" y="3747253"/>
            <a:ext cx="2027658" cy="16906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D5ED4E-2C77-3835-0C70-6EE3912AE002}"/>
              </a:ext>
            </a:extLst>
          </p:cNvPr>
          <p:cNvSpPr txBox="1"/>
          <p:nvPr/>
        </p:nvSpPr>
        <p:spPr>
          <a:xfrm>
            <a:off x="4790437" y="5512312"/>
            <a:ext cx="3000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5">
                    <a:lumMod val="50000"/>
                  </a:schemeClr>
                </a:solidFill>
              </a:rPr>
              <a:t>▲ </a:t>
            </a:r>
            <a:r>
              <a:rPr lang="ko-KR" altLang="en-US" sz="1100" dirty="0" err="1">
                <a:solidFill>
                  <a:schemeClr val="accent5">
                    <a:lumMod val="50000"/>
                  </a:schemeClr>
                </a:solidFill>
              </a:rPr>
              <a:t>선비층</a:t>
            </a:r>
            <a:r>
              <a:rPr lang="ko-KR" altLang="en-US" sz="1100" dirty="0">
                <a:solidFill>
                  <a:schemeClr val="accent5">
                    <a:lumMod val="50000"/>
                  </a:schemeClr>
                </a:solidFill>
              </a:rPr>
              <a:t> 중심의 풍류 음악 문화 형성</a:t>
            </a:r>
          </a:p>
        </p:txBody>
      </p:sp>
    </p:spTree>
    <p:extLst>
      <p:ext uri="{BB962C8B-B14F-4D97-AF65-F5344CB8AC3E}">
        <p14:creationId xmlns:p14="http://schemas.microsoft.com/office/powerpoint/2010/main" val="340844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010661"/>
            <a:ext cx="1480831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양청도드리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774513" y="975469"/>
            <a:ext cx="8814237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+mn-ea"/>
              </a:rPr>
              <a:t>양청도드리는</a:t>
            </a:r>
            <a:r>
              <a:rPr lang="ko-KR" altLang="en-US" sz="1400" dirty="0">
                <a:latin typeface="+mn-ea"/>
              </a:rPr>
              <a:t> 「</a:t>
            </a:r>
            <a:r>
              <a:rPr lang="ko-KR" altLang="en-US" sz="1400" dirty="0" err="1">
                <a:latin typeface="+mn-ea"/>
              </a:rPr>
              <a:t>천년만세</a:t>
            </a:r>
            <a:r>
              <a:rPr lang="ko-KR" altLang="en-US" sz="1400" dirty="0">
                <a:latin typeface="+mn-ea"/>
              </a:rPr>
              <a:t>」 중 한 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보허자의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파생곡인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웃도드리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細還入</a:t>
            </a:r>
            <a:r>
              <a:rPr lang="en-US" altLang="ko-KR" sz="1400" dirty="0">
                <a:latin typeface="+mn-ea"/>
              </a:rPr>
              <a:t>: </a:t>
            </a:r>
            <a:r>
              <a:rPr lang="ko-KR" altLang="en-US" sz="1400" dirty="0" err="1">
                <a:latin typeface="+mn-ea"/>
              </a:rPr>
              <a:t>송구여지곡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를 변주한 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양청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兩淸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 err="1">
                <a:latin typeface="+mn-ea"/>
              </a:rPr>
              <a:t>도드리는</a:t>
            </a:r>
            <a:r>
              <a:rPr lang="ko-KR" altLang="en-US" sz="1400" dirty="0">
                <a:latin typeface="+mn-ea"/>
              </a:rPr>
              <a:t> 두 음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청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의 연속으로 된 </a:t>
            </a:r>
            <a:r>
              <a:rPr lang="ko-KR" altLang="en-US" sz="1400" dirty="0" err="1">
                <a:latin typeface="+mn-ea"/>
              </a:rPr>
              <a:t>도드리라는</a:t>
            </a:r>
            <a:r>
              <a:rPr lang="ko-KR" altLang="en-US" sz="1400" dirty="0">
                <a:latin typeface="+mn-ea"/>
              </a:rPr>
              <a:t> 뜻으로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거문고 연주법에서 온 이름이다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천년만세의</a:t>
            </a:r>
            <a:r>
              <a:rPr lang="ko-KR" altLang="en-US" sz="1400" dirty="0">
                <a:latin typeface="+mn-ea"/>
              </a:rPr>
              <a:t> 두 번째 곡인 </a:t>
            </a:r>
            <a:r>
              <a:rPr lang="ko-KR" altLang="en-US" sz="1400" dirty="0" err="1">
                <a:latin typeface="+mn-ea"/>
              </a:rPr>
              <a:t>양청도드리는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정악곡</a:t>
            </a:r>
            <a:r>
              <a:rPr lang="ko-KR" altLang="en-US" sz="1400" dirty="0">
                <a:latin typeface="+mn-ea"/>
              </a:rPr>
              <a:t> 중 가장 빠른 곡으로 경쾌하고 밝다</a:t>
            </a:r>
            <a:r>
              <a:rPr lang="en-US" altLang="ko-KR" sz="1400" dirty="0">
                <a:latin typeface="+mn-ea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ED4B68-68EF-3473-9432-FA9DCFE367E7}"/>
              </a:ext>
            </a:extLst>
          </p:cNvPr>
          <p:cNvSpPr txBox="1"/>
          <p:nvPr/>
        </p:nvSpPr>
        <p:spPr>
          <a:xfrm>
            <a:off x="3275543" y="3872965"/>
            <a:ext cx="7796432" cy="61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거문고 중심의 악기 편성으로 거문고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>
                <a:latin typeface="+mn-ea"/>
              </a:rPr>
              <a:t>가야금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>
                <a:latin typeface="+mn-ea"/>
              </a:rPr>
              <a:t>해금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 err="1">
                <a:latin typeface="+mn-ea"/>
              </a:rPr>
              <a:t>세피리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>
                <a:latin typeface="+mn-ea"/>
              </a:rPr>
              <a:t>대금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>
                <a:latin typeface="+mn-ea"/>
              </a:rPr>
              <a:t>장구</a:t>
            </a:r>
            <a:r>
              <a:rPr lang="en-US" altLang="ko-KR" sz="1200" dirty="0">
                <a:latin typeface="+mn-ea"/>
              </a:rPr>
              <a:t>1 </a:t>
            </a:r>
            <a:r>
              <a:rPr lang="ko-KR" altLang="en-US" sz="1200" dirty="0">
                <a:latin typeface="+mn-ea"/>
              </a:rPr>
              <a:t>등 </a:t>
            </a:r>
            <a:r>
              <a:rPr lang="ko-KR" altLang="en-US" sz="1200" dirty="0" err="1">
                <a:latin typeface="+mn-ea"/>
              </a:rPr>
              <a:t>단잽이</a:t>
            </a:r>
            <a:r>
              <a:rPr lang="ko-KR" altLang="en-US" sz="1200" dirty="0">
                <a:latin typeface="+mn-ea"/>
              </a:rPr>
              <a:t> 편성을 원칙으로 한다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경우에 따라 단소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 err="1">
                <a:latin typeface="+mn-ea"/>
              </a:rPr>
              <a:t>양금</a:t>
            </a:r>
            <a:r>
              <a:rPr lang="en-US" altLang="ko-KR" sz="1200" dirty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을 추가하기도 한다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5EB9224-A759-833C-239B-16B17300E2BE}"/>
              </a:ext>
            </a:extLst>
          </p:cNvPr>
          <p:cNvSpPr/>
          <p:nvPr/>
        </p:nvSpPr>
        <p:spPr>
          <a:xfrm>
            <a:off x="1902575" y="3929633"/>
            <a:ext cx="1244835" cy="251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accent4">
                    <a:lumMod val="50000"/>
                  </a:schemeClr>
                </a:solidFill>
              </a:rPr>
              <a:t>줄풍류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</a:rPr>
              <a:t> 편성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그림 7" descr="폰트, 텍스트, 라인, 번호이(가) 표시된 사진&#10;&#10;자동 생성된 설명">
            <a:extLst>
              <a:ext uri="{FF2B5EF4-FFF2-40B4-BE49-F238E27FC236}">
                <a16:creationId xmlns:a16="http://schemas.microsoft.com/office/drawing/2014/main" id="{E302246D-ED4F-5452-7B93-34365B288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162" y="2068916"/>
            <a:ext cx="6935788" cy="1545449"/>
          </a:xfrm>
          <a:prstGeom prst="rect">
            <a:avLst/>
          </a:prstGeom>
        </p:spPr>
      </p:pic>
      <p:pic>
        <p:nvPicPr>
          <p:cNvPr id="10" name="[아침나라 중음①]_3단원_교과서_82쪽_1.조선후기음악_양청도드리_풀악기_음원편집">
            <a:hlinkClick r:id="" action="ppaction://media"/>
            <a:extLst>
              <a:ext uri="{FF2B5EF4-FFF2-40B4-BE49-F238E27FC236}">
                <a16:creationId xmlns:a16="http://schemas.microsoft.com/office/drawing/2014/main" id="{C556E627-FAE2-F447-0F80-ED2305143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4025" y="1485577"/>
            <a:ext cx="352425" cy="352425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F0BCB55-BF57-DD55-42FD-FD92B2BC9B2C}"/>
              </a:ext>
            </a:extLst>
          </p:cNvPr>
          <p:cNvSpPr/>
          <p:nvPr/>
        </p:nvSpPr>
        <p:spPr>
          <a:xfrm>
            <a:off x="1902575" y="4647962"/>
            <a:ext cx="1244835" cy="251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</a:rPr>
              <a:t>세악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</a:rPr>
              <a:t> 편성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64D850D-FA28-E52D-3C0E-66CFBA4CA746}"/>
              </a:ext>
            </a:extLst>
          </p:cNvPr>
          <p:cNvSpPr/>
          <p:nvPr/>
        </p:nvSpPr>
        <p:spPr>
          <a:xfrm>
            <a:off x="1902575" y="5159922"/>
            <a:ext cx="1244835" cy="251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</a:rPr>
              <a:t>대풍류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</a:rPr>
              <a:t> 편성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9CDC234D-2BBE-B9D7-2A2F-2C23E6751A2D}"/>
              </a:ext>
            </a:extLst>
          </p:cNvPr>
          <p:cNvSpPr/>
          <p:nvPr/>
        </p:nvSpPr>
        <p:spPr>
          <a:xfrm>
            <a:off x="1902575" y="5679844"/>
            <a:ext cx="1244835" cy="251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</a:rPr>
              <a:t>삼현육각 편성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F9B7D-D4D3-E049-BBAE-DF12901E56FE}"/>
              </a:ext>
            </a:extLst>
          </p:cNvPr>
          <p:cNvSpPr txBox="1"/>
          <p:nvPr/>
        </p:nvSpPr>
        <p:spPr>
          <a:xfrm>
            <a:off x="3275543" y="4606555"/>
            <a:ext cx="7796432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2~3</a:t>
            </a:r>
            <a:r>
              <a:rPr lang="ko-KR" altLang="en-US" sz="1200" dirty="0">
                <a:latin typeface="+mn-ea"/>
              </a:rPr>
              <a:t>개의 병주 편성부터 </a:t>
            </a:r>
            <a:r>
              <a:rPr lang="en-US" altLang="ko-KR" sz="1200" dirty="0">
                <a:latin typeface="+mn-ea"/>
              </a:rPr>
              <a:t>8~9</a:t>
            </a:r>
            <a:r>
              <a:rPr lang="ko-KR" altLang="en-US" sz="1200" dirty="0">
                <a:latin typeface="+mn-ea"/>
              </a:rPr>
              <a:t>개의 </a:t>
            </a:r>
            <a:r>
              <a:rPr lang="ko-KR" altLang="en-US" sz="1200" dirty="0" err="1">
                <a:latin typeface="+mn-ea"/>
              </a:rPr>
              <a:t>줄풍류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편성까지를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세악</a:t>
            </a:r>
            <a:r>
              <a:rPr lang="ko-KR" altLang="en-US" sz="1200" dirty="0">
                <a:latin typeface="+mn-ea"/>
              </a:rPr>
              <a:t> 편성이라고 한다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A5E22E-1915-D4AD-2609-076FBCC7D13E}"/>
              </a:ext>
            </a:extLst>
          </p:cNvPr>
          <p:cNvSpPr txBox="1"/>
          <p:nvPr/>
        </p:nvSpPr>
        <p:spPr>
          <a:xfrm>
            <a:off x="3275543" y="5121356"/>
            <a:ext cx="7796432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향피리 중심의 악기 편성으로 피리</a:t>
            </a:r>
            <a:r>
              <a:rPr lang="en-US" altLang="ko-KR" sz="1200" dirty="0">
                <a:latin typeface="+mn-ea"/>
              </a:rPr>
              <a:t>2, </a:t>
            </a:r>
            <a:r>
              <a:rPr lang="ko-KR" altLang="en-US" sz="1200" dirty="0">
                <a:latin typeface="+mn-ea"/>
              </a:rPr>
              <a:t>대금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젓대</a:t>
            </a:r>
            <a:r>
              <a:rPr lang="en-US" altLang="ko-KR" sz="1200" dirty="0">
                <a:latin typeface="+mn-ea"/>
              </a:rPr>
              <a:t>)1, </a:t>
            </a:r>
            <a:r>
              <a:rPr lang="ko-KR" altLang="en-US" sz="1200" dirty="0">
                <a:latin typeface="+mn-ea"/>
              </a:rPr>
              <a:t>해금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>
                <a:latin typeface="+mn-ea"/>
              </a:rPr>
              <a:t>장구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 err="1">
                <a:latin typeface="+mn-ea"/>
              </a:rPr>
              <a:t>좌고</a:t>
            </a:r>
            <a:r>
              <a:rPr lang="en-US" altLang="ko-KR" sz="1200" dirty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로 편성된 삼현육각 편성을 기본으로 한다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8CBC6-9896-65A4-BAE1-30726259D15C}"/>
              </a:ext>
            </a:extLst>
          </p:cNvPr>
          <p:cNvSpPr txBox="1"/>
          <p:nvPr/>
        </p:nvSpPr>
        <p:spPr>
          <a:xfrm>
            <a:off x="3275543" y="5636156"/>
            <a:ext cx="7796432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피리</a:t>
            </a:r>
            <a:r>
              <a:rPr lang="en-US" altLang="ko-KR" sz="1200" dirty="0">
                <a:latin typeface="+mn-ea"/>
              </a:rPr>
              <a:t>2, </a:t>
            </a:r>
            <a:r>
              <a:rPr lang="ko-KR" altLang="en-US" sz="1200" dirty="0">
                <a:latin typeface="+mn-ea"/>
              </a:rPr>
              <a:t>대금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젓대</a:t>
            </a:r>
            <a:r>
              <a:rPr lang="en-US" altLang="ko-KR" sz="1200" dirty="0">
                <a:latin typeface="+mn-ea"/>
              </a:rPr>
              <a:t>)1, </a:t>
            </a:r>
            <a:r>
              <a:rPr lang="ko-KR" altLang="en-US" sz="1200" dirty="0">
                <a:latin typeface="+mn-ea"/>
              </a:rPr>
              <a:t>해금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>
                <a:latin typeface="+mn-ea"/>
              </a:rPr>
              <a:t>장구</a:t>
            </a:r>
            <a:r>
              <a:rPr lang="en-US" altLang="ko-KR" sz="1200" dirty="0">
                <a:latin typeface="+mn-ea"/>
              </a:rPr>
              <a:t>1, </a:t>
            </a:r>
            <a:r>
              <a:rPr lang="ko-KR" altLang="en-US" sz="1200" dirty="0" err="1">
                <a:latin typeface="+mn-ea"/>
              </a:rPr>
              <a:t>좌고</a:t>
            </a:r>
            <a:r>
              <a:rPr lang="en-US" altLang="ko-KR" sz="1200" dirty="0">
                <a:latin typeface="+mn-ea"/>
              </a:rPr>
              <a:t>1 </a:t>
            </a:r>
            <a:r>
              <a:rPr lang="ko-KR" altLang="en-US" sz="1200" dirty="0">
                <a:latin typeface="+mn-ea"/>
              </a:rPr>
              <a:t>편성으로 무용 반주에 쓰인다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89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  <p:bldP spid="19" grpId="0" animBg="1"/>
      <p:bldP spid="11" grpId="0" animBg="1"/>
      <p:bldP spid="12" grpId="0" animBg="1"/>
      <p:bldP spid="14" grpId="0" animBg="1"/>
      <p:bldP spid="15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010661"/>
            <a:ext cx="1480831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양청도드리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774513" y="975469"/>
            <a:ext cx="8814237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+mn-ea"/>
              </a:rPr>
              <a:t>양청도드리는</a:t>
            </a:r>
            <a:r>
              <a:rPr lang="ko-KR" altLang="en-US" sz="1400" dirty="0">
                <a:latin typeface="+mn-ea"/>
              </a:rPr>
              <a:t> 「</a:t>
            </a:r>
            <a:r>
              <a:rPr lang="ko-KR" altLang="en-US" sz="1400" dirty="0" err="1">
                <a:latin typeface="+mn-ea"/>
              </a:rPr>
              <a:t>천년만세</a:t>
            </a:r>
            <a:r>
              <a:rPr lang="ko-KR" altLang="en-US" sz="1400" dirty="0">
                <a:latin typeface="+mn-ea"/>
              </a:rPr>
              <a:t>」 중 한 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보허자의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파생곡인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웃도드리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細還入</a:t>
            </a:r>
            <a:r>
              <a:rPr lang="en-US" altLang="ko-KR" sz="1400" dirty="0">
                <a:latin typeface="+mn-ea"/>
              </a:rPr>
              <a:t>: </a:t>
            </a:r>
            <a:r>
              <a:rPr lang="ko-KR" altLang="en-US" sz="1400" dirty="0" err="1">
                <a:latin typeface="+mn-ea"/>
              </a:rPr>
              <a:t>송구여지곡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를 변주한 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양청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兩淸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 err="1">
                <a:latin typeface="+mn-ea"/>
              </a:rPr>
              <a:t>도드리는</a:t>
            </a:r>
            <a:r>
              <a:rPr lang="ko-KR" altLang="en-US" sz="1400" dirty="0">
                <a:latin typeface="+mn-ea"/>
              </a:rPr>
              <a:t> 두 음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청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의 연속으로 된 </a:t>
            </a:r>
            <a:r>
              <a:rPr lang="ko-KR" altLang="en-US" sz="1400" dirty="0" err="1">
                <a:latin typeface="+mn-ea"/>
              </a:rPr>
              <a:t>도드리라는</a:t>
            </a:r>
            <a:r>
              <a:rPr lang="ko-KR" altLang="en-US" sz="1400" dirty="0">
                <a:latin typeface="+mn-ea"/>
              </a:rPr>
              <a:t> 뜻으로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거문고 연주법에서 온 이름이다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천년만세의</a:t>
            </a:r>
            <a:r>
              <a:rPr lang="ko-KR" altLang="en-US" sz="1400" dirty="0">
                <a:latin typeface="+mn-ea"/>
              </a:rPr>
              <a:t> 두 번째 곡인 </a:t>
            </a:r>
            <a:r>
              <a:rPr lang="ko-KR" altLang="en-US" sz="1400" dirty="0" err="1">
                <a:latin typeface="+mn-ea"/>
              </a:rPr>
              <a:t>양청도드리는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정악곡</a:t>
            </a:r>
            <a:r>
              <a:rPr lang="ko-KR" altLang="en-US" sz="1400" dirty="0">
                <a:latin typeface="+mn-ea"/>
              </a:rPr>
              <a:t> 중 가장 빠른 곡으로 경쾌하고 밝다</a:t>
            </a:r>
            <a:r>
              <a:rPr lang="en-US" altLang="ko-KR" sz="1400" dirty="0">
                <a:latin typeface="+mn-ea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ED4B68-68EF-3473-9432-FA9DCFE367E7}"/>
              </a:ext>
            </a:extLst>
          </p:cNvPr>
          <p:cNvSpPr txBox="1"/>
          <p:nvPr/>
        </p:nvSpPr>
        <p:spPr>
          <a:xfrm>
            <a:off x="3065993" y="3062170"/>
            <a:ext cx="7932208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풍류방의 대표 음악으로 </a:t>
            </a:r>
            <a:r>
              <a:rPr lang="ko-KR" altLang="en-US" sz="1200" dirty="0" err="1">
                <a:latin typeface="+mn-ea"/>
              </a:rPr>
              <a:t>풍류방이란</a:t>
            </a:r>
            <a:r>
              <a:rPr lang="ko-KR" altLang="en-US" sz="1200" dirty="0">
                <a:latin typeface="+mn-ea"/>
              </a:rPr>
              <a:t> 음악과 함께 운치 있고 멋있게 인생을 즐기려는 음악 애호가들이 모여서 연주하던 방이다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조선 후기에는 전통적인 사회계층이 조금씩 무너지면서 경제력을 갖춘 이들이 급부상하고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그들은 새로운 음악 수요층으로 등장했다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 err="1">
                <a:latin typeface="+mn-ea"/>
              </a:rPr>
              <a:t>천년만세는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계면가락도드리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 err="1">
                <a:latin typeface="+mn-ea"/>
              </a:rPr>
              <a:t>양청도드리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 err="1">
                <a:latin typeface="+mn-ea"/>
              </a:rPr>
              <a:t>우조가락도드리로</a:t>
            </a:r>
            <a:r>
              <a:rPr lang="ko-KR" altLang="en-US" sz="1200" dirty="0">
                <a:latin typeface="+mn-ea"/>
              </a:rPr>
              <a:t> 구성된 모음곡이며 이는 ‘느림</a:t>
            </a:r>
            <a:r>
              <a:rPr lang="en-US" altLang="ko-KR" sz="1200" dirty="0">
                <a:latin typeface="+mn-ea"/>
              </a:rPr>
              <a:t>-</a:t>
            </a:r>
            <a:r>
              <a:rPr lang="ko-KR" altLang="en-US" sz="1200" dirty="0">
                <a:latin typeface="+mn-ea"/>
              </a:rPr>
              <a:t>빠름</a:t>
            </a:r>
            <a:r>
              <a:rPr lang="en-US" altLang="ko-KR" sz="1200" dirty="0">
                <a:latin typeface="+mn-ea"/>
              </a:rPr>
              <a:t>-</a:t>
            </a:r>
            <a:r>
              <a:rPr lang="ko-KR" altLang="en-US" sz="1200" dirty="0" err="1">
                <a:latin typeface="+mn-ea"/>
              </a:rPr>
              <a:t>느림’으로</a:t>
            </a:r>
            <a:r>
              <a:rPr lang="ko-KR" altLang="en-US" sz="1200" dirty="0">
                <a:latin typeface="+mn-ea"/>
              </a:rPr>
              <a:t> 구성된 특징이 있다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 err="1">
                <a:latin typeface="+mn-ea"/>
              </a:rPr>
              <a:t>천년만세는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현악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영산회상에 이어 연주하는데 영산회상부터 </a:t>
            </a:r>
            <a:r>
              <a:rPr lang="ko-KR" altLang="en-US" sz="1200" dirty="0" err="1">
                <a:latin typeface="+mn-ea"/>
              </a:rPr>
              <a:t>천년만세까지의</a:t>
            </a:r>
            <a:r>
              <a:rPr lang="ko-KR" altLang="en-US" sz="1200" dirty="0">
                <a:latin typeface="+mn-ea"/>
              </a:rPr>
              <a:t> 연주를 ‘</a:t>
            </a:r>
            <a:r>
              <a:rPr lang="ko-KR" altLang="en-US" sz="1200" dirty="0" err="1">
                <a:latin typeface="+mn-ea"/>
              </a:rPr>
              <a:t>가즌회상’이라</a:t>
            </a:r>
            <a:r>
              <a:rPr lang="ko-KR" altLang="en-US" sz="1200" dirty="0">
                <a:latin typeface="+mn-ea"/>
              </a:rPr>
              <a:t> 한다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 err="1">
                <a:latin typeface="+mn-ea"/>
              </a:rPr>
              <a:t>천년만세만은</a:t>
            </a:r>
            <a:r>
              <a:rPr lang="ko-KR" altLang="en-US" sz="1200" dirty="0">
                <a:latin typeface="+mn-ea"/>
              </a:rPr>
              <a:t> 영산회상 뒤에 연주한다고 하여 ‘뒤 </a:t>
            </a:r>
            <a:r>
              <a:rPr lang="ko-KR" altLang="en-US" sz="1200" dirty="0" err="1">
                <a:latin typeface="+mn-ea"/>
              </a:rPr>
              <a:t>풍류’라고도</a:t>
            </a:r>
            <a:r>
              <a:rPr lang="ko-KR" altLang="en-US" sz="1200" dirty="0">
                <a:latin typeface="+mn-ea"/>
              </a:rPr>
              <a:t> 불렸다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5EB9224-A759-833C-239B-16B17300E2BE}"/>
              </a:ext>
            </a:extLst>
          </p:cNvPr>
          <p:cNvSpPr/>
          <p:nvPr/>
        </p:nvSpPr>
        <p:spPr>
          <a:xfrm>
            <a:off x="1686675" y="3115479"/>
            <a:ext cx="1310111" cy="251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</a:rPr>
              <a:t>천년만세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239929"/>
            <a:ext cx="1916002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성금연류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 가야금 산조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3275543" y="1204737"/>
            <a:ext cx="7646457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1930</a:t>
            </a:r>
            <a:r>
              <a:rPr lang="ko-KR" altLang="en-US" sz="1400" dirty="0">
                <a:latin typeface="+mn-ea"/>
              </a:rPr>
              <a:t>년대 성금연이 축적한 민속음악을 바탕으로 </a:t>
            </a:r>
            <a:r>
              <a:rPr lang="ko-KR" altLang="en-US" sz="1400" dirty="0" err="1">
                <a:latin typeface="+mn-ea"/>
              </a:rPr>
              <a:t>다스름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진양조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중모리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중중모리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자진모리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굿거리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휘모리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err="1">
                <a:latin typeface="+mn-ea"/>
              </a:rPr>
              <a:t>엇모리</a:t>
            </a:r>
            <a:r>
              <a:rPr lang="ko-KR" altLang="en-US" sz="1400" dirty="0">
                <a:latin typeface="+mn-ea"/>
              </a:rPr>
              <a:t> 등 </a:t>
            </a:r>
            <a:r>
              <a:rPr lang="en-US" altLang="ko-KR" sz="1400" dirty="0">
                <a:latin typeface="+mn-ea"/>
              </a:rPr>
              <a:t>8</a:t>
            </a:r>
            <a:r>
              <a:rPr lang="ko-KR" altLang="en-US" sz="1400" dirty="0">
                <a:latin typeface="+mn-ea"/>
              </a:rPr>
              <a:t>악장 구성의 작품으로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조의 변화와 정교한 선율이 돋보이는 한국 전통 기악 독주곡이다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3" name="그림 2" descr="악보이(가) 표시된 사진&#10;&#10;자동 생성된 설명">
            <a:extLst>
              <a:ext uri="{FF2B5EF4-FFF2-40B4-BE49-F238E27FC236}">
                <a16:creationId xmlns:a16="http://schemas.microsoft.com/office/drawing/2014/main" id="{F30F877E-AD20-07BD-7896-B19CB45249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950" y="2402753"/>
            <a:ext cx="7397750" cy="3543549"/>
          </a:xfrm>
          <a:prstGeom prst="rect">
            <a:avLst/>
          </a:prstGeom>
        </p:spPr>
      </p:pic>
      <p:pic>
        <p:nvPicPr>
          <p:cNvPr id="4" name="[아침나라 중음①]_3단원_교과서_83쪽_2.가야금산조_자진모리_음원편집">
            <a:hlinkClick r:id="" action="ppaction://media"/>
            <a:extLst>
              <a:ext uri="{FF2B5EF4-FFF2-40B4-BE49-F238E27FC236}">
                <a16:creationId xmlns:a16="http://schemas.microsoft.com/office/drawing/2014/main" id="{A0A5386F-1956-8DDD-6802-2CC69F1A9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64750" y="5177013"/>
            <a:ext cx="393700" cy="393700"/>
          </a:xfrm>
          <a:prstGeom prst="rect">
            <a:avLst/>
          </a:prstGeom>
        </p:spPr>
      </p:pic>
      <p:pic>
        <p:nvPicPr>
          <p:cNvPr id="5" name="[아침나라 중음①]_3단원_교과서_83쪽_2.가야금산조_진양조_음원편집">
            <a:hlinkClick r:id="" action="ppaction://media"/>
            <a:extLst>
              <a:ext uri="{FF2B5EF4-FFF2-40B4-BE49-F238E27FC236}">
                <a16:creationId xmlns:a16="http://schemas.microsoft.com/office/drawing/2014/main" id="{9DC5CF26-2371-C1E0-5367-C1FFA55F8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64750" y="2843137"/>
            <a:ext cx="393700" cy="393700"/>
          </a:xfrm>
          <a:prstGeom prst="rect">
            <a:avLst/>
          </a:prstGeom>
        </p:spPr>
      </p:pic>
      <p:pic>
        <p:nvPicPr>
          <p:cNvPr id="6" name="[아침나라 중음①]_3단원_교과서_83쪽_3.가야금산조-중모리_음원편집">
            <a:hlinkClick r:id="" action="ppaction://media"/>
            <a:extLst>
              <a:ext uri="{FF2B5EF4-FFF2-40B4-BE49-F238E27FC236}">
                <a16:creationId xmlns:a16="http://schemas.microsoft.com/office/drawing/2014/main" id="{C5798E77-A43D-D6E8-2FFF-6D03F4953E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64750" y="3989674"/>
            <a:ext cx="3937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70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225660" y="2160679"/>
            <a:ext cx="1022240" cy="299624"/>
          </a:xfrm>
          <a:prstGeom prst="roundRect">
            <a:avLst/>
          </a:prstGeom>
          <a:solidFill>
            <a:srgbClr val="CAE8A9"/>
          </a:solidFill>
          <a:ln>
            <a:solidFill>
              <a:srgbClr val="CAE8A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00602B"/>
                </a:solidFill>
              </a:rPr>
              <a:t>산조</a:t>
            </a:r>
            <a:endParaRPr lang="en-US" altLang="ko-KR" sz="1200" dirty="0">
              <a:solidFill>
                <a:srgbClr val="006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451100" y="2125487"/>
            <a:ext cx="8642349" cy="231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산조는 </a:t>
            </a:r>
            <a:r>
              <a:rPr lang="en-US" altLang="ko-KR" sz="1400" dirty="0">
                <a:latin typeface="+mn-ea"/>
              </a:rPr>
              <a:t>19</a:t>
            </a:r>
            <a:r>
              <a:rPr lang="ko-KR" altLang="en-US" sz="1400" dirty="0">
                <a:latin typeface="+mn-ea"/>
              </a:rPr>
              <a:t>세기 말 판소리와 무속음악의 영향으로 만들어진 기악 독주곡이다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김창조의 가야금산조를 필두로 거문고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대금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해금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아쟁 순으로 산조가 발생하였다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느린 장단의 진양조로 시작하여 중간 속도의 중모리장단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빠른 속도의 자진모리장단의 기본 틀에 중중모리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굿거리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휘모리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err="1">
                <a:latin typeface="+mn-ea"/>
              </a:rPr>
              <a:t>단모리</a:t>
            </a:r>
            <a:r>
              <a:rPr lang="ko-KR" altLang="en-US" sz="1400" dirty="0">
                <a:latin typeface="+mn-ea"/>
              </a:rPr>
              <a:t> 등 장단이 추가되기도 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이렇게 진양조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중모리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자진모리의 구도는 풍류 음악의 만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중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err="1">
                <a:latin typeface="+mn-ea"/>
              </a:rPr>
              <a:t>삭의</a:t>
            </a:r>
            <a:r>
              <a:rPr lang="ko-KR" altLang="en-US" sz="1400" dirty="0">
                <a:latin typeface="+mn-ea"/>
              </a:rPr>
              <a:t> 연주 형식이 내재되어 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산조에서는 점차 빨라지는 속도의 변화와 연주자들의 즉흥성을 볼 수 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허튼가락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허드레 가락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흐드러진 가락이라는 뜻이다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무속음악에 뿌리를 두며 기본적인 음악 골격을 유지하되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연주할 때마다 즉흥성을 가지고 음악성을 표출하는 특징이 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80153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239929"/>
            <a:ext cx="1219090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시나위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603501" y="1204737"/>
            <a:ext cx="8318500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시나위는 무속음악의 영향으로 만들어진 기악 합주곡이다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고정된 형식에 얽매이지 않고 정해진 가락 없이 즉흥적인 가락을 독주와 합주로 자유롭게 연주하는데 불협화음을 내는 듯 하면서도 조화를 이루는 특징이 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일반적으로 피리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대금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해금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징으로 편성되며 가야금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거문고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아쟁 등의 악기가 추가되기도 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굿판에서 무당의 춤에 맞추어 연주하던 악사들의 음악이 발전하여 자연스럽게 이루어진 즉흥 음악으로 산조와는 다르게 기악 합주곡 형태이다</a:t>
            </a:r>
            <a:r>
              <a:rPr lang="en-US" altLang="ko-KR" sz="1400" dirty="0">
                <a:latin typeface="+mn-ea"/>
              </a:rPr>
              <a:t>.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0F877E-AD20-07BD-7896-B19CB452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43200" y="3035300"/>
            <a:ext cx="7397750" cy="2827711"/>
          </a:xfrm>
          <a:prstGeom prst="rect">
            <a:avLst/>
          </a:prstGeom>
        </p:spPr>
      </p:pic>
      <p:pic>
        <p:nvPicPr>
          <p:cNvPr id="2" name="[아침나라 중음①]_3단원_교과서_83쪽_3.조선후기음악_시나위_음원편집">
            <a:hlinkClick r:id="" action="ppaction://media"/>
            <a:extLst>
              <a:ext uri="{FF2B5EF4-FFF2-40B4-BE49-F238E27FC236}">
                <a16:creationId xmlns:a16="http://schemas.microsoft.com/office/drawing/2014/main" id="{1C56057E-8BA5-5542-D7BB-B8B7582DF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5275" y="1809028"/>
            <a:ext cx="415925" cy="4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6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4973</TotalTime>
  <Words>730</Words>
  <Application>Microsoft Office PowerPoint</Application>
  <PresentationFormat>와이드스크린</PresentationFormat>
  <Paragraphs>60</Paragraphs>
  <Slides>11</Slides>
  <Notes>10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나눔고딕</vt:lpstr>
      <vt:lpstr>맑은 고딕</vt:lpstr>
      <vt:lpstr>Spoqa Han Sans Neo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236</cp:revision>
  <dcterms:created xsi:type="dcterms:W3CDTF">2024-07-03T01:17:18Z</dcterms:created>
  <dcterms:modified xsi:type="dcterms:W3CDTF">2025-03-25T07:53:15Z</dcterms:modified>
</cp:coreProperties>
</file>