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05" r:id="rId6"/>
    <p:sldId id="304" r:id="rId7"/>
    <p:sldId id="367" r:id="rId8"/>
    <p:sldId id="370" r:id="rId9"/>
    <p:sldId id="368" r:id="rId10"/>
    <p:sldId id="371" r:id="rId11"/>
    <p:sldId id="309" r:id="rId12"/>
    <p:sldId id="372" r:id="rId13"/>
    <p:sldId id="316" r:id="rId14"/>
    <p:sldId id="295" r:id="rId15"/>
  </p:sldIdLst>
  <p:sldSz cx="12192000" cy="6858000"/>
  <p:notesSz cx="6858000" cy="9144000"/>
  <p:embeddedFontLst>
    <p:embeddedFont>
      <p:font typeface="NanumGothicExtraBold" panose="020D0904000000000000" pitchFamily="50" charset="-127"/>
      <p:bold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2CCB9-0693-B83A-CBCF-B3871E49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4C1774-A3F3-6F41-F2C7-F94B72AD4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EC67D3-BFAD-BBF3-2E52-D48DCA164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F8A142-424F-36BD-5759-DDE3CB806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8610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E9816-7E7E-5D50-9DB7-FDE350CC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31D2872-A960-1527-FD93-5F9D0C36A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4C507A7-EB8F-E709-CCFE-EB457D756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397239A-86F4-B8FE-CF11-7169D060B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4947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소리로 표현하기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9D98D7D-F3A0-6B73-0CE7-52A9828CE82D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702B776-9252-187C-3D1B-CB3ADBB2015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B5596D-BEDD-7C10-9D87-DC775EF94BF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소리로 표현하기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5E0F3-7FC0-A98B-D0B4-A3EBD9EAC13C}"/>
              </a:ext>
            </a:extLst>
          </p:cNvPr>
          <p:cNvSpPr txBox="1"/>
          <p:nvPr/>
        </p:nvSpPr>
        <p:spPr>
          <a:xfrm>
            <a:off x="2059793" y="2662426"/>
            <a:ext cx="7030676" cy="1134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소리를 상상하여 즉흥적으로 표현할 수 있나요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바른 자세와 발성으로 노래를 부를 수 있나요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3717646-B108-F04A-7A20-BD7CCBD6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311629" y="3396789"/>
            <a:ext cx="1041739" cy="4071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13E809A-FFAA-90EF-36C0-2A9A19AE70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311629" y="2865803"/>
            <a:ext cx="1041739" cy="40712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14F188F-F87B-F29B-E8EE-3A351EB11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DAA4D06-8E39-23DA-1D23-C9BDDB92C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4DA8B0B9-D84A-5E7D-209D-16D9FE8D3227}"/>
              </a:ext>
            </a:extLst>
          </p:cNvPr>
          <p:cNvSpPr/>
          <p:nvPr/>
        </p:nvSpPr>
        <p:spPr>
          <a:xfrm>
            <a:off x="4022854" y="2658753"/>
            <a:ext cx="1699520" cy="770247"/>
          </a:xfrm>
          <a:prstGeom prst="wedgeRoundRectCallout">
            <a:avLst>
              <a:gd name="adj1" fmla="val -57933"/>
              <a:gd name="adj2" fmla="val -23217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소리로 표현하기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봄과 관련된 이야기를 나누어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856E7A1C-8501-7FE2-85F9-A74C5E6058B9}"/>
              </a:ext>
            </a:extLst>
          </p:cNvPr>
          <p:cNvSpPr txBox="1">
            <a:spLocks/>
          </p:cNvSpPr>
          <p:nvPr/>
        </p:nvSpPr>
        <p:spPr>
          <a:xfrm>
            <a:off x="4096594" y="2715286"/>
            <a:ext cx="1519285" cy="40425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봄 하면 새 학년이 되어서 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설레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063" y="2530147"/>
            <a:ext cx="268672" cy="279005"/>
          </a:xfrm>
          <a:prstGeom prst="rect">
            <a:avLst/>
          </a:prstGeom>
        </p:spPr>
      </p:pic>
      <p:sp>
        <p:nvSpPr>
          <p:cNvPr id="4" name="말풍선: 모서리가 둥근 사각형 3">
            <a:extLst>
              <a:ext uri="{FF2B5EF4-FFF2-40B4-BE49-F238E27FC236}">
                <a16:creationId xmlns:a16="http://schemas.microsoft.com/office/drawing/2014/main" id="{60A72878-08BA-14A9-90DB-97F729D1FBBD}"/>
              </a:ext>
            </a:extLst>
          </p:cNvPr>
          <p:cNvSpPr/>
          <p:nvPr/>
        </p:nvSpPr>
        <p:spPr>
          <a:xfrm>
            <a:off x="8053350" y="2658753"/>
            <a:ext cx="2200464" cy="770247"/>
          </a:xfrm>
          <a:prstGeom prst="wedgeRoundRectCallout">
            <a:avLst>
              <a:gd name="adj1" fmla="val -57933"/>
              <a:gd name="adj2" fmla="val -23217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chemeClr val="bg1"/>
                </a:solidFill>
              </a:rPr>
              <a:t>봄봄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4F564860-F512-5C8C-CE12-4AC09F2355A8}"/>
              </a:ext>
            </a:extLst>
          </p:cNvPr>
          <p:cNvSpPr txBox="1">
            <a:spLocks/>
          </p:cNvSpPr>
          <p:nvPr/>
        </p:nvSpPr>
        <p:spPr>
          <a:xfrm>
            <a:off x="8143467" y="2710703"/>
            <a:ext cx="2023088" cy="5929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봄꽃 축제에 가족과 놀러 간 기억이 나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DED8165-1C58-B27A-9123-B45DBC2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005" y="2375704"/>
            <a:ext cx="876422" cy="86689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3CEAB25-8F35-7D16-721C-9FC9D1BF6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29111" y="2468228"/>
            <a:ext cx="876422" cy="9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소리를 상상하여 표현하고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바른 자세와 발성으로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C5A081C-705F-1D62-1121-67F8C14A6DB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51DCFFB-A980-8533-0899-3343DD73E7CE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소리로 표현하기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49DDC12-7C06-C9D9-111D-40E68296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시를 읽고 장면을 상상하며 떠오르는 소리를 찾아봅시다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FCC05E20-DB82-1E82-7D44-49DE4BFBFBE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587ACD2-AE3D-438C-E893-020EFD07ACDF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실감 나게 시를 읽기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3A32738-662E-65A4-6542-2CB1170A79D0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소리로 표현하기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07A8C03-FC35-41A5-95A2-4BA656E8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659" y="1571731"/>
            <a:ext cx="7585464" cy="487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49409-9E75-63F0-B5EE-070DF0355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51B6533-3F72-58FF-1952-46269A1B1C8D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C54BD0C9-0BDF-7E78-E22E-88E75D8BF4B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시를 읽고 장면을 상상하며 떠오르는 소리를 찾아봅시다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AC3364D-5AE7-1A33-5C6B-76141DCCB1B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05C22B44-376E-EE2C-7D45-DFCF5680C24B}"/>
              </a:ext>
            </a:extLst>
          </p:cNvPr>
          <p:cNvSpPr txBox="1">
            <a:spLocks/>
          </p:cNvSpPr>
          <p:nvPr/>
        </p:nvSpPr>
        <p:spPr>
          <a:xfrm>
            <a:off x="968996" y="5104805"/>
            <a:ext cx="4849338" cy="3047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&lt;</a:t>
            </a:r>
            <a:r>
              <a:rPr kumimoji="1" lang="ko-KR" altLang="en-US" sz="1800" dirty="0">
                <a:solidFill>
                  <a:schemeClr val="tx1"/>
                </a:solidFill>
              </a:rPr>
              <a:t>봄이 오는 소리</a:t>
            </a:r>
            <a:r>
              <a:rPr kumimoji="1" lang="en-US" altLang="ko-KR" sz="1800" dirty="0">
                <a:solidFill>
                  <a:schemeClr val="tx1"/>
                </a:solidFill>
              </a:rPr>
              <a:t>&gt; </a:t>
            </a: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재잘재잘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소곤소곤 이야기 나누는 소리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FFD2E32A-9328-57EF-CD29-D050A414C5D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E0AC402-92A9-E377-EED8-CB91BDEFD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20" y="4000201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D7B277-AFC6-17F6-1E2E-5E4E8DFFF6FC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장면을 상상하며 소리 떠올리기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7C87A48-BDF9-7DA6-63EC-D06D23DC8639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소리로 표현하기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5BCF4-4D5A-9B03-BF4F-FF717C35A245}"/>
              </a:ext>
            </a:extLst>
          </p:cNvPr>
          <p:cNvSpPr txBox="1"/>
          <p:nvPr/>
        </p:nvSpPr>
        <p:spPr>
          <a:xfrm>
            <a:off x="1057486" y="1571731"/>
            <a:ext cx="6572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두 편의 시를 읽고 떠오르는 장면을 이야기 나누어 봅시다</a:t>
            </a:r>
            <a:r>
              <a:rPr kumimoji="1" lang="en-US" altLang="ko-KR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A3CAAFC-AC61-B4B8-53F5-8012353C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320" y="2083116"/>
            <a:ext cx="6794294" cy="687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F0BCA6-5E17-A2CF-11D1-359D41CDD874}"/>
              </a:ext>
            </a:extLst>
          </p:cNvPr>
          <p:cNvSpPr txBox="1"/>
          <p:nvPr/>
        </p:nvSpPr>
        <p:spPr>
          <a:xfrm>
            <a:off x="1057486" y="3424004"/>
            <a:ext cx="8853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두 시를 읽고 떠오르는 장면에서 들을 수 있는 소리를 이야기 나누어 봅시다</a:t>
            </a:r>
            <a:r>
              <a:rPr kumimoji="1" lang="en-US" altLang="ko-KR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2FEF31D3-B53A-F55E-59A4-9C23C6C22804}"/>
              </a:ext>
            </a:extLst>
          </p:cNvPr>
          <p:cNvSpPr txBox="1">
            <a:spLocks/>
          </p:cNvSpPr>
          <p:nvPr/>
        </p:nvSpPr>
        <p:spPr>
          <a:xfrm>
            <a:off x="6641165" y="5058027"/>
            <a:ext cx="2542164" cy="3047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&lt;</a:t>
            </a:r>
            <a:r>
              <a:rPr kumimoji="1" lang="ko-KR" altLang="en-US" sz="1800" dirty="0">
                <a:solidFill>
                  <a:schemeClr val="tx1"/>
                </a:solidFill>
              </a:rPr>
              <a:t>새싹</a:t>
            </a:r>
            <a:r>
              <a:rPr kumimoji="1" lang="en-US" altLang="ko-KR" sz="1800" dirty="0">
                <a:solidFill>
                  <a:schemeClr val="tx1"/>
                </a:solidFill>
              </a:rPr>
              <a:t>&gt;</a:t>
            </a:r>
          </a:p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 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딩동</a:t>
            </a:r>
            <a:r>
              <a:rPr kumimoji="1" lang="ko-KR" altLang="en-US" sz="1800" dirty="0">
                <a:solidFill>
                  <a:schemeClr val="tx1"/>
                </a:solidFill>
              </a:rPr>
              <a:t> 소리</a:t>
            </a:r>
            <a:r>
              <a:rPr kumimoji="1" lang="en-US" altLang="ko-KR" sz="1800" dirty="0">
                <a:solidFill>
                  <a:schemeClr val="tx1"/>
                </a:solidFill>
              </a:rPr>
              <a:t>,</a:t>
            </a: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문으로 달려 나가는 소리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문 여는 소리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276AD13-69C5-F188-F2D2-24ED952CD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558" y="3965694"/>
            <a:ext cx="1524213" cy="96215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EC65FA1-5EC2-6CDA-BFAC-E2B264A18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075" y="3935389"/>
            <a:ext cx="1524212" cy="10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7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00DCA-30A0-4559-B85B-32B312F9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A10F930-C43B-789D-C12E-1707151A57B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시에 담긴 소리를 상상하며 신체</a:t>
            </a:r>
            <a:r>
              <a:rPr kumimoji="1" lang="en-US" altLang="ko-KR" dirty="0"/>
              <a:t>, </a:t>
            </a:r>
            <a:r>
              <a:rPr kumimoji="1" lang="ko-KR" altLang="en-US" dirty="0"/>
              <a:t>물체</a:t>
            </a:r>
            <a:r>
              <a:rPr kumimoji="1" lang="en-US" altLang="ko-KR" dirty="0"/>
              <a:t>, </a:t>
            </a:r>
            <a:r>
              <a:rPr kumimoji="1" lang="ko-KR" altLang="en-US" dirty="0"/>
              <a:t>악기 등으로 표현해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6A7A04-F924-943F-88B5-D08C596718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C0C9450-50F7-64A9-5FF3-ECCEE672A1C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31E958B-2FD4-A376-50A8-0904F8E72653}"/>
              </a:ext>
            </a:extLst>
          </p:cNvPr>
          <p:cNvSpPr txBox="1">
            <a:spLocks/>
          </p:cNvSpPr>
          <p:nvPr/>
        </p:nvSpPr>
        <p:spPr>
          <a:xfrm>
            <a:off x="792000" y="96042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신체나 물체를 활용하여 소리 내는 방법 떠올리기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02F9816-51F6-1FB8-50F0-B8509AFE6B9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64E8BAE-2ADA-5480-5729-1B24DFF04369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소리로 표현하기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D82AC7EF-5DB5-6C6E-0132-A8DA44459378}"/>
              </a:ext>
            </a:extLst>
          </p:cNvPr>
          <p:cNvSpPr txBox="1">
            <a:spLocks/>
          </p:cNvSpPr>
          <p:nvPr/>
        </p:nvSpPr>
        <p:spPr>
          <a:xfrm>
            <a:off x="1016564" y="2393891"/>
            <a:ext cx="4849338" cy="3047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치거나 두드리기</a:t>
            </a:r>
            <a:r>
              <a:rPr kumimoji="1" lang="en-US" altLang="ko-KR" sz="1800" dirty="0">
                <a:solidFill>
                  <a:schemeClr val="tx1"/>
                </a:solidFill>
              </a:rPr>
              <a:t>: </a:t>
            </a: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책상 두드리기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  <a:r>
              <a:rPr kumimoji="1" lang="ko-KR" altLang="en-US" sz="1800" dirty="0">
                <a:solidFill>
                  <a:schemeClr val="tx1"/>
                </a:solidFill>
              </a:rPr>
              <a:t>신체 두드리기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02739EB-5904-5860-10F2-341B0F0BC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01" y="2546279"/>
            <a:ext cx="247685" cy="257211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06E3343-D0D9-EF36-91D3-352F8024B5A1}"/>
              </a:ext>
            </a:extLst>
          </p:cNvPr>
          <p:cNvSpPr txBox="1">
            <a:spLocks/>
          </p:cNvSpPr>
          <p:nvPr/>
        </p:nvSpPr>
        <p:spPr>
          <a:xfrm>
            <a:off x="5307856" y="2372677"/>
            <a:ext cx="2542164" cy="3047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흔들기</a:t>
            </a:r>
            <a:r>
              <a:rPr kumimoji="1" lang="en-US" altLang="ko-KR" sz="1800" dirty="0">
                <a:solidFill>
                  <a:schemeClr val="tx1"/>
                </a:solidFill>
              </a:rPr>
              <a:t>: </a:t>
            </a: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필통 흔들기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774F03DE-4267-60B1-67BB-DE459B2D78A2}"/>
              </a:ext>
            </a:extLst>
          </p:cNvPr>
          <p:cNvSpPr txBox="1">
            <a:spLocks/>
          </p:cNvSpPr>
          <p:nvPr/>
        </p:nvSpPr>
        <p:spPr>
          <a:xfrm>
            <a:off x="8032089" y="2372676"/>
            <a:ext cx="2542164" cy="3047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문지르거나 긁기</a:t>
            </a:r>
            <a:r>
              <a:rPr kumimoji="1" lang="en-US" altLang="ko-KR" sz="1800" dirty="0">
                <a:solidFill>
                  <a:schemeClr val="tx1"/>
                </a:solidFill>
              </a:rPr>
              <a:t>: </a:t>
            </a: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구슬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  <a:r>
              <a:rPr kumimoji="1" lang="ko-KR" altLang="en-US" sz="1800" dirty="0">
                <a:solidFill>
                  <a:schemeClr val="tx1"/>
                </a:solidFill>
              </a:rPr>
              <a:t>블록 등을 여러 개 쥐고 서로 문지르기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3261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4F5D6-99A0-04D8-F6E6-35454EAFF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CA464E6-E62D-2B57-1CC2-57E91A208E5F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시에 담긴 소리를 상상하며 신체</a:t>
            </a:r>
            <a:r>
              <a:rPr kumimoji="1" lang="en-US" altLang="ko-KR" dirty="0"/>
              <a:t>, </a:t>
            </a:r>
            <a:r>
              <a:rPr kumimoji="1" lang="ko-KR" altLang="en-US" dirty="0"/>
              <a:t>물체</a:t>
            </a:r>
            <a:r>
              <a:rPr kumimoji="1" lang="en-US" altLang="ko-KR" dirty="0"/>
              <a:t>, </a:t>
            </a:r>
            <a:r>
              <a:rPr kumimoji="1" lang="ko-KR" altLang="en-US" dirty="0"/>
              <a:t>악기 등으로 표현해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84C8823-F219-54B1-EECF-660A344196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C2015D9-C726-0811-43B2-870061ECDB9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76775359-592A-7F0D-4E96-0FEC29C00F45}"/>
              </a:ext>
            </a:extLst>
          </p:cNvPr>
          <p:cNvSpPr txBox="1">
            <a:spLocks/>
          </p:cNvSpPr>
          <p:nvPr/>
        </p:nvSpPr>
        <p:spPr>
          <a:xfrm>
            <a:off x="792000" y="96042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상상한 소리 표현하기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97067AC-4EDE-30A8-D19D-E47DB57E65F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94E86AA-66D9-5093-FC98-D027152E14F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소리로 표현하기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05A85-C151-6956-4299-C2AD5F5EDE8D}"/>
              </a:ext>
            </a:extLst>
          </p:cNvPr>
          <p:cNvSpPr txBox="1"/>
          <p:nvPr/>
        </p:nvSpPr>
        <p:spPr>
          <a:xfrm>
            <a:off x="1081631" y="1529691"/>
            <a:ext cx="9763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제시된 예시를 보며 시에 담긴 소리를 어떻게 표현했는지 살펴봅시다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D785654-3A57-B208-C80F-3B6480C0B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344"/>
          <a:stretch/>
        </p:blipFill>
        <p:spPr>
          <a:xfrm>
            <a:off x="4946912" y="1992613"/>
            <a:ext cx="6024608" cy="1510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A877C4-69BD-6E93-445E-5B33CDEEDFCF}"/>
              </a:ext>
            </a:extLst>
          </p:cNvPr>
          <p:cNvSpPr txBox="1"/>
          <p:nvPr/>
        </p:nvSpPr>
        <p:spPr>
          <a:xfrm>
            <a:off x="1081631" y="4133314"/>
            <a:ext cx="9763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내가 상상한 소리를 어떻게 표현할지 생각해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EC321A1-DA5F-4C9D-9821-9E79B0E9F1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269"/>
          <a:stretch/>
        </p:blipFill>
        <p:spPr>
          <a:xfrm>
            <a:off x="5010532" y="4631404"/>
            <a:ext cx="5960988" cy="15108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707E82-12CA-9BEA-3907-89F9EAFE212F}"/>
              </a:ext>
            </a:extLst>
          </p:cNvPr>
          <p:cNvSpPr txBox="1"/>
          <p:nvPr/>
        </p:nvSpPr>
        <p:spPr>
          <a:xfrm>
            <a:off x="1641987" y="2129126"/>
            <a:ext cx="3244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kumimoji="1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소곤소곤</a:t>
            </a:r>
            <a:r>
              <a:rPr kumimoji="1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여러 개의 연필을 서로 문지른다</a:t>
            </a:r>
            <a:r>
              <a:rPr kumimoji="1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1" lang="en-US" altLang="ko-KR" sz="1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가벼운 소리가 나는 우드블록을 활용하여 작게 이야기 나누는 소리를 낸다</a:t>
            </a:r>
            <a:r>
              <a:rPr kumimoji="1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4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D234A05-AAB2-78B3-8343-ED61C3659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022" y="2192733"/>
            <a:ext cx="247685" cy="2572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68D43C-11D5-A2F6-82D8-03AE5BC1BE88}"/>
              </a:ext>
            </a:extLst>
          </p:cNvPr>
          <p:cNvSpPr txBox="1"/>
          <p:nvPr/>
        </p:nvSpPr>
        <p:spPr>
          <a:xfrm>
            <a:off x="1641987" y="4695011"/>
            <a:ext cx="324464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kumimoji="1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드르륵</a:t>
            </a:r>
            <a:r>
              <a:rPr kumimoji="1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1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카바사를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굴려 연주하여 문이 드르륵 열리는 것을 표현하한</a:t>
            </a:r>
            <a:r>
              <a:rPr kumimoji="1" lang="en-US" altLang="ko-KR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1" lang="en-US" altLang="ko-KR" sz="1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혀를 굴려 문이 열리는 소리를 표현한</a:t>
            </a:r>
            <a:r>
              <a:rPr kumimoji="1"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kumimoji="1"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4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79D0720-3DA4-957D-C15A-93B21AFC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352" y="4734339"/>
            <a:ext cx="247685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27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바른 자세와 발성으로 노랫말의 아름다움을 느끼며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2" name="텍스트 개체 틀 3">
            <a:extLst>
              <a:ext uri="{FF2B5EF4-FFF2-40B4-BE49-F238E27FC236}">
                <a16:creationId xmlns:a16="http://schemas.microsoft.com/office/drawing/2014/main" id="{D54E88E0-12FB-4521-59C7-3F6AE7130DCF}"/>
              </a:ext>
            </a:extLst>
          </p:cNvPr>
          <p:cNvSpPr txBox="1">
            <a:spLocks/>
          </p:cNvSpPr>
          <p:nvPr/>
        </p:nvSpPr>
        <p:spPr>
          <a:xfrm>
            <a:off x="1274945" y="277192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55" name="텍스트 개체 틀 3">
            <a:extLst>
              <a:ext uri="{FF2B5EF4-FFF2-40B4-BE49-F238E27FC236}">
                <a16:creationId xmlns:a16="http://schemas.microsoft.com/office/drawing/2014/main" id="{9DE0C07B-27F7-1736-64DC-7B45EC6922F5}"/>
              </a:ext>
            </a:extLst>
          </p:cNvPr>
          <p:cNvSpPr txBox="1">
            <a:spLocks/>
          </p:cNvSpPr>
          <p:nvPr/>
        </p:nvSpPr>
        <p:spPr>
          <a:xfrm>
            <a:off x="1283370" y="357529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BF0A8A6-5A5D-3F1D-1778-FC9537AD7ED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5C00CC24-E3A9-1539-0CE6-D344A5EDD35F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CCF4D40-2F59-DDDE-FE68-32E32FF4867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소리로 표현하기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53ADCCD-AB14-7BE8-3C7B-2F74E3C7D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686" y="2378175"/>
            <a:ext cx="3014546" cy="80695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50F069C-3172-F50D-869E-F03307C1C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016" y="1466337"/>
            <a:ext cx="6470975" cy="4972994"/>
          </a:xfrm>
          <a:prstGeom prst="rect">
            <a:avLst/>
          </a:prstGeom>
        </p:spPr>
      </p:pic>
      <p:pic>
        <p:nvPicPr>
          <p:cNvPr id="17" name="5-1-1-01 [새싹] 노래">
            <a:hlinkClick r:id="" action="ppaction://media"/>
            <a:extLst>
              <a:ext uri="{FF2B5EF4-FFF2-40B4-BE49-F238E27FC236}">
                <a16:creationId xmlns:a16="http://schemas.microsoft.com/office/drawing/2014/main" id="{CF707F91-B2B7-F143-55EB-C395ADD19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514" y="2285117"/>
            <a:ext cx="452807" cy="452807"/>
          </a:xfrm>
          <a:prstGeom prst="rect">
            <a:avLst/>
          </a:prstGeom>
        </p:spPr>
      </p:pic>
      <p:pic>
        <p:nvPicPr>
          <p:cNvPr id="20" name="5-1-1-02 [새싹] 반주">
            <a:hlinkClick r:id="" action="ppaction://media"/>
            <a:extLst>
              <a:ext uri="{FF2B5EF4-FFF2-40B4-BE49-F238E27FC236}">
                <a16:creationId xmlns:a16="http://schemas.microsoft.com/office/drawing/2014/main" id="{94072EF2-C2E8-0404-C46B-5C2037FD72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4128" y="3122491"/>
            <a:ext cx="452807" cy="45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9DC7C-C810-5A7C-B149-9EDD1B95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4B05A8C-75AE-7B1F-495D-687CD18D16F3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9052B6D-DCF0-8151-48E1-DE0FA7BD4D3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바른 자세와 발성으로 노랫말의 아름다움을 느끼며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6C81B00-D702-D6C3-9836-2CE8B2085D9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B592EDC5-A25B-0F84-D9C2-EDD49D670EFA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 부르는 바른 자세와 발성법 알아보기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5CDAEA1-D03F-9BCD-D6FD-95EAA8D18A5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소리로 표현하기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7D267E1-B6DA-0096-14B0-6EE577E85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534" y="1757634"/>
            <a:ext cx="6894138" cy="270872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A014547-4DA5-F9DB-FA8F-A4CEB54D4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91" y="4818780"/>
            <a:ext cx="5907813" cy="136156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61C2E57-8165-178C-E06C-00C247A27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961" y="4833673"/>
            <a:ext cx="5414826" cy="14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8678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488</Words>
  <Application>Microsoft Office PowerPoint</Application>
  <PresentationFormat>와이드스크린</PresentationFormat>
  <Paragraphs>88</Paragraphs>
  <Slides>11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183</cp:revision>
  <dcterms:created xsi:type="dcterms:W3CDTF">2024-07-03T01:17:18Z</dcterms:created>
  <dcterms:modified xsi:type="dcterms:W3CDTF">2025-09-29T06:31:51Z</dcterms:modified>
</cp:coreProperties>
</file>