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305" r:id="rId7"/>
    <p:sldId id="327" r:id="rId8"/>
    <p:sldId id="312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>
        <p:scale>
          <a:sx n="125" d="100"/>
          <a:sy n="125" d="100"/>
        </p:scale>
        <p:origin x="186" y="6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gl.or.kr/index.do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ha.go.kr/service/index.nih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4873" y="3384000"/>
            <a:ext cx="6262254" cy="792000"/>
          </a:xfrm>
        </p:spPr>
        <p:txBody>
          <a:bodyPr anchor="ctr"/>
          <a:lstStyle/>
          <a:p>
            <a:r>
              <a:rPr kumimoji="1" lang="ko-KR" altLang="en-US" sz="3200" dirty="0">
                <a:latin typeface="+mn-ea"/>
                <a:ea typeface="+mn-ea"/>
              </a:rPr>
              <a:t>우리 문화유산 홍보 영상 만들기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112~113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479675"/>
            <a:ext cx="5760000" cy="970551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음악 문화유산을 주제로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홍보 영상을 만들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1095200" cy="251999"/>
          </a:xfrm>
        </p:spPr>
        <p:txBody>
          <a:bodyPr/>
          <a:lstStyle/>
          <a:p>
            <a:r>
              <a:rPr kumimoji="1" lang="ko-KR" altLang="en-US" dirty="0"/>
              <a:t>다양한 방법으로 만든 국가유산 홍보 영상 작품을 감상하고 이야기 나누기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71D9FB3B-AF55-3A13-B8A8-068D60882F98}"/>
              </a:ext>
            </a:extLst>
          </p:cNvPr>
          <p:cNvSpPr/>
          <p:nvPr/>
        </p:nvSpPr>
        <p:spPr>
          <a:xfrm>
            <a:off x="3329940" y="1776659"/>
            <a:ext cx="5532120" cy="1295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i="1" dirty="0"/>
              <a:t>어떤 자료를 감상했나요</a:t>
            </a:r>
            <a:r>
              <a:rPr lang="en-US" altLang="ko-KR" i="1" dirty="0"/>
              <a:t>?</a:t>
            </a:r>
            <a:endParaRPr lang="ko-KR" altLang="en-US" i="1" dirty="0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C4B7961B-A079-36A4-D0E5-399D37059A02}"/>
              </a:ext>
            </a:extLst>
          </p:cNvPr>
          <p:cNvSpPr/>
          <p:nvPr/>
        </p:nvSpPr>
        <p:spPr>
          <a:xfrm>
            <a:off x="3329940" y="4236720"/>
            <a:ext cx="5532120" cy="1295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i="1" dirty="0"/>
              <a:t>어떤 느낌이 들었나요</a:t>
            </a:r>
            <a:r>
              <a:rPr lang="en-US" altLang="ko-KR" i="1" dirty="0"/>
              <a:t>?</a:t>
            </a:r>
            <a:endParaRPr lang="ko-KR" altLang="en-US" i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B263BD-7C8B-0F58-4151-D264702BAFD3}"/>
              </a:ext>
            </a:extLst>
          </p:cNvPr>
          <p:cNvSpPr txBox="1"/>
          <p:nvPr/>
        </p:nvSpPr>
        <p:spPr>
          <a:xfrm>
            <a:off x="1932251" y="2162748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u="sng" dirty="0" err="1">
                <a:solidFill>
                  <a:schemeClr val="accent1"/>
                </a:solidFill>
              </a:rPr>
              <a:t>캘리그래피가</a:t>
            </a:r>
            <a:r>
              <a:rPr lang="ko-KR" altLang="en-US" sz="1400" u="sng" dirty="0">
                <a:solidFill>
                  <a:schemeClr val="accent1"/>
                </a:solidFill>
              </a:rPr>
              <a:t> 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algn="ctr"/>
            <a:r>
              <a:rPr lang="ko-KR" altLang="en-US" sz="1400" u="sng" dirty="0">
                <a:solidFill>
                  <a:schemeClr val="accent1"/>
                </a:solidFill>
              </a:rPr>
              <a:t>활용된 영상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DC8421B-9BA6-A545-E89F-8EB9764E0032}"/>
              </a:ext>
            </a:extLst>
          </p:cNvPr>
          <p:cNvSpPr txBox="1"/>
          <p:nvPr/>
        </p:nvSpPr>
        <p:spPr>
          <a:xfrm>
            <a:off x="5223004" y="3275111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u="sng" dirty="0">
                <a:solidFill>
                  <a:schemeClr val="accent2">
                    <a:lumMod val="75000"/>
                  </a:schemeClr>
                </a:solidFill>
              </a:rPr>
              <a:t>그림이 활용된 영상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2D866A3-8D37-ACB9-C273-E0BD6BE6FDF9}"/>
              </a:ext>
            </a:extLst>
          </p:cNvPr>
          <p:cNvSpPr txBox="1"/>
          <p:nvPr/>
        </p:nvSpPr>
        <p:spPr>
          <a:xfrm>
            <a:off x="8935347" y="2270470"/>
            <a:ext cx="2347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u="sng" dirty="0">
                <a:solidFill>
                  <a:schemeClr val="accent3">
                    <a:lumMod val="75000"/>
                  </a:schemeClr>
                </a:solidFill>
              </a:rPr>
              <a:t>음악과 효과를 활용한 영상</a:t>
            </a: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/>
      <p:bldP spid="83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9577550" cy="251999"/>
          </a:xfrm>
        </p:spPr>
        <p:txBody>
          <a:bodyPr/>
          <a:lstStyle/>
          <a:p>
            <a:r>
              <a:rPr kumimoji="1" lang="ko-KR" altLang="en-US" dirty="0"/>
              <a:t>음악 국가유산 중 홍보할 수 있는 주제와 방법 정하고 모둠별 역할 정하기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E3DA523-82C2-F38C-FF75-400B658D53F8}"/>
              </a:ext>
            </a:extLst>
          </p:cNvPr>
          <p:cNvSpPr/>
          <p:nvPr/>
        </p:nvSpPr>
        <p:spPr>
          <a:xfrm>
            <a:off x="861060" y="1386840"/>
            <a:ext cx="1577340" cy="4343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음악 국가유산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84001-CD14-0882-EAF3-EBE6583301DC}"/>
              </a:ext>
            </a:extLst>
          </p:cNvPr>
          <p:cNvSpPr txBox="1"/>
          <p:nvPr/>
        </p:nvSpPr>
        <p:spPr>
          <a:xfrm>
            <a:off x="2583180" y="1279338"/>
            <a:ext cx="8983980" cy="99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600" dirty="0"/>
              <a:t>종묘제례악</a:t>
            </a:r>
            <a:r>
              <a:rPr lang="en-US" altLang="ko-KR" sz="1600" dirty="0"/>
              <a:t>(2001), </a:t>
            </a:r>
            <a:r>
              <a:rPr lang="ko-KR" altLang="en-US" sz="1600" dirty="0"/>
              <a:t>판소리</a:t>
            </a:r>
            <a:r>
              <a:rPr lang="en-US" altLang="ko-KR" sz="1600" dirty="0"/>
              <a:t>(2003), </a:t>
            </a:r>
            <a:r>
              <a:rPr lang="ko-KR" altLang="en-US" sz="1600" dirty="0" err="1"/>
              <a:t>강릉단오제</a:t>
            </a:r>
            <a:r>
              <a:rPr lang="en-US" altLang="ko-KR" sz="1600" dirty="0"/>
              <a:t>(2005), </a:t>
            </a:r>
            <a:r>
              <a:rPr lang="ko-KR" altLang="en-US" sz="1600" dirty="0"/>
              <a:t>강강술래</a:t>
            </a:r>
            <a:r>
              <a:rPr lang="en-US" altLang="ko-KR" sz="1600" dirty="0"/>
              <a:t>(2009), </a:t>
            </a:r>
            <a:r>
              <a:rPr lang="ko-KR" altLang="en-US" sz="1600" dirty="0" err="1"/>
              <a:t>제주칠머리당영등굿</a:t>
            </a:r>
            <a:r>
              <a:rPr lang="en-US" altLang="ko-KR" sz="1600" dirty="0"/>
              <a:t>(2009), </a:t>
            </a:r>
            <a:r>
              <a:rPr lang="ko-KR" altLang="en-US" sz="1600" dirty="0"/>
              <a:t>처용무</a:t>
            </a:r>
            <a:r>
              <a:rPr lang="en-US" altLang="ko-KR" sz="1600" dirty="0"/>
              <a:t>(2009), </a:t>
            </a:r>
            <a:r>
              <a:rPr lang="ko-KR" altLang="en-US" sz="1600" dirty="0"/>
              <a:t>가곡</a:t>
            </a:r>
            <a:r>
              <a:rPr lang="en-US" altLang="ko-KR" sz="1600" dirty="0"/>
              <a:t>(2010), </a:t>
            </a:r>
            <a:r>
              <a:rPr lang="ko-KR" altLang="en-US" sz="1600" dirty="0"/>
              <a:t>아리랑</a:t>
            </a:r>
            <a:r>
              <a:rPr lang="en-US" altLang="ko-KR" sz="1600" dirty="0"/>
              <a:t>(2012), </a:t>
            </a:r>
            <a:r>
              <a:rPr lang="ko-KR" altLang="en-US" sz="1600" dirty="0"/>
              <a:t>농악</a:t>
            </a:r>
            <a:r>
              <a:rPr lang="en-US" altLang="ko-KR" sz="1600" dirty="0"/>
              <a:t>(2014), </a:t>
            </a:r>
            <a:r>
              <a:rPr lang="ko-KR" altLang="en-US" sz="1600" dirty="0"/>
              <a:t>탈춤</a:t>
            </a:r>
            <a:r>
              <a:rPr lang="en-US" altLang="ko-KR" sz="1600" dirty="0"/>
              <a:t>(2022) </a:t>
            </a:r>
            <a:r>
              <a:rPr lang="ko-KR" altLang="en-US" sz="1600" dirty="0"/>
              <a:t>등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35187E-DC14-BA46-DBDC-23F06C0B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56040" y="2887980"/>
            <a:ext cx="4880139" cy="3031461"/>
          </a:xfrm>
          <a:prstGeom prst="rect">
            <a:avLst/>
          </a:prstGeom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E00B5A3-9679-70C8-9D29-A3844B57ACA4}"/>
              </a:ext>
            </a:extLst>
          </p:cNvPr>
          <p:cNvSpPr/>
          <p:nvPr/>
        </p:nvSpPr>
        <p:spPr>
          <a:xfrm>
            <a:off x="861060" y="2887980"/>
            <a:ext cx="1577340" cy="4343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err="1"/>
              <a:t>모둠원</a:t>
            </a:r>
            <a:r>
              <a:rPr lang="ko-KR" altLang="en-US" sz="1400" dirty="0"/>
              <a:t> 역할</a:t>
            </a:r>
          </a:p>
        </p:txBody>
      </p:sp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0298366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스토리보드를 만들고 사진이나 영상을 활용하여 홍보 영상 만들기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6349E56D-FF49-3D59-1477-6A179A44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672"/>
          <a:stretch/>
        </p:blipFill>
        <p:spPr>
          <a:xfrm>
            <a:off x="1104900" y="1963556"/>
            <a:ext cx="2941320" cy="206248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8819995-2829-D65A-C4AC-90858A9BA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784" t="1471" r="32888" b="-1471"/>
          <a:stretch/>
        </p:blipFill>
        <p:spPr>
          <a:xfrm>
            <a:off x="4625340" y="2016896"/>
            <a:ext cx="2941320" cy="206248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3F4837F7-FD37-C7B2-C2DD-49399F12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672" t="-1108" b="1108"/>
          <a:stretch/>
        </p:blipFill>
        <p:spPr>
          <a:xfrm>
            <a:off x="8145782" y="1933212"/>
            <a:ext cx="2941320" cy="2062480"/>
          </a:xfrm>
          <a:prstGeom prst="rect">
            <a:avLst/>
          </a:prstGeom>
        </p:spPr>
      </p:pic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F22D5771-E259-E013-4D15-607DF5DA7B27}"/>
              </a:ext>
            </a:extLst>
          </p:cNvPr>
          <p:cNvSpPr/>
          <p:nvPr/>
        </p:nvSpPr>
        <p:spPr>
          <a:xfrm>
            <a:off x="4069081" y="2964452"/>
            <a:ext cx="411480" cy="251999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BDD5D634-07A6-75D7-E5C2-19E29C5250CF}"/>
              </a:ext>
            </a:extLst>
          </p:cNvPr>
          <p:cNvSpPr/>
          <p:nvPr/>
        </p:nvSpPr>
        <p:spPr>
          <a:xfrm>
            <a:off x="7650481" y="2964452"/>
            <a:ext cx="411480" cy="251999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9">
            <a:hlinkClick r:id="rId3"/>
            <a:extLst>
              <a:ext uri="{FF2B5EF4-FFF2-40B4-BE49-F238E27FC236}">
                <a16:creationId xmlns:a16="http://schemas.microsoft.com/office/drawing/2014/main" id="{C6458BDD-BFA7-D977-40D5-8DA2020473C0}"/>
              </a:ext>
            </a:extLst>
          </p:cNvPr>
          <p:cNvSpPr/>
          <p:nvPr/>
        </p:nvSpPr>
        <p:spPr>
          <a:xfrm>
            <a:off x="1786890" y="5168764"/>
            <a:ext cx="1337310" cy="2743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공공누리</a:t>
            </a:r>
          </a:p>
        </p:txBody>
      </p:sp>
      <p:sp>
        <p:nvSpPr>
          <p:cNvPr id="31" name="사각형: 둥근 모서리 30">
            <a:hlinkClick r:id="rId4"/>
            <a:extLst>
              <a:ext uri="{FF2B5EF4-FFF2-40B4-BE49-F238E27FC236}">
                <a16:creationId xmlns:a16="http://schemas.microsoft.com/office/drawing/2014/main" id="{B5038B1A-7D6F-9703-5DD4-4A5A1F087456}"/>
              </a:ext>
            </a:extLst>
          </p:cNvPr>
          <p:cNvSpPr/>
          <p:nvPr/>
        </p:nvSpPr>
        <p:spPr>
          <a:xfrm>
            <a:off x="1786890" y="4463193"/>
            <a:ext cx="1337310" cy="3989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국립 무형유산 </a:t>
            </a:r>
            <a:endParaRPr lang="en-US" altLang="ko-KR" sz="1100" dirty="0"/>
          </a:p>
          <a:p>
            <a:pPr algn="ctr"/>
            <a:r>
              <a:rPr lang="ko-KR" altLang="en-US" sz="1100" dirty="0"/>
              <a:t>디지털 아카이브</a:t>
            </a:r>
          </a:p>
        </p:txBody>
      </p:sp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4728</TotalTime>
  <Words>133</Words>
  <Application>Microsoft Office PowerPoint</Application>
  <PresentationFormat>와이드스크린</PresentationFormat>
  <Paragraphs>24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216</cp:revision>
  <dcterms:created xsi:type="dcterms:W3CDTF">2024-07-03T01:17:18Z</dcterms:created>
  <dcterms:modified xsi:type="dcterms:W3CDTF">2025-06-05T01:54:28Z</dcterms:modified>
</cp:coreProperties>
</file>