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53" r:id="rId1"/>
    <p:sldMasterId id="2147483656" r:id="rId2"/>
    <p:sldMasterId id="2147483677" r:id="rId3"/>
  </p:sldMasterIdLst>
  <p:notesMasterIdLst>
    <p:notesMasterId r:id="rId13"/>
  </p:notesMasterIdLst>
  <p:sldIdLst>
    <p:sldId id="292" r:id="rId4"/>
    <p:sldId id="298" r:id="rId5"/>
    <p:sldId id="297" r:id="rId6"/>
    <p:sldId id="344" r:id="rId7"/>
    <p:sldId id="333" r:id="rId8"/>
    <p:sldId id="347" r:id="rId9"/>
    <p:sldId id="348" r:id="rId10"/>
    <p:sldId id="349" r:id="rId11"/>
    <p:sldId id="295" r:id="rId12"/>
  </p:sldIdLst>
  <p:sldSz cx="12192000" cy="6858000"/>
  <p:notesSz cx="6858000" cy="9144000"/>
  <p:embeddedFontLst>
    <p:embeddedFont>
      <p:font typeface="Century Gothic" panose="020B0502020202020204" pitchFamily="34" charset="0"/>
      <p:regular r:id="rId14"/>
      <p:bold r:id="rId15"/>
      <p:italic r:id="rId16"/>
      <p:boldItalic r:id="rId17"/>
    </p:embeddedFont>
    <p:embeddedFont>
      <p:font typeface="NanumGothicExtraBold" pitchFamily="2" charset="-127"/>
      <p:bold r:id="rId18"/>
    </p:embeddedFont>
    <p:embeddedFont>
      <p:font typeface="Spoqa Han Sans Neo" panose="020B0600000101010101" charset="0"/>
      <p:regular r:id="rId19"/>
      <p:bold r:id="rId20"/>
      <p:italic r:id="rId21"/>
      <p:boldItalic r:id="rId22"/>
    </p:embeddedFont>
    <p:embeddedFont>
      <p:font typeface="나눔고딕" panose="020D0604000000000000" pitchFamily="50" charset="-127"/>
      <p:regular r:id="rId23"/>
      <p:bold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297"/>
            <p14:sldId id="344"/>
            <p14:sldId id="333"/>
            <p14:sldId id="347"/>
            <p14:sldId id="348"/>
            <p14:sldId id="34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478"/>
    <a:srgbClr val="F6CDC0"/>
    <a:srgbClr val="EFA791"/>
    <a:srgbClr val="DF4E21"/>
    <a:srgbClr val="E67450"/>
    <a:srgbClr val="C5451D"/>
    <a:srgbClr val="FAE5DE"/>
    <a:srgbClr val="FDF1ED"/>
    <a:srgbClr val="FDC3E8"/>
    <a:srgbClr val="F49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54" autoAdjust="0"/>
    <p:restoredTop sz="97375" autoAdjust="0"/>
  </p:normalViewPr>
  <p:slideViewPr>
    <p:cSldViewPr snapToGrid="0" showGuides="1">
      <p:cViewPr varScale="1">
        <p:scale>
          <a:sx n="153" d="100"/>
          <a:sy n="153" d="100"/>
        </p:scale>
        <p:origin x="17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199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2025-03-28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1325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6624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113063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89164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3958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04831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425937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414020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E392197-5FDB-F988-F4D8-A9278D8BF3B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19D495-80C6-F865-1FE7-C884FA901DB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r" defTabSz="914400" rtl="0" eaLnBrk="1" latinLnBrk="1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>
            <a:normAutofit/>
          </a:bodyPr>
          <a:lstStyle/>
          <a:p>
            <a:r>
              <a:rPr kumimoji="1" lang="ko-KR" altLang="en-US" sz="4000" dirty="0">
                <a:solidFill>
                  <a:schemeClr val="bg1"/>
                </a:solidFill>
                <a:latin typeface="+mj-ea"/>
                <a:ea typeface="+mj-ea"/>
              </a:rPr>
              <a:t>외국의 대중음악</a:t>
            </a:r>
            <a:endParaRPr kumimoji="1" lang="en-US" altLang="ko-KR" sz="40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j-ea"/>
                <a:ea typeface="+mj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j-ea"/>
                <a:ea typeface="+mj-ea"/>
              </a:rPr>
              <a:t>Ⅲ. </a:t>
            </a:r>
            <a:r>
              <a:rPr kumimoji="1" lang="ko-KR" altLang="en-US" sz="2400" dirty="0">
                <a:solidFill>
                  <a:srgbClr val="2B3C71"/>
                </a:solidFill>
                <a:latin typeface="+mj-ea"/>
                <a:ea typeface="+mj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8492" y="4875719"/>
            <a:ext cx="17350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j-ea"/>
                <a:ea typeface="+mj-ea"/>
              </a:rPr>
              <a:t> 94~95</a:t>
            </a:r>
            <a:r>
              <a:rPr kumimoji="1" lang="ko-KR" altLang="en-US" sz="1600" dirty="0">
                <a:solidFill>
                  <a:srgbClr val="2B3C71"/>
                </a:solidFill>
                <a:latin typeface="+mj-ea"/>
                <a:ea typeface="+mj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71804" y="3297406"/>
            <a:ext cx="5648392" cy="1029339"/>
          </a:xfrm>
        </p:spPr>
        <p:txBody>
          <a:bodyPr>
            <a:normAutofit fontScale="85000" lnSpcReduction="10000"/>
          </a:bodyPr>
          <a:lstStyle/>
          <a:p>
            <a:r>
              <a:rPr lang="ko-KR" altLang="en-US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각 장르를 대표하는 대중음악을 감상하고 외국 대중음악의 흐름을 파악할 수 있다</a:t>
            </a:r>
            <a:r>
              <a:rPr lang="en-US" altLang="ko-KR" sz="2800" i="0" u="none" strike="noStrike" baseline="0" dirty="0"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en-US" altLang="ko-KR" sz="44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내가 아는 음악의 장르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9D46BD9C-24FE-AC78-9BC9-5EEA5DDB6C71}"/>
              </a:ext>
            </a:extLst>
          </p:cNvPr>
          <p:cNvSpPr/>
          <p:nvPr/>
        </p:nvSpPr>
        <p:spPr>
          <a:xfrm>
            <a:off x="5876098" y="3081295"/>
            <a:ext cx="1252581" cy="740363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음악의</a:t>
            </a:r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1400" dirty="0">
                <a:solidFill>
                  <a:schemeClr val="bg1"/>
                </a:solidFill>
                <a:latin typeface="+mn-ea"/>
              </a:rPr>
              <a:t>장르</a:t>
            </a:r>
            <a:endParaRPr lang="en-US" altLang="ko-KR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사각형: 잘린 대각선 방향 모서리 2">
            <a:extLst>
              <a:ext uri="{FF2B5EF4-FFF2-40B4-BE49-F238E27FC236}">
                <a16:creationId xmlns:a16="http://schemas.microsoft.com/office/drawing/2014/main" id="{01590E29-2057-E9D6-2887-833A26B4658E}"/>
              </a:ext>
            </a:extLst>
          </p:cNvPr>
          <p:cNvSpPr/>
          <p:nvPr/>
        </p:nvSpPr>
        <p:spPr>
          <a:xfrm>
            <a:off x="2260700" y="4762027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클래식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(Classical Music)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사각형: 잘린 대각선 방향 모서리 4">
            <a:extLst>
              <a:ext uri="{FF2B5EF4-FFF2-40B4-BE49-F238E27FC236}">
                <a16:creationId xmlns:a16="http://schemas.microsoft.com/office/drawing/2014/main" id="{F279FD2C-BCC6-22C1-3FCE-82ADC7EB9EFF}"/>
              </a:ext>
            </a:extLst>
          </p:cNvPr>
          <p:cNvSpPr/>
          <p:nvPr/>
        </p:nvSpPr>
        <p:spPr>
          <a:xfrm>
            <a:off x="2260700" y="2538630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재즈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(Jazz)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A31543A1-B5F1-0869-657B-574A12561C33}"/>
              </a:ext>
            </a:extLst>
          </p:cNvPr>
          <p:cNvSpPr/>
          <p:nvPr/>
        </p:nvSpPr>
        <p:spPr>
          <a:xfrm>
            <a:off x="8579753" y="2538630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(Pop)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사각형: 잘린 대각선 방향 모서리 7">
            <a:extLst>
              <a:ext uri="{FF2B5EF4-FFF2-40B4-BE49-F238E27FC236}">
                <a16:creationId xmlns:a16="http://schemas.microsoft.com/office/drawing/2014/main" id="{25EBF65A-CB06-2931-7AEA-44497D502A2D}"/>
              </a:ext>
            </a:extLst>
          </p:cNvPr>
          <p:cNvSpPr/>
          <p:nvPr/>
        </p:nvSpPr>
        <p:spPr>
          <a:xfrm>
            <a:off x="2260700" y="1797497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디스코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(Disco)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사각형: 잘린 대각선 방향 모서리 8">
            <a:extLst>
              <a:ext uri="{FF2B5EF4-FFF2-40B4-BE49-F238E27FC236}">
                <a16:creationId xmlns:a16="http://schemas.microsoft.com/office/drawing/2014/main" id="{EF94A10B-5F98-ED51-3320-734A3DD3720A}"/>
              </a:ext>
            </a:extLst>
          </p:cNvPr>
          <p:cNvSpPr/>
          <p:nvPr/>
        </p:nvSpPr>
        <p:spPr>
          <a:xfrm>
            <a:off x="8579753" y="1797497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힙합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(Hip-hop)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사각형: 잘린 대각선 방향 모서리 9">
            <a:extLst>
              <a:ext uri="{FF2B5EF4-FFF2-40B4-BE49-F238E27FC236}">
                <a16:creationId xmlns:a16="http://schemas.microsoft.com/office/drawing/2014/main" id="{3DAAA50D-C87B-4A41-1CFB-1D65340F4D38}"/>
              </a:ext>
            </a:extLst>
          </p:cNvPr>
          <p:cNvSpPr/>
          <p:nvPr/>
        </p:nvSpPr>
        <p:spPr>
          <a:xfrm>
            <a:off x="8579753" y="4762027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포크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(Folk)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1" name="사각형: 잘린 대각선 방향 모서리 10">
            <a:extLst>
              <a:ext uri="{FF2B5EF4-FFF2-40B4-BE49-F238E27FC236}">
                <a16:creationId xmlns:a16="http://schemas.microsoft.com/office/drawing/2014/main" id="{703F9DE2-00F1-21DE-0958-22D30A985189}"/>
              </a:ext>
            </a:extLst>
          </p:cNvPr>
          <p:cNvSpPr/>
          <p:nvPr/>
        </p:nvSpPr>
        <p:spPr>
          <a:xfrm>
            <a:off x="2260700" y="3279763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국악</a:t>
            </a:r>
          </a:p>
        </p:txBody>
      </p:sp>
      <p:sp>
        <p:nvSpPr>
          <p:cNvPr id="12" name="사각형: 잘린 대각선 방향 모서리 11">
            <a:extLst>
              <a:ext uri="{FF2B5EF4-FFF2-40B4-BE49-F238E27FC236}">
                <a16:creationId xmlns:a16="http://schemas.microsoft.com/office/drawing/2014/main" id="{69A7B815-E420-C395-776B-293C32D35E1F}"/>
              </a:ext>
            </a:extLst>
          </p:cNvPr>
          <p:cNvSpPr/>
          <p:nvPr/>
        </p:nvSpPr>
        <p:spPr>
          <a:xfrm>
            <a:off x="8579753" y="4020895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록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(Rock)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사각형: 잘린 대각선 방향 모서리 13">
            <a:extLst>
              <a:ext uri="{FF2B5EF4-FFF2-40B4-BE49-F238E27FC236}">
                <a16:creationId xmlns:a16="http://schemas.microsoft.com/office/drawing/2014/main" id="{7C4FE549-FFE3-6EB4-C718-384BB15F7A5E}"/>
              </a:ext>
            </a:extLst>
          </p:cNvPr>
          <p:cNvSpPr/>
          <p:nvPr/>
        </p:nvSpPr>
        <p:spPr>
          <a:xfrm>
            <a:off x="8579753" y="3279763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CCM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사각형: 잘린 대각선 방향 모서리 14">
            <a:extLst>
              <a:ext uri="{FF2B5EF4-FFF2-40B4-BE49-F238E27FC236}">
                <a16:creationId xmlns:a16="http://schemas.microsoft.com/office/drawing/2014/main" id="{BC36DE05-F579-B28E-4C3D-D0D9873D8EEC}"/>
              </a:ext>
            </a:extLst>
          </p:cNvPr>
          <p:cNvSpPr/>
          <p:nvPr/>
        </p:nvSpPr>
        <p:spPr>
          <a:xfrm>
            <a:off x="2260700" y="4020896"/>
            <a:ext cx="2164324" cy="288000"/>
          </a:xfrm>
          <a:prstGeom prst="snip2DiagRect">
            <a:avLst/>
          </a:prstGeom>
          <a:noFill/>
          <a:ln w="9525" cap="flat" cmpd="sng" algn="ctr">
            <a:solidFill>
              <a:srgbClr val="FDC3E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발라드</a:t>
            </a:r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(Ballad)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DB4BDE51-9AEA-3B9E-7C16-F55B34C674AD}"/>
              </a:ext>
            </a:extLst>
          </p:cNvPr>
          <p:cNvCxnSpPr>
            <a:cxnSpLocks/>
            <a:stCxn id="8" idx="0"/>
            <a:endCxn id="2" idx="1"/>
          </p:cNvCxnSpPr>
          <p:nvPr/>
        </p:nvCxnSpPr>
        <p:spPr>
          <a:xfrm>
            <a:off x="4425024" y="1941497"/>
            <a:ext cx="1451074" cy="1509980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804FDFA6-6D68-377B-84C7-05C613E8A23B}"/>
              </a:ext>
            </a:extLst>
          </p:cNvPr>
          <p:cNvCxnSpPr>
            <a:cxnSpLocks/>
            <a:stCxn id="5" idx="0"/>
            <a:endCxn id="2" idx="1"/>
          </p:cNvCxnSpPr>
          <p:nvPr/>
        </p:nvCxnSpPr>
        <p:spPr>
          <a:xfrm>
            <a:off x="4425024" y="2682630"/>
            <a:ext cx="1451074" cy="768847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97B5007D-62BF-2080-0AF8-0EE212C61307}"/>
              </a:ext>
            </a:extLst>
          </p:cNvPr>
          <p:cNvCxnSpPr>
            <a:stCxn id="11" idx="0"/>
            <a:endCxn id="2" idx="1"/>
          </p:cNvCxnSpPr>
          <p:nvPr/>
        </p:nvCxnSpPr>
        <p:spPr>
          <a:xfrm>
            <a:off x="4425024" y="3423763"/>
            <a:ext cx="1451074" cy="27714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C597577B-C707-C9B9-02FB-4E8BA33002C9}"/>
              </a:ext>
            </a:extLst>
          </p:cNvPr>
          <p:cNvCxnSpPr>
            <a:stCxn id="15" idx="0"/>
            <a:endCxn id="2" idx="1"/>
          </p:cNvCxnSpPr>
          <p:nvPr/>
        </p:nvCxnSpPr>
        <p:spPr>
          <a:xfrm flipV="1">
            <a:off x="4425024" y="3451477"/>
            <a:ext cx="1451074" cy="713419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9D484A34-4C51-886D-0AC4-6DACDA2B474E}"/>
              </a:ext>
            </a:extLst>
          </p:cNvPr>
          <p:cNvCxnSpPr>
            <a:stCxn id="3" idx="0"/>
            <a:endCxn id="2" idx="1"/>
          </p:cNvCxnSpPr>
          <p:nvPr/>
        </p:nvCxnSpPr>
        <p:spPr>
          <a:xfrm flipV="1">
            <a:off x="4425024" y="3451477"/>
            <a:ext cx="1451074" cy="1454550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604D361-FE85-8366-262F-60D56CEC3535}"/>
              </a:ext>
            </a:extLst>
          </p:cNvPr>
          <p:cNvCxnSpPr>
            <a:cxnSpLocks/>
          </p:cNvCxnSpPr>
          <p:nvPr/>
        </p:nvCxnSpPr>
        <p:spPr>
          <a:xfrm flipH="1">
            <a:off x="7128679" y="1913783"/>
            <a:ext cx="1451074" cy="1509980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4AE22D95-DA21-1968-022F-6FE1010A92BD}"/>
              </a:ext>
            </a:extLst>
          </p:cNvPr>
          <p:cNvCxnSpPr>
            <a:cxnSpLocks/>
          </p:cNvCxnSpPr>
          <p:nvPr/>
        </p:nvCxnSpPr>
        <p:spPr>
          <a:xfrm flipH="1">
            <a:off x="7128679" y="2654916"/>
            <a:ext cx="1451074" cy="768847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A4BF2B8F-6B71-8161-46EF-48724CCDB62C}"/>
              </a:ext>
            </a:extLst>
          </p:cNvPr>
          <p:cNvCxnSpPr>
            <a:cxnSpLocks/>
          </p:cNvCxnSpPr>
          <p:nvPr/>
        </p:nvCxnSpPr>
        <p:spPr>
          <a:xfrm flipH="1">
            <a:off x="7128679" y="3396049"/>
            <a:ext cx="1451074" cy="27714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80AC7588-0B24-CE0B-5C4A-7FCC29C1A934}"/>
              </a:ext>
            </a:extLst>
          </p:cNvPr>
          <p:cNvCxnSpPr>
            <a:cxnSpLocks/>
          </p:cNvCxnSpPr>
          <p:nvPr/>
        </p:nvCxnSpPr>
        <p:spPr>
          <a:xfrm flipH="1" flipV="1">
            <a:off x="7128679" y="3423763"/>
            <a:ext cx="1451074" cy="713419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직선 연결선 42">
            <a:extLst>
              <a:ext uri="{FF2B5EF4-FFF2-40B4-BE49-F238E27FC236}">
                <a16:creationId xmlns:a16="http://schemas.microsoft.com/office/drawing/2014/main" id="{ABEE1EFB-ACA1-22FA-B825-29AE2DFA6A42}"/>
              </a:ext>
            </a:extLst>
          </p:cNvPr>
          <p:cNvCxnSpPr>
            <a:cxnSpLocks/>
          </p:cNvCxnSpPr>
          <p:nvPr/>
        </p:nvCxnSpPr>
        <p:spPr>
          <a:xfrm flipH="1" flipV="1">
            <a:off x="7128679" y="3423763"/>
            <a:ext cx="1451074" cy="1454550"/>
          </a:xfrm>
          <a:prstGeom prst="line">
            <a:avLst/>
          </a:prstGeom>
          <a:ln w="95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753EB1C-9181-8426-AE7E-3428DEFCFD06}"/>
              </a:ext>
            </a:extLst>
          </p:cNvPr>
          <p:cNvSpPr txBox="1"/>
          <p:nvPr/>
        </p:nvSpPr>
        <p:spPr>
          <a:xfrm>
            <a:off x="3191608" y="5259519"/>
            <a:ext cx="30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.</a:t>
            </a:r>
          </a:p>
          <a:p>
            <a:pPr algn="ctr"/>
            <a:r>
              <a:rPr lang="en-US" altLang="ko-KR" sz="1200" dirty="0"/>
              <a:t>.</a:t>
            </a:r>
          </a:p>
          <a:p>
            <a:pPr algn="ctr"/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E5B775-F5D1-48F3-3280-C977F72A682B}"/>
              </a:ext>
            </a:extLst>
          </p:cNvPr>
          <p:cNvSpPr txBox="1"/>
          <p:nvPr/>
        </p:nvSpPr>
        <p:spPr>
          <a:xfrm>
            <a:off x="9510661" y="5259518"/>
            <a:ext cx="302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/>
              <a:t>.</a:t>
            </a:r>
          </a:p>
          <a:p>
            <a:pPr algn="ctr"/>
            <a:r>
              <a:rPr lang="en-US" altLang="ko-KR" sz="1200" dirty="0"/>
              <a:t>.</a:t>
            </a:r>
          </a:p>
          <a:p>
            <a:pPr algn="ctr"/>
            <a:r>
              <a:rPr lang="en-US" altLang="ko-KR" sz="1200" dirty="0"/>
              <a:t>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8387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44" grpId="0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8E7E1E53-FA43-9CE0-66DC-E8E8526A80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외국 대중음악의 흐름 알아보기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화살표: 오각형 3">
            <a:extLst>
              <a:ext uri="{FF2B5EF4-FFF2-40B4-BE49-F238E27FC236}">
                <a16:creationId xmlns:a16="http://schemas.microsoft.com/office/drawing/2014/main" id="{4A52210B-7E9C-A92A-F657-D0F3AE5712A5}"/>
              </a:ext>
            </a:extLst>
          </p:cNvPr>
          <p:cNvSpPr/>
          <p:nvPr/>
        </p:nvSpPr>
        <p:spPr>
          <a:xfrm>
            <a:off x="1435891" y="1221582"/>
            <a:ext cx="2007393" cy="321469"/>
          </a:xfrm>
          <a:prstGeom prst="homePlate">
            <a:avLst/>
          </a:prstGeom>
          <a:solidFill>
            <a:srgbClr val="FDF1E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1920~30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D0544F-695C-C986-14E6-0C5C7BF046D4}"/>
              </a:ext>
            </a:extLst>
          </p:cNvPr>
          <p:cNvSpPr txBox="1"/>
          <p:nvPr/>
        </p:nvSpPr>
        <p:spPr>
          <a:xfrm>
            <a:off x="1435892" y="1628774"/>
            <a:ext cx="2478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블루스와 재즈가 널리 퍼짐</a:t>
            </a:r>
          </a:p>
        </p:txBody>
      </p:sp>
      <p:sp>
        <p:nvSpPr>
          <p:cNvPr id="20" name="화살표: 오각형 19">
            <a:extLst>
              <a:ext uri="{FF2B5EF4-FFF2-40B4-BE49-F238E27FC236}">
                <a16:creationId xmlns:a16="http://schemas.microsoft.com/office/drawing/2014/main" id="{4C72F951-B5BE-C891-0183-52C36EED9D14}"/>
              </a:ext>
            </a:extLst>
          </p:cNvPr>
          <p:cNvSpPr/>
          <p:nvPr/>
        </p:nvSpPr>
        <p:spPr>
          <a:xfrm>
            <a:off x="5162549" y="1221582"/>
            <a:ext cx="2007393" cy="321469"/>
          </a:xfrm>
          <a:prstGeom prst="homePlate">
            <a:avLst/>
          </a:prstGeom>
          <a:solidFill>
            <a:srgbClr val="FAE5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1940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7F7B3D-CBBB-9B9C-3EFE-750DD1D5FBE3}"/>
              </a:ext>
            </a:extLst>
          </p:cNvPr>
          <p:cNvSpPr txBox="1"/>
          <p:nvPr/>
        </p:nvSpPr>
        <p:spPr>
          <a:xfrm>
            <a:off x="5162550" y="1628774"/>
            <a:ext cx="2284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리듬 </a:t>
            </a:r>
            <a:r>
              <a:rPr lang="ko-KR" altLang="en-US" sz="1400" dirty="0" err="1"/>
              <a:t>앤드</a:t>
            </a:r>
            <a:r>
              <a:rPr lang="ko-KR" altLang="en-US" sz="1400" dirty="0"/>
              <a:t> 블루스</a:t>
            </a:r>
            <a:r>
              <a:rPr lang="en-US" altLang="ko-KR" sz="1400" dirty="0"/>
              <a:t>(R&amp;B)</a:t>
            </a:r>
            <a:r>
              <a:rPr lang="ko-KR" altLang="en-US" sz="1400" dirty="0"/>
              <a:t>와 </a:t>
            </a:r>
            <a:endParaRPr lang="en-US" altLang="ko-KR" sz="1400" dirty="0"/>
          </a:p>
          <a:p>
            <a:r>
              <a:rPr lang="ko-KR" altLang="en-US" sz="1400" dirty="0"/>
              <a:t>컨트리 음악의 등장</a:t>
            </a:r>
          </a:p>
        </p:txBody>
      </p:sp>
      <p:sp>
        <p:nvSpPr>
          <p:cNvPr id="25" name="화살표: 오각형 24">
            <a:extLst>
              <a:ext uri="{FF2B5EF4-FFF2-40B4-BE49-F238E27FC236}">
                <a16:creationId xmlns:a16="http://schemas.microsoft.com/office/drawing/2014/main" id="{B087578E-F75D-B27D-2865-165B64725984}"/>
              </a:ext>
            </a:extLst>
          </p:cNvPr>
          <p:cNvSpPr/>
          <p:nvPr/>
        </p:nvSpPr>
        <p:spPr>
          <a:xfrm>
            <a:off x="8915400" y="1221582"/>
            <a:ext cx="2007393" cy="321469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1950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F03119-A680-91D6-1252-54F4763B38C9}"/>
              </a:ext>
            </a:extLst>
          </p:cNvPr>
          <p:cNvSpPr txBox="1"/>
          <p:nvPr/>
        </p:nvSpPr>
        <p:spPr>
          <a:xfrm>
            <a:off x="8915401" y="1628774"/>
            <a:ext cx="2605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로큰롤 등장</a:t>
            </a:r>
          </a:p>
        </p:txBody>
      </p:sp>
      <p:sp>
        <p:nvSpPr>
          <p:cNvPr id="31" name="화살표: 오각형 30">
            <a:extLst>
              <a:ext uri="{FF2B5EF4-FFF2-40B4-BE49-F238E27FC236}">
                <a16:creationId xmlns:a16="http://schemas.microsoft.com/office/drawing/2014/main" id="{158107DE-5A14-5265-B9C9-E5F9D028072B}"/>
              </a:ext>
            </a:extLst>
          </p:cNvPr>
          <p:cNvSpPr/>
          <p:nvPr/>
        </p:nvSpPr>
        <p:spPr>
          <a:xfrm>
            <a:off x="3364704" y="2903858"/>
            <a:ext cx="2007393" cy="321469"/>
          </a:xfrm>
          <a:prstGeom prst="homePlate">
            <a:avLst/>
          </a:prstGeom>
          <a:solidFill>
            <a:srgbClr val="F6CD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1960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66B71C-1A68-672A-3EF9-E96276368E97}"/>
              </a:ext>
            </a:extLst>
          </p:cNvPr>
          <p:cNvSpPr txBox="1"/>
          <p:nvPr/>
        </p:nvSpPr>
        <p:spPr>
          <a:xfrm>
            <a:off x="3364705" y="3311050"/>
            <a:ext cx="1975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포크 음악의 발달과</a:t>
            </a:r>
            <a:endParaRPr lang="en-US" altLang="ko-KR" sz="1400" dirty="0"/>
          </a:p>
          <a:p>
            <a:r>
              <a:rPr lang="ko-KR" altLang="en-US" sz="1400" dirty="0"/>
              <a:t>로큰롤 유행</a:t>
            </a:r>
          </a:p>
        </p:txBody>
      </p:sp>
      <p:sp>
        <p:nvSpPr>
          <p:cNvPr id="34" name="화살표: 오각형 33">
            <a:extLst>
              <a:ext uri="{FF2B5EF4-FFF2-40B4-BE49-F238E27FC236}">
                <a16:creationId xmlns:a16="http://schemas.microsoft.com/office/drawing/2014/main" id="{9689403C-9B0E-49D7-774D-26364CE315C9}"/>
              </a:ext>
            </a:extLst>
          </p:cNvPr>
          <p:cNvSpPr/>
          <p:nvPr/>
        </p:nvSpPr>
        <p:spPr>
          <a:xfrm>
            <a:off x="7179466" y="2880717"/>
            <a:ext cx="2007393" cy="321469"/>
          </a:xfrm>
          <a:prstGeom prst="homePlate">
            <a:avLst/>
          </a:prstGeom>
          <a:solidFill>
            <a:srgbClr val="EFA79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1970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5B2788A-05B4-3873-BD1B-3953C96CD376}"/>
              </a:ext>
            </a:extLst>
          </p:cNvPr>
          <p:cNvSpPr txBox="1"/>
          <p:nvPr/>
        </p:nvSpPr>
        <p:spPr>
          <a:xfrm>
            <a:off x="7179467" y="3287909"/>
            <a:ext cx="206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다양한 록 음악 등장</a:t>
            </a:r>
            <a:endParaRPr lang="en-US" altLang="ko-KR" sz="1400" dirty="0"/>
          </a:p>
          <a:p>
            <a:r>
              <a:rPr lang="ko-KR" altLang="en-US" sz="1400" dirty="0"/>
              <a:t>메탈 음악 유행</a:t>
            </a:r>
          </a:p>
        </p:txBody>
      </p:sp>
      <p:sp>
        <p:nvSpPr>
          <p:cNvPr id="37" name="화살표: 오각형 36">
            <a:extLst>
              <a:ext uri="{FF2B5EF4-FFF2-40B4-BE49-F238E27FC236}">
                <a16:creationId xmlns:a16="http://schemas.microsoft.com/office/drawing/2014/main" id="{CBC8FB66-8358-0972-6E3A-67F0EC59D543}"/>
              </a:ext>
            </a:extLst>
          </p:cNvPr>
          <p:cNvSpPr/>
          <p:nvPr/>
        </p:nvSpPr>
        <p:spPr>
          <a:xfrm>
            <a:off x="1435892" y="4756796"/>
            <a:ext cx="2007393" cy="321469"/>
          </a:xfrm>
          <a:prstGeom prst="homePlate">
            <a:avLst/>
          </a:prstGeom>
          <a:solidFill>
            <a:srgbClr val="EC947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1980</a:t>
            </a:r>
            <a:r>
              <a:rPr lang="ko-KR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년대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55CFE8-DC7A-94BF-FC51-A7A22235F300}"/>
              </a:ext>
            </a:extLst>
          </p:cNvPr>
          <p:cNvSpPr txBox="1"/>
          <p:nvPr/>
        </p:nvSpPr>
        <p:spPr>
          <a:xfrm>
            <a:off x="1435892" y="5163988"/>
            <a:ext cx="278537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/>
              <a:t>뮤직비디오 시대의 도래로 팝 유행</a:t>
            </a:r>
            <a:endParaRPr lang="en-US" altLang="ko-KR" sz="1300" dirty="0"/>
          </a:p>
          <a:p>
            <a:r>
              <a:rPr lang="ko-KR" altLang="en-US" sz="1300" dirty="0"/>
              <a:t>랩과 힙합 음악의 발전</a:t>
            </a:r>
            <a:endParaRPr lang="en-US" altLang="ko-KR" sz="1300" dirty="0"/>
          </a:p>
          <a:p>
            <a:r>
              <a:rPr lang="ko-KR" altLang="en-US" sz="1300" dirty="0"/>
              <a:t>메탈 음악 전성기</a:t>
            </a:r>
          </a:p>
        </p:txBody>
      </p:sp>
      <p:sp>
        <p:nvSpPr>
          <p:cNvPr id="40" name="화살표: 오각형 39">
            <a:extLst>
              <a:ext uri="{FF2B5EF4-FFF2-40B4-BE49-F238E27FC236}">
                <a16:creationId xmlns:a16="http://schemas.microsoft.com/office/drawing/2014/main" id="{03AC76A0-01AE-D5B2-E71D-B5F9B087CDFF}"/>
              </a:ext>
            </a:extLst>
          </p:cNvPr>
          <p:cNvSpPr/>
          <p:nvPr/>
        </p:nvSpPr>
        <p:spPr>
          <a:xfrm>
            <a:off x="5340409" y="4756796"/>
            <a:ext cx="2007393" cy="321469"/>
          </a:xfrm>
          <a:prstGeom prst="homePlate">
            <a:avLst/>
          </a:prstGeom>
          <a:solidFill>
            <a:srgbClr val="DF4E2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1990</a:t>
            </a:r>
            <a:r>
              <a:rPr lang="ko-KR" altLang="en-US" sz="1400" dirty="0">
                <a:solidFill>
                  <a:schemeClr val="bg1"/>
                </a:solidFill>
              </a:rPr>
              <a:t>년대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B710A-6F99-2405-98CD-B9FA5239854C}"/>
              </a:ext>
            </a:extLst>
          </p:cNvPr>
          <p:cNvSpPr txBox="1"/>
          <p:nvPr/>
        </p:nvSpPr>
        <p:spPr>
          <a:xfrm>
            <a:off x="5340410" y="5163988"/>
            <a:ext cx="20073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/>
              <a:t>R&amp;B</a:t>
            </a:r>
            <a:r>
              <a:rPr lang="ko-KR" altLang="en-US" sz="1300" dirty="0"/>
              <a:t>와 힙합을 중심으로</a:t>
            </a:r>
            <a:endParaRPr lang="en-US" altLang="ko-KR" sz="1300" dirty="0"/>
          </a:p>
          <a:p>
            <a:r>
              <a:rPr lang="ko-KR" altLang="en-US" sz="1300" dirty="0"/>
              <a:t>다양한 장르가 공존</a:t>
            </a:r>
            <a:endParaRPr lang="en-US" altLang="ko-KR" sz="1300" dirty="0"/>
          </a:p>
          <a:p>
            <a:r>
              <a:rPr lang="ko-KR" altLang="en-US" sz="1300" dirty="0"/>
              <a:t>팝의 전성기</a:t>
            </a:r>
          </a:p>
        </p:txBody>
      </p:sp>
      <p:sp>
        <p:nvSpPr>
          <p:cNvPr id="43" name="화살표: 오각형 42">
            <a:extLst>
              <a:ext uri="{FF2B5EF4-FFF2-40B4-BE49-F238E27FC236}">
                <a16:creationId xmlns:a16="http://schemas.microsoft.com/office/drawing/2014/main" id="{CD1B0B05-9329-E742-B6AF-D3D9BCA9BD25}"/>
              </a:ext>
            </a:extLst>
          </p:cNvPr>
          <p:cNvSpPr/>
          <p:nvPr/>
        </p:nvSpPr>
        <p:spPr>
          <a:xfrm>
            <a:off x="8579642" y="4756796"/>
            <a:ext cx="2007393" cy="32146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2000</a:t>
            </a:r>
            <a:r>
              <a:rPr lang="ko-KR" altLang="en-US" sz="1400" dirty="0">
                <a:solidFill>
                  <a:schemeClr val="bg1"/>
                </a:solidFill>
              </a:rPr>
              <a:t>년대</a:t>
            </a:r>
            <a:r>
              <a:rPr lang="en-US" altLang="ko-KR" sz="1400" dirty="0">
                <a:solidFill>
                  <a:schemeClr val="bg1"/>
                </a:solidFill>
              </a:rPr>
              <a:t>~</a:t>
            </a:r>
            <a:r>
              <a:rPr lang="ko-KR" altLang="en-US" sz="1400" dirty="0">
                <a:solidFill>
                  <a:schemeClr val="bg1"/>
                </a:solidFill>
              </a:rPr>
              <a:t>현재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B19175-E98D-3E17-5269-DA6EFEC08EC2}"/>
              </a:ext>
            </a:extLst>
          </p:cNvPr>
          <p:cNvSpPr txBox="1"/>
          <p:nvPr/>
        </p:nvSpPr>
        <p:spPr>
          <a:xfrm>
            <a:off x="8579644" y="5153540"/>
            <a:ext cx="30091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dirty="0"/>
              <a:t>미디어의 발달과 오디션 프로그램으로</a:t>
            </a:r>
            <a:endParaRPr lang="en-US" altLang="ko-KR" sz="1300" dirty="0"/>
          </a:p>
          <a:p>
            <a:r>
              <a:rPr lang="ko-KR" altLang="en-US" sz="1300" dirty="0"/>
              <a:t>대중 음악 발달</a:t>
            </a:r>
          </a:p>
        </p:txBody>
      </p:sp>
    </p:spTree>
    <p:extLst>
      <p:ext uri="{BB962C8B-B14F-4D97-AF65-F5344CB8AC3E}">
        <p14:creationId xmlns:p14="http://schemas.microsoft.com/office/powerpoint/2010/main" val="210120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 animBg="1"/>
      <p:bldP spid="27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장르를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38771" y="1334185"/>
            <a:ext cx="2387514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What a Wonderful World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58093" y="2592915"/>
            <a:ext cx="4092585" cy="3388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826702" y="1246151"/>
            <a:ext cx="734025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1967</a:t>
            </a:r>
            <a:r>
              <a:rPr lang="ko-KR" altLang="en-US" sz="1400" dirty="0">
                <a:latin typeface="+mn-ea"/>
              </a:rPr>
              <a:t>년 발표된 재즈 장르의 루이 암스트롱 노래로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아름다운 세상을 </a:t>
            </a:r>
            <a:r>
              <a:rPr lang="ko-KR" altLang="en-US" sz="1400" dirty="0" err="1">
                <a:latin typeface="+mn-ea"/>
              </a:rPr>
              <a:t>찬사하는</a:t>
            </a:r>
            <a:r>
              <a:rPr lang="ko-KR" altLang="en-US" sz="1400" dirty="0">
                <a:latin typeface="+mn-ea"/>
              </a:rPr>
              <a:t> 곡이다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재즈 스타일에 굵고 거친 루이 암스트롱의 독특한 목소리와 창법으로 노래한다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영화 ‘</a:t>
            </a:r>
            <a:r>
              <a:rPr lang="ko-KR" altLang="en-US" sz="1400" dirty="0" err="1">
                <a:latin typeface="+mn-ea"/>
              </a:rPr>
              <a:t>굿모닝</a:t>
            </a:r>
            <a:r>
              <a:rPr lang="ko-KR" altLang="en-US" sz="1400" dirty="0">
                <a:latin typeface="+mn-ea"/>
              </a:rPr>
              <a:t> 베트남</a:t>
            </a:r>
            <a:r>
              <a:rPr lang="en-US" altLang="ko-KR" sz="1400" dirty="0">
                <a:latin typeface="+mn-ea"/>
              </a:rPr>
              <a:t>(1987</a:t>
            </a:r>
            <a:r>
              <a:rPr lang="ko-KR" altLang="en-US" sz="1400" dirty="0">
                <a:latin typeface="+mn-ea"/>
              </a:rPr>
              <a:t>년</a:t>
            </a:r>
            <a:r>
              <a:rPr lang="en-US" altLang="ko-KR" sz="1400" dirty="0">
                <a:latin typeface="+mn-ea"/>
              </a:rPr>
              <a:t>)’</a:t>
            </a:r>
            <a:r>
              <a:rPr lang="ko-KR" altLang="en-US" sz="1400" dirty="0">
                <a:latin typeface="+mn-ea"/>
              </a:rPr>
              <a:t>에서 전쟁의 참혹함을 역설적으로 표현하는 장면에 </a:t>
            </a:r>
            <a:r>
              <a:rPr lang="en-US" altLang="ko-KR" sz="1400" dirty="0">
                <a:latin typeface="+mn-ea"/>
              </a:rPr>
              <a:t>OST</a:t>
            </a:r>
            <a:r>
              <a:rPr lang="ko-KR" altLang="en-US" sz="1400" dirty="0">
                <a:latin typeface="+mn-ea"/>
              </a:rPr>
              <a:t>로 삽입되었다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D401955-E41D-6470-EEFE-806D834C9505}"/>
              </a:ext>
            </a:extLst>
          </p:cNvPr>
          <p:cNvSpPr/>
          <p:nvPr/>
        </p:nvSpPr>
        <p:spPr>
          <a:xfrm>
            <a:off x="2025432" y="2011982"/>
            <a:ext cx="814193" cy="81419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재즈</a:t>
            </a:r>
          </a:p>
        </p:txBody>
      </p:sp>
      <p:pic>
        <p:nvPicPr>
          <p:cNvPr id="24" name="[아침나라 중음①]_3단원_교과서_94쪽_1.What A Wonderful World">
            <a:hlinkClick r:id="" action="ppaction://media"/>
            <a:extLst>
              <a:ext uri="{FF2B5EF4-FFF2-40B4-BE49-F238E27FC236}">
                <a16:creationId xmlns:a16="http://schemas.microsoft.com/office/drawing/2014/main" id="{1A0AF4A9-E8F6-D477-1423-5AF4AB9FF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2064" y="3148056"/>
            <a:ext cx="420928" cy="4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167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장르를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38771" y="1334185"/>
            <a:ext cx="2387514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Don’t Be Cruel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58093" y="2738429"/>
            <a:ext cx="4092585" cy="3097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826702" y="1246151"/>
            <a:ext cx="734025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1956</a:t>
            </a:r>
            <a:r>
              <a:rPr lang="ko-KR" altLang="en-US" sz="1400" dirty="0">
                <a:latin typeface="+mn-ea"/>
              </a:rPr>
              <a:t>년 발표된 엘비스 </a:t>
            </a:r>
            <a:r>
              <a:rPr lang="ko-KR" altLang="en-US" sz="1400" dirty="0" err="1">
                <a:latin typeface="+mn-ea"/>
              </a:rPr>
              <a:t>프레슬리의</a:t>
            </a:r>
            <a:r>
              <a:rPr lang="ko-KR" altLang="en-US" sz="1400" dirty="0">
                <a:latin typeface="+mn-ea"/>
              </a:rPr>
              <a:t> 노래이다</a:t>
            </a:r>
            <a:r>
              <a:rPr lang="en-US" altLang="ko-KR" sz="1400" dirty="0">
                <a:latin typeface="+mn-ea"/>
              </a:rPr>
              <a:t>. 1956</a:t>
            </a:r>
            <a:r>
              <a:rPr lang="ko-KR" altLang="en-US" sz="1400" dirty="0">
                <a:latin typeface="+mn-ea"/>
              </a:rPr>
              <a:t>년경 </a:t>
            </a:r>
            <a:r>
              <a:rPr lang="ko-KR" altLang="en-US" sz="1400" dirty="0" err="1">
                <a:latin typeface="+mn-ea"/>
              </a:rPr>
              <a:t>오티스</a:t>
            </a:r>
            <a:r>
              <a:rPr lang="ko-KR" altLang="en-US" sz="1400" dirty="0">
                <a:latin typeface="+mn-ea"/>
              </a:rPr>
              <a:t> </a:t>
            </a:r>
            <a:r>
              <a:rPr lang="ko-KR" altLang="en-US" sz="1400" dirty="0" err="1">
                <a:latin typeface="+mn-ea"/>
              </a:rPr>
              <a:t>블랙웰이</a:t>
            </a:r>
            <a:r>
              <a:rPr lang="ko-KR" altLang="en-US" sz="1400" dirty="0">
                <a:latin typeface="+mn-ea"/>
              </a:rPr>
              <a:t> 작곡하고 엘비스 </a:t>
            </a:r>
            <a:r>
              <a:rPr lang="ko-KR" altLang="en-US" sz="1400" dirty="0" err="1">
                <a:latin typeface="+mn-ea"/>
              </a:rPr>
              <a:t>프레슬리가</a:t>
            </a:r>
            <a:r>
              <a:rPr lang="ko-KR" altLang="en-US" sz="1400" dirty="0">
                <a:latin typeface="+mn-ea"/>
              </a:rPr>
              <a:t> 부른 노래다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로큰롤 음악은 엘비스 </a:t>
            </a:r>
            <a:r>
              <a:rPr lang="ko-KR" altLang="en-US" sz="1400" dirty="0" err="1">
                <a:latin typeface="+mn-ea"/>
              </a:rPr>
              <a:t>프레슬리를</a:t>
            </a:r>
            <a:r>
              <a:rPr lang="ko-KR" altLang="en-US" sz="1400" dirty="0">
                <a:latin typeface="+mn-ea"/>
              </a:rPr>
              <a:t> 통해 미국 대중음악의 중심이 되었으며 세계적인 대중음악으로 발전했다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D401955-E41D-6470-EEFE-806D834C9505}"/>
              </a:ext>
            </a:extLst>
          </p:cNvPr>
          <p:cNvSpPr/>
          <p:nvPr/>
        </p:nvSpPr>
        <p:spPr>
          <a:xfrm>
            <a:off x="2025432" y="2011982"/>
            <a:ext cx="814193" cy="81419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F8D64-FA75-9C5F-4FA0-11E14471179A}"/>
              </a:ext>
            </a:extLst>
          </p:cNvPr>
          <p:cNvSpPr txBox="1"/>
          <p:nvPr/>
        </p:nvSpPr>
        <p:spPr>
          <a:xfrm>
            <a:off x="2025432" y="2265190"/>
            <a:ext cx="81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로큰롤</a:t>
            </a:r>
          </a:p>
        </p:txBody>
      </p:sp>
      <p:pic>
        <p:nvPicPr>
          <p:cNvPr id="4" name="[아침나라 중음①]_3단원_교과서_94쪽_2.Don't Be Cruel">
            <a:hlinkClick r:id="" action="ppaction://media"/>
            <a:extLst>
              <a:ext uri="{FF2B5EF4-FFF2-40B4-BE49-F238E27FC236}">
                <a16:creationId xmlns:a16="http://schemas.microsoft.com/office/drawing/2014/main" id="{A0006EB2-FD8C-363C-4C92-687F47202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538" y="3161193"/>
            <a:ext cx="445980" cy="4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1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장르를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38771" y="1334185"/>
            <a:ext cx="2387514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 err="1">
                <a:solidFill>
                  <a:schemeClr val="accent4">
                    <a:lumMod val="50000"/>
                  </a:schemeClr>
                </a:solidFill>
                <a:latin typeface="+mn-ea"/>
              </a:rPr>
              <a:t>Knockin</a:t>
            </a:r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’ on Heaven’s Door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4646" y="3095939"/>
            <a:ext cx="3814484" cy="30977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826702" y="1246151"/>
            <a:ext cx="7340252" cy="1666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1973</a:t>
            </a:r>
            <a:r>
              <a:rPr lang="ko-KR" altLang="en-US" sz="1400" dirty="0">
                <a:latin typeface="+mn-ea"/>
              </a:rPr>
              <a:t>년 발표된 밥 딜런의 포크 록 장르의 노래이다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샘 </a:t>
            </a:r>
            <a:r>
              <a:rPr lang="ko-KR" altLang="en-US" sz="1400" dirty="0" err="1">
                <a:latin typeface="+mn-ea"/>
              </a:rPr>
              <a:t>페킨파</a:t>
            </a:r>
            <a:r>
              <a:rPr lang="ko-KR" altLang="en-US" sz="1400" dirty="0">
                <a:latin typeface="+mn-ea"/>
              </a:rPr>
              <a:t> 감독의 영화 ‘</a:t>
            </a:r>
            <a:r>
              <a:rPr lang="en-US" altLang="ko-KR" sz="1400" dirty="0">
                <a:latin typeface="+mn-ea"/>
              </a:rPr>
              <a:t>Pat Garrett and Billy the Kid(</a:t>
            </a:r>
            <a:r>
              <a:rPr lang="ko-KR" altLang="en-US" sz="1400" dirty="0">
                <a:latin typeface="+mn-ea"/>
              </a:rPr>
              <a:t>관계의 종말</a:t>
            </a:r>
            <a:r>
              <a:rPr lang="en-US" altLang="ko-KR" sz="1400" dirty="0">
                <a:latin typeface="+mn-ea"/>
              </a:rPr>
              <a:t>)’(1973</a:t>
            </a:r>
            <a:r>
              <a:rPr lang="ko-KR" altLang="en-US" sz="1400" dirty="0">
                <a:latin typeface="+mn-ea"/>
              </a:rPr>
              <a:t>년</a:t>
            </a:r>
            <a:r>
              <a:rPr lang="en-US" altLang="ko-KR" sz="1400" dirty="0">
                <a:latin typeface="+mn-ea"/>
              </a:rPr>
              <a:t>) OST</a:t>
            </a:r>
            <a:r>
              <a:rPr lang="ko-KR" altLang="en-US" sz="1400" dirty="0">
                <a:latin typeface="+mn-ea"/>
              </a:rPr>
              <a:t>로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총상을 입고 시냇가에 앉아 죽음을 기다리는 보안관의 심정을 노래했다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동명의 영화 ‘</a:t>
            </a:r>
            <a:r>
              <a:rPr lang="en-US" altLang="ko-KR" sz="1400" dirty="0" err="1">
                <a:latin typeface="+mn-ea"/>
              </a:rPr>
              <a:t>Knockin</a:t>
            </a:r>
            <a:r>
              <a:rPr lang="en-US" altLang="ko-KR" sz="1400" dirty="0">
                <a:latin typeface="+mn-ea"/>
              </a:rPr>
              <a:t>’ on Heaven’s Door’(1997</a:t>
            </a:r>
            <a:r>
              <a:rPr lang="ko-KR" altLang="en-US" sz="1400" dirty="0">
                <a:latin typeface="+mn-ea"/>
              </a:rPr>
              <a:t>년</a:t>
            </a:r>
            <a:r>
              <a:rPr lang="en-US" altLang="ko-KR" sz="1400" dirty="0">
                <a:latin typeface="+mn-ea"/>
              </a:rPr>
              <a:t>)</a:t>
            </a:r>
            <a:r>
              <a:rPr lang="ko-KR" altLang="en-US" sz="1400" dirty="0">
                <a:latin typeface="+mn-ea"/>
              </a:rPr>
              <a:t>에서는 바다를 보는 소원을 이루고 죽은 친구의 곁을 담담하게 지켜 주는 엔딩 장면에서 </a:t>
            </a:r>
            <a:r>
              <a:rPr lang="en-US" altLang="ko-KR" sz="1400" dirty="0">
                <a:latin typeface="+mn-ea"/>
              </a:rPr>
              <a:t>OST</a:t>
            </a:r>
            <a:r>
              <a:rPr lang="ko-KR" altLang="en-US" sz="1400" dirty="0">
                <a:latin typeface="+mn-ea"/>
              </a:rPr>
              <a:t>로 삽입되었는데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>
                <a:latin typeface="+mn-ea"/>
              </a:rPr>
              <a:t>독일의 밴드 </a:t>
            </a:r>
            <a:r>
              <a:rPr lang="en-US" altLang="ko-KR" sz="1400" dirty="0">
                <a:latin typeface="+mn-ea"/>
              </a:rPr>
              <a:t>Selig</a:t>
            </a:r>
            <a:r>
              <a:rPr lang="ko-KR" altLang="en-US" sz="1400" dirty="0">
                <a:latin typeface="+mn-ea"/>
              </a:rPr>
              <a:t>가 커버하였다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D401955-E41D-6470-EEFE-806D834C9505}"/>
              </a:ext>
            </a:extLst>
          </p:cNvPr>
          <p:cNvSpPr/>
          <p:nvPr/>
        </p:nvSpPr>
        <p:spPr>
          <a:xfrm>
            <a:off x="2025432" y="2011982"/>
            <a:ext cx="814193" cy="81419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F8D64-FA75-9C5F-4FA0-11E14471179A}"/>
              </a:ext>
            </a:extLst>
          </p:cNvPr>
          <p:cNvSpPr txBox="1"/>
          <p:nvPr/>
        </p:nvSpPr>
        <p:spPr>
          <a:xfrm>
            <a:off x="2025432" y="2265190"/>
            <a:ext cx="81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포크 록</a:t>
            </a:r>
          </a:p>
        </p:txBody>
      </p:sp>
      <p:pic>
        <p:nvPicPr>
          <p:cNvPr id="5" name="[아침나라 중음①]_3단원_교과서_95쪽_3.Knockin' on Heaven's Door">
            <a:hlinkClick r:id="" action="ppaction://media"/>
            <a:extLst>
              <a:ext uri="{FF2B5EF4-FFF2-40B4-BE49-F238E27FC236}">
                <a16:creationId xmlns:a16="http://schemas.microsoft.com/office/drawing/2014/main" id="{0D7FC539-3CBD-4E34-92EC-CD9C8FEC6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1233" y="3179444"/>
            <a:ext cx="442590" cy="4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53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ACBECDB-4C18-8A3C-850F-CA93D701F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</a:rPr>
              <a:t>각</a:t>
            </a:r>
            <a:r>
              <a:rPr kumimoji="1" lang="en-US" altLang="ko-KR" dirty="0"/>
              <a:t> </a:t>
            </a:r>
            <a:r>
              <a:rPr kumimoji="1" lang="ko-KR" altLang="en-US" dirty="0"/>
              <a:t>장르를 대표하는 악곡 감상하기</a:t>
            </a:r>
            <a:endParaRPr kumimoji="1"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4604D3C9-4585-91C4-7A34-EA16252388BB}"/>
              </a:ext>
            </a:extLst>
          </p:cNvPr>
          <p:cNvSpPr/>
          <p:nvPr/>
        </p:nvSpPr>
        <p:spPr>
          <a:xfrm>
            <a:off x="1238771" y="1334185"/>
            <a:ext cx="2387514" cy="299624"/>
          </a:xfrm>
          <a:prstGeom prst="roundRect">
            <a:avLst/>
          </a:prstGeom>
          <a:ln w="9525"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accent4">
                    <a:lumMod val="50000"/>
                  </a:schemeClr>
                </a:solidFill>
                <a:latin typeface="+mn-ea"/>
              </a:rPr>
              <a:t>Heal the World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C64C054-21A8-40F0-9EF1-AA2494CB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4646" y="2699798"/>
            <a:ext cx="3814484" cy="3037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AEA7B3-C527-BC46-8724-B669A9792F3D}"/>
              </a:ext>
            </a:extLst>
          </p:cNvPr>
          <p:cNvSpPr txBox="1"/>
          <p:nvPr/>
        </p:nvSpPr>
        <p:spPr>
          <a:xfrm>
            <a:off x="3826702" y="1246151"/>
            <a:ext cx="7340252" cy="1020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+mn-ea"/>
              </a:rPr>
              <a:t>마이클 잭슨이 여덟 번째 음반 ‘</a:t>
            </a:r>
            <a:r>
              <a:rPr lang="en-US" altLang="ko-KR" sz="1400" dirty="0">
                <a:latin typeface="+mn-ea"/>
              </a:rPr>
              <a:t>Dangerous’</a:t>
            </a:r>
            <a:r>
              <a:rPr lang="ko-KR" altLang="en-US" sz="1400" dirty="0">
                <a:latin typeface="+mn-ea"/>
              </a:rPr>
              <a:t>에 녹음한 곡이며</a:t>
            </a:r>
            <a:r>
              <a:rPr lang="en-US" altLang="ko-KR" sz="1400" dirty="0">
                <a:latin typeface="+mn-ea"/>
              </a:rPr>
              <a:t>, 1992</a:t>
            </a:r>
            <a:r>
              <a:rPr lang="ko-KR" altLang="en-US" sz="1400" dirty="0">
                <a:latin typeface="+mn-ea"/>
              </a:rPr>
              <a:t>년 음반의 다섯 번째 싱글로 발표되었다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 곡은 반전 가사와 세상을 더 나은 곳으로 만들고자 하는 잭슨의 인간성에 대한 바람이 담긴 곡이다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1D401955-E41D-6470-EEFE-806D834C9505}"/>
              </a:ext>
            </a:extLst>
          </p:cNvPr>
          <p:cNvSpPr/>
          <p:nvPr/>
        </p:nvSpPr>
        <p:spPr>
          <a:xfrm>
            <a:off x="2025432" y="2011982"/>
            <a:ext cx="814193" cy="81419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4F8D64-FA75-9C5F-4FA0-11E14471179A}"/>
              </a:ext>
            </a:extLst>
          </p:cNvPr>
          <p:cNvSpPr txBox="1"/>
          <p:nvPr/>
        </p:nvSpPr>
        <p:spPr>
          <a:xfrm>
            <a:off x="2025432" y="2265190"/>
            <a:ext cx="814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</a:rPr>
              <a:t>팝</a:t>
            </a:r>
          </a:p>
        </p:txBody>
      </p:sp>
      <p:pic>
        <p:nvPicPr>
          <p:cNvPr id="4" name="[아침나라 중음①]_3단원_교과서_95쪽_4.Heal The World">
            <a:hlinkClick r:id="" action="ppaction://media"/>
            <a:extLst>
              <a:ext uri="{FF2B5EF4-FFF2-40B4-BE49-F238E27FC236}">
                <a16:creationId xmlns:a16="http://schemas.microsoft.com/office/drawing/2014/main" id="{CB13F689-FE24-9632-A3F4-199FCEE54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1233" y="3162888"/>
            <a:ext cx="442590" cy="4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92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①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비행기 구름">
  <a:themeElements>
    <a:clrScheme name="비행기 구름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비행기 구름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비행기 구름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5636</TotalTime>
  <Words>399</Words>
  <Application>Microsoft Office PowerPoint</Application>
  <PresentationFormat>와이드스크린</PresentationFormat>
  <Paragraphs>76</Paragraphs>
  <Slides>9</Slides>
  <Notes>8</Notes>
  <HiddenSlides>0</HiddenSlides>
  <MMClips>4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9</vt:i4>
      </vt:variant>
    </vt:vector>
  </HeadingPairs>
  <TitlesOfParts>
    <vt:vector size="18" baseType="lpstr">
      <vt:lpstr>Arial</vt:lpstr>
      <vt:lpstr>나눔고딕</vt:lpstr>
      <vt:lpstr>Spoqa Han Sans Neo</vt:lpstr>
      <vt:lpstr>Century Gothic</vt:lpstr>
      <vt:lpstr>맑은 고딕</vt:lpstr>
      <vt:lpstr>NanumGothicExtraBold</vt:lpstr>
      <vt:lpstr>내지 마스터</vt:lpstr>
      <vt:lpstr>뒤표지 마스터</vt:lpstr>
      <vt:lpstr>비행기 구름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아침나라</dc:creator>
  <cp:lastModifiedBy>황근식</cp:lastModifiedBy>
  <cp:revision>253</cp:revision>
  <dcterms:created xsi:type="dcterms:W3CDTF">2024-07-03T01:17:18Z</dcterms:created>
  <dcterms:modified xsi:type="dcterms:W3CDTF">2025-03-28T05:08:58Z</dcterms:modified>
</cp:coreProperties>
</file>