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309" r:id="rId7"/>
    <p:sldId id="311" r:id="rId8"/>
    <p:sldId id="312" r:id="rId9"/>
    <p:sldId id="313" r:id="rId10"/>
    <p:sldId id="315" r:id="rId11"/>
    <p:sldId id="314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311"/>
            <p14:sldId id="312"/>
            <p14:sldId id="313"/>
            <p14:sldId id="315"/>
            <p14:sldId id="31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BAF"/>
    <a:srgbClr val="2B3C71"/>
    <a:srgbClr val="FFFFFF"/>
    <a:srgbClr val="588195"/>
    <a:srgbClr val="D0EBD1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3141" autoAdjust="0"/>
  </p:normalViewPr>
  <p:slideViewPr>
    <p:cSldViewPr snapToGrid="0" showGuides="1">
      <p:cViewPr varScale="1">
        <p:scale>
          <a:sx n="147" d="100"/>
          <a:sy n="147" d="100"/>
        </p:scale>
        <p:origin x="45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3904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0639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0059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74503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6505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usicboxmaniacs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 anchor="ctr"/>
          <a:lstStyle/>
          <a:p>
            <a:r>
              <a:rPr kumimoji="1" lang="ko-KR" altLang="en-US" sz="4000" dirty="0">
                <a:solidFill>
                  <a:schemeClr val="tx1"/>
                </a:solidFill>
                <a:latin typeface="+mn-ea"/>
                <a:ea typeface="+mn-ea"/>
              </a:rPr>
              <a:t>편곡하여 </a:t>
            </a:r>
            <a:r>
              <a:rPr kumimoji="1" lang="ko-KR" altLang="en-US" sz="4000" dirty="0" err="1">
                <a:solidFill>
                  <a:schemeClr val="tx1"/>
                </a:solidFill>
                <a:latin typeface="+mn-ea"/>
                <a:ea typeface="+mn-ea"/>
              </a:rPr>
              <a:t>오르골</a:t>
            </a:r>
            <a:r>
              <a:rPr kumimoji="1" lang="ko-KR" altLang="en-US" sz="4000" dirty="0">
                <a:solidFill>
                  <a:schemeClr val="tx1"/>
                </a:solidFill>
                <a:latin typeface="+mn-ea"/>
                <a:ea typeface="+mn-ea"/>
              </a:rPr>
              <a:t> 만들기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19472" y="4894508"/>
            <a:ext cx="215305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146~147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233024"/>
            <a:ext cx="6486618" cy="1293745"/>
          </a:xfrm>
        </p:spPr>
        <p:txBody>
          <a:bodyPr anchor="ctr"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악곡을 편곡하여 종이 </a:t>
            </a:r>
            <a:r>
              <a:rPr kumimoji="1" lang="ko-KR" altLang="en-US" sz="3200" dirty="0" err="1">
                <a:solidFill>
                  <a:schemeClr val="tx1"/>
                </a:solidFill>
                <a:latin typeface="+mn-ea"/>
                <a:ea typeface="+mn-ea"/>
              </a:rPr>
              <a:t>오르골로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표현하고 연주할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종이 </a:t>
            </a:r>
            <a:r>
              <a:rPr kumimoji="1" lang="ko-KR" altLang="en-US" dirty="0" err="1">
                <a:latin typeface="+mn-ea"/>
                <a:ea typeface="+mn-ea"/>
              </a:rPr>
              <a:t>오르골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9D2B0-65F6-8862-51A8-537E06A262DA}"/>
              </a:ext>
            </a:extLst>
          </p:cNvPr>
          <p:cNvSpPr txBox="1"/>
          <p:nvPr/>
        </p:nvSpPr>
        <p:spPr>
          <a:xfrm>
            <a:off x="1424377" y="1097432"/>
            <a:ext cx="9967522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‘오르간</a:t>
            </a:r>
            <a:r>
              <a:rPr lang="en-US" altLang="ko-KR" sz="1400" dirty="0">
                <a:latin typeface="+mn-ea"/>
              </a:rPr>
              <a:t>(Organ)’</a:t>
            </a:r>
            <a:r>
              <a:rPr lang="ko-KR" altLang="en-US" sz="1400" dirty="0">
                <a:latin typeface="+mn-ea"/>
              </a:rPr>
              <a:t>에서 유래된 이름으로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영어로는 뮤직박스</a:t>
            </a:r>
            <a:r>
              <a:rPr lang="en-US" altLang="ko-KR" sz="1400" dirty="0">
                <a:latin typeface="+mn-ea"/>
              </a:rPr>
              <a:t>(Music Box), </a:t>
            </a:r>
            <a:r>
              <a:rPr lang="ko-KR" altLang="en-US" sz="1400" dirty="0">
                <a:latin typeface="+mn-ea"/>
              </a:rPr>
              <a:t>네덜란드어로는 </a:t>
            </a:r>
            <a:r>
              <a:rPr lang="ko-KR" altLang="en-US" sz="1400" dirty="0" err="1">
                <a:latin typeface="+mn-ea"/>
              </a:rPr>
              <a:t>오르겔</a:t>
            </a:r>
            <a:r>
              <a:rPr lang="en-US" altLang="ko-KR" sz="1400" dirty="0">
                <a:latin typeface="+mn-ea"/>
              </a:rPr>
              <a:t>(Orgel)</a:t>
            </a:r>
            <a:r>
              <a:rPr lang="ko-KR" altLang="en-US" sz="1400" dirty="0">
                <a:latin typeface="+mn-ea"/>
              </a:rPr>
              <a:t>이라고 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소리가 맑고 아름다워 음악 치료 또는 자장가로 활용한다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graphicFrame>
        <p:nvGraphicFramePr>
          <p:cNvPr id="21" name="표 3">
            <a:extLst>
              <a:ext uri="{FF2B5EF4-FFF2-40B4-BE49-F238E27FC236}">
                <a16:creationId xmlns:a16="http://schemas.microsoft.com/office/drawing/2014/main" id="{674BBDBC-5FDD-4ADF-CD45-635B5498F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679293"/>
              </p:ext>
            </p:extLst>
          </p:nvPr>
        </p:nvGraphicFramePr>
        <p:xfrm>
          <a:off x="1538677" y="2570963"/>
          <a:ext cx="9853222" cy="31896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8848">
                  <a:extLst>
                    <a:ext uri="{9D8B030D-6E8A-4147-A177-3AD203B41FA5}">
                      <a16:colId xmlns:a16="http://schemas.microsoft.com/office/drawing/2014/main" val="1842238023"/>
                    </a:ext>
                  </a:extLst>
                </a:gridCol>
                <a:gridCol w="8334374">
                  <a:extLst>
                    <a:ext uri="{9D8B030D-6E8A-4147-A177-3AD203B41FA5}">
                      <a16:colId xmlns:a16="http://schemas.microsoft.com/office/drawing/2014/main" val="2535498305"/>
                    </a:ext>
                  </a:extLst>
                </a:gridCol>
              </a:tblGrid>
              <a:tr h="6505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종류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설명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107583"/>
                  </a:ext>
                </a:extLst>
              </a:tr>
              <a:tr h="8451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실린더형</a:t>
                      </a:r>
                    </a:p>
                  </a:txBody>
                  <a:tcPr anchor="ctr">
                    <a:solidFill>
                      <a:srgbClr val="F4F9F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스위스에서 처음 고안되어 현재까지 가장 많이 사용되고 있다</a:t>
                      </a:r>
                      <a:r>
                        <a:rPr lang="en-US" altLang="ko-KR" sz="1400" dirty="0"/>
                        <a:t>. </a:t>
                      </a:r>
                      <a:r>
                        <a:rPr lang="ko-KR" altLang="en-US" sz="1400" dirty="0"/>
                        <a:t>실린더에 붙어있는 조그마한 돌기가 회전하면서 금속판을 건드리며 소리가 난다</a:t>
                      </a:r>
                      <a:r>
                        <a:rPr lang="en-US" altLang="ko-KR" sz="1400" dirty="0"/>
                        <a:t>. </a:t>
                      </a:r>
                      <a:r>
                        <a:rPr lang="ko-KR" altLang="en-US" sz="1400" dirty="0"/>
                        <a:t>짧은 멜로디의 반복만 이어지는 단점이 있다</a:t>
                      </a:r>
                      <a:r>
                        <a:rPr lang="en-US" altLang="ko-KR" sz="1400" dirty="0"/>
                        <a:t>.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rgbClr val="F4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53425"/>
                  </a:ext>
                </a:extLst>
              </a:tr>
              <a:tr h="8451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디스크식</a:t>
                      </a:r>
                    </a:p>
                  </a:txBody>
                  <a:tcPr anchor="ctr">
                    <a:solidFill>
                      <a:srgbClr val="F4F9F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멜로디가 정해져 있는 실린더 </a:t>
                      </a:r>
                      <a:r>
                        <a:rPr lang="ko-KR" altLang="en-US" sz="1400" dirty="0" err="1"/>
                        <a:t>오르골의</a:t>
                      </a:r>
                      <a:r>
                        <a:rPr lang="ko-KR" altLang="en-US" sz="1400" dirty="0"/>
                        <a:t> 한계를 극복하여 디스크를 바꿔서 다른 멜로디 연주가 가능하다</a:t>
                      </a:r>
                      <a:r>
                        <a:rPr lang="en-US" altLang="ko-KR" sz="1400" dirty="0"/>
                        <a:t>. </a:t>
                      </a:r>
                      <a:r>
                        <a:rPr lang="ko-KR" altLang="en-US" sz="1400" dirty="0"/>
                        <a:t>디스크의 지름이 곡의 길이와 연주 가능한 음을 결정한다</a:t>
                      </a:r>
                      <a:r>
                        <a:rPr lang="en-US" altLang="ko-KR" sz="1400" dirty="0"/>
                        <a:t>.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rgbClr val="F4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008004"/>
                  </a:ext>
                </a:extLst>
              </a:tr>
              <a:tr h="84879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천공 리더형</a:t>
                      </a:r>
                    </a:p>
                  </a:txBody>
                  <a:tcPr anchor="ctr">
                    <a:solidFill>
                      <a:srgbClr val="F4F9F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구멍 뚫린 종이 악보에 </a:t>
                      </a:r>
                      <a:r>
                        <a:rPr lang="ko-KR" altLang="en-US" sz="1400" dirty="0" err="1"/>
                        <a:t>금속핀이</a:t>
                      </a:r>
                      <a:r>
                        <a:rPr lang="ko-KR" altLang="en-US" sz="1400" dirty="0"/>
                        <a:t> 걸리며 철판을 연주하는 원리이다</a:t>
                      </a:r>
                      <a:r>
                        <a:rPr lang="en-US" altLang="ko-KR" sz="1400" dirty="0"/>
                        <a:t>. </a:t>
                      </a:r>
                      <a:r>
                        <a:rPr lang="ko-KR" altLang="en-US" sz="1400" dirty="0"/>
                        <a:t>악보 진행 방향에 따라 </a:t>
                      </a:r>
                      <a:r>
                        <a:rPr lang="ko-KR" altLang="en-US" sz="1400" dirty="0" err="1"/>
                        <a:t>기보된</a:t>
                      </a:r>
                      <a:r>
                        <a:rPr lang="ko-KR" altLang="en-US" sz="1400" dirty="0"/>
                        <a:t> 리듬과 박자를 종이 악보를 통해 연주한다</a:t>
                      </a:r>
                      <a:r>
                        <a:rPr lang="en-US" altLang="ko-KR" sz="1400" dirty="0"/>
                        <a:t>. </a:t>
                      </a:r>
                      <a:r>
                        <a:rPr lang="ko-KR" altLang="en-US" sz="1400" dirty="0"/>
                        <a:t>다양한 멜로디를 들을 수 있으며 곡의 길이에 제한이 없다</a:t>
                      </a:r>
                      <a:r>
                        <a:rPr lang="en-US" altLang="ko-KR" sz="1400" dirty="0"/>
                        <a:t>.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rgbClr val="F4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762480"/>
                  </a:ext>
                </a:extLst>
              </a:tr>
            </a:tbl>
          </a:graphicData>
        </a:graphic>
      </p:graphicFrame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1D693B25-98E3-9B34-4D89-EBC63CBFFBEB}"/>
              </a:ext>
            </a:extLst>
          </p:cNvPr>
          <p:cNvSpPr/>
          <p:nvPr/>
        </p:nvSpPr>
        <p:spPr>
          <a:xfrm>
            <a:off x="1538677" y="2108678"/>
            <a:ext cx="2023673" cy="342473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accent3">
                    <a:lumMod val="75000"/>
                  </a:schemeClr>
                </a:solidFill>
                <a:latin typeface="+mn-ea"/>
              </a:rPr>
              <a:t>오르골의</a:t>
            </a:r>
            <a:r>
              <a:rPr lang="ko-KR" altLang="en-US" sz="1400" dirty="0">
                <a:solidFill>
                  <a:schemeClr val="accent3">
                    <a:lumMod val="75000"/>
                  </a:schemeClr>
                </a:solidFill>
                <a:latin typeface="+mn-ea"/>
              </a:rPr>
              <a:t> 종류</a:t>
            </a:r>
          </a:p>
        </p:txBody>
      </p:sp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2F41D10A-CBF2-05C6-977B-10CF50E5C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8" t="85480" r="58007"/>
          <a:stretch/>
        </p:blipFill>
        <p:spPr>
          <a:xfrm>
            <a:off x="7834312" y="3161109"/>
            <a:ext cx="1190625" cy="323850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종이 </a:t>
            </a:r>
            <a:r>
              <a:rPr kumimoji="1" lang="ko-KR" altLang="en-US" dirty="0" err="1">
                <a:latin typeface="+mn-ea"/>
                <a:ea typeface="+mn-ea"/>
              </a:rPr>
              <a:t>오르골</a:t>
            </a:r>
            <a:r>
              <a:rPr kumimoji="1" lang="ko-KR" altLang="en-US" dirty="0">
                <a:latin typeface="+mn-ea"/>
                <a:ea typeface="+mn-ea"/>
              </a:rPr>
              <a:t> 준비하기</a:t>
            </a:r>
          </a:p>
        </p:txBody>
      </p:sp>
      <p:pic>
        <p:nvPicPr>
          <p:cNvPr id="2" name="그림 1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189F6CA6-1AC6-86E5-485F-A8DCB6836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937" b="13701"/>
          <a:stretch/>
        </p:blipFill>
        <p:spPr>
          <a:xfrm>
            <a:off x="2619375" y="1198562"/>
            <a:ext cx="2933700" cy="1924844"/>
          </a:xfrm>
          <a:prstGeom prst="rect">
            <a:avLst/>
          </a:prstGeom>
        </p:spPr>
      </p:pic>
      <p:pic>
        <p:nvPicPr>
          <p:cNvPr id="5" name="그림 4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332BBB62-F16A-0602-470C-76461BA14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6" t="84591" r="82969" b="889"/>
          <a:stretch/>
        </p:blipFill>
        <p:spPr>
          <a:xfrm>
            <a:off x="3490912" y="3161109"/>
            <a:ext cx="1190625" cy="323850"/>
          </a:xfrm>
          <a:prstGeom prst="rect">
            <a:avLst/>
          </a:prstGeom>
        </p:spPr>
      </p:pic>
      <p:pic>
        <p:nvPicPr>
          <p:cNvPr id="6" name="그림 5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281CEE81-9352-0EE8-49CF-25AB56C3B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7" t="62" r="50780" b="13639"/>
          <a:stretch/>
        </p:blipFill>
        <p:spPr>
          <a:xfrm>
            <a:off x="7067550" y="1198562"/>
            <a:ext cx="2933700" cy="1924844"/>
          </a:xfrm>
          <a:prstGeom prst="rect">
            <a:avLst/>
          </a:prstGeom>
        </p:spPr>
      </p:pic>
      <p:pic>
        <p:nvPicPr>
          <p:cNvPr id="7" name="그림 6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656D41E3-2111-308C-E7D9-6E277AA1F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4" t="-1228" r="25313" b="14928"/>
          <a:stretch/>
        </p:blipFill>
        <p:spPr>
          <a:xfrm>
            <a:off x="2619375" y="3709969"/>
            <a:ext cx="2933700" cy="1924844"/>
          </a:xfrm>
          <a:prstGeom prst="rect">
            <a:avLst/>
          </a:prstGeom>
        </p:spPr>
      </p:pic>
      <p:pic>
        <p:nvPicPr>
          <p:cNvPr id="8" name="그림 7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EC297AF6-26CC-2324-02A6-DBA5D1BC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37" b="13701"/>
          <a:stretch/>
        </p:blipFill>
        <p:spPr>
          <a:xfrm>
            <a:off x="7067550" y="3709969"/>
            <a:ext cx="2933700" cy="1924844"/>
          </a:xfrm>
          <a:prstGeom prst="rect">
            <a:avLst/>
          </a:prstGeom>
        </p:spPr>
      </p:pic>
      <p:pic>
        <p:nvPicPr>
          <p:cNvPr id="10" name="그림 9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914D24B9-8611-DA41-5DBF-13EEBF4D4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88" t="85480" r="32347"/>
          <a:stretch/>
        </p:blipFill>
        <p:spPr>
          <a:xfrm>
            <a:off x="3490912" y="5716588"/>
            <a:ext cx="1190625" cy="323850"/>
          </a:xfrm>
          <a:prstGeom prst="rect">
            <a:avLst/>
          </a:prstGeom>
        </p:spPr>
      </p:pic>
      <p:pic>
        <p:nvPicPr>
          <p:cNvPr id="12" name="그림 11" descr="공구, 스타일러스이(가) 표시된 사진&#10;&#10;자동 생성된 설명">
            <a:extLst>
              <a:ext uri="{FF2B5EF4-FFF2-40B4-BE49-F238E27FC236}">
                <a16:creationId xmlns:a16="http://schemas.microsoft.com/office/drawing/2014/main" id="{617141E1-3678-ACB5-A6F2-86A463FAE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87" t="85480" r="7148"/>
          <a:stretch/>
        </p:blipFill>
        <p:spPr>
          <a:xfrm>
            <a:off x="7834312" y="5716588"/>
            <a:ext cx="11906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종이 </a:t>
            </a:r>
            <a:r>
              <a:rPr kumimoji="1" lang="ko-KR" altLang="en-US" dirty="0" err="1">
                <a:latin typeface="+mn-ea"/>
                <a:ea typeface="+mn-ea"/>
              </a:rPr>
              <a:t>오르골의</a:t>
            </a:r>
            <a:r>
              <a:rPr kumimoji="1" lang="ko-KR" altLang="en-US" dirty="0">
                <a:latin typeface="+mn-ea"/>
                <a:ea typeface="+mn-ea"/>
              </a:rPr>
              <a:t> </a:t>
            </a:r>
            <a:r>
              <a:rPr kumimoji="1" lang="ko-KR" altLang="en-US" dirty="0" err="1">
                <a:latin typeface="+mn-ea"/>
                <a:ea typeface="+mn-ea"/>
              </a:rPr>
              <a:t>기보법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7" name="그림 6" descr="텍스트, 평행, 라인, 번호이(가) 표시된 사진&#10;&#10;자동 생성된 설명">
            <a:extLst>
              <a:ext uri="{FF2B5EF4-FFF2-40B4-BE49-F238E27FC236}">
                <a16:creationId xmlns:a16="http://schemas.microsoft.com/office/drawing/2014/main" id="{53F5B9BF-6C8F-C5C6-F2D2-0AD3A3547F2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82622" y="1921766"/>
            <a:ext cx="6149771" cy="3606512"/>
          </a:xfrm>
          <a:prstGeom prst="rect">
            <a:avLst/>
          </a:prstGeom>
        </p:spPr>
      </p:pic>
      <p:sp>
        <p:nvSpPr>
          <p:cNvPr id="8" name="원호 7">
            <a:extLst>
              <a:ext uri="{FF2B5EF4-FFF2-40B4-BE49-F238E27FC236}">
                <a16:creationId xmlns:a16="http://schemas.microsoft.com/office/drawing/2014/main" id="{1BF8A33D-3AFF-49F5-4560-DE1B9B2D81EC}"/>
              </a:ext>
            </a:extLst>
          </p:cNvPr>
          <p:cNvSpPr/>
          <p:nvPr/>
        </p:nvSpPr>
        <p:spPr>
          <a:xfrm rot="18961692">
            <a:off x="3629120" y="1942375"/>
            <a:ext cx="502250" cy="48144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원호 8">
            <a:extLst>
              <a:ext uri="{FF2B5EF4-FFF2-40B4-BE49-F238E27FC236}">
                <a16:creationId xmlns:a16="http://schemas.microsoft.com/office/drawing/2014/main" id="{E4859927-BF22-6DEE-3EAE-3F53C9F9BA26}"/>
              </a:ext>
            </a:extLst>
          </p:cNvPr>
          <p:cNvSpPr/>
          <p:nvPr/>
        </p:nvSpPr>
        <p:spPr>
          <a:xfrm rot="19005920">
            <a:off x="3568468" y="2622903"/>
            <a:ext cx="946114" cy="90480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원호 9">
            <a:extLst>
              <a:ext uri="{FF2B5EF4-FFF2-40B4-BE49-F238E27FC236}">
                <a16:creationId xmlns:a16="http://schemas.microsoft.com/office/drawing/2014/main" id="{E3ECA24A-663E-8452-DFB1-29C7E7510D8B}"/>
              </a:ext>
            </a:extLst>
          </p:cNvPr>
          <p:cNvSpPr/>
          <p:nvPr/>
        </p:nvSpPr>
        <p:spPr>
          <a:xfrm rot="18921766">
            <a:off x="3542770" y="3500119"/>
            <a:ext cx="1370426" cy="139697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 descr="흑백, 안테나이(가) 표시된 사진&#10;&#10;자동 생성된 설명">
            <a:extLst>
              <a:ext uri="{FF2B5EF4-FFF2-40B4-BE49-F238E27FC236}">
                <a16:creationId xmlns:a16="http://schemas.microsoft.com/office/drawing/2014/main" id="{274B080D-7265-A054-086B-6C12C6D7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852" y="2153090"/>
            <a:ext cx="193346" cy="392269"/>
          </a:xfrm>
          <a:prstGeom prst="rect">
            <a:avLst/>
          </a:prstGeom>
        </p:spPr>
      </p:pic>
      <p:pic>
        <p:nvPicPr>
          <p:cNvPr id="12" name="그림 11" descr="스케치, 흑백, 실루엣, 디자인이(가) 표시된 사진&#10;&#10;자동 생성된 설명">
            <a:extLst>
              <a:ext uri="{FF2B5EF4-FFF2-40B4-BE49-F238E27FC236}">
                <a16:creationId xmlns:a16="http://schemas.microsoft.com/office/drawing/2014/main" id="{91F68546-4585-B11B-0968-93B233F19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115" y="1487338"/>
            <a:ext cx="241682" cy="379255"/>
          </a:xfrm>
          <a:prstGeom prst="rect">
            <a:avLst/>
          </a:prstGeom>
        </p:spPr>
      </p:pic>
      <p:pic>
        <p:nvPicPr>
          <p:cNvPr id="13" name="그림 12" descr="흑백이(가) 표시된 사진&#10;&#10;자동 생성된 설명">
            <a:extLst>
              <a:ext uri="{FF2B5EF4-FFF2-40B4-BE49-F238E27FC236}">
                <a16:creationId xmlns:a16="http://schemas.microsoft.com/office/drawing/2014/main" id="{B729ABA1-D7B2-55E1-E9C2-5799D3CF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729" y="3914217"/>
            <a:ext cx="198923" cy="386691"/>
          </a:xfrm>
          <a:prstGeom prst="rect">
            <a:avLst/>
          </a:prstGeom>
        </p:spPr>
      </p:pic>
      <p:pic>
        <p:nvPicPr>
          <p:cNvPr id="14" name="그림 13" descr="흑백이(가) 표시된 사진&#10;&#10;자동 생성된 설명">
            <a:extLst>
              <a:ext uri="{FF2B5EF4-FFF2-40B4-BE49-F238E27FC236}">
                <a16:creationId xmlns:a16="http://schemas.microsoft.com/office/drawing/2014/main" id="{F4A9D44A-E4A6-00A9-2565-879E5546E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453" y="3034873"/>
            <a:ext cx="250977" cy="394127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4D99760-37C7-CF7D-588F-14948B42AEA3}"/>
              </a:ext>
            </a:extLst>
          </p:cNvPr>
          <p:cNvSpPr/>
          <p:nvPr/>
        </p:nvSpPr>
        <p:spPr>
          <a:xfrm>
            <a:off x="3249637" y="5491801"/>
            <a:ext cx="2229143" cy="25822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↑ 영어 음이름으로 음정을 표현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5819CC6D-208C-98FF-2484-E4E11BE18529}"/>
              </a:ext>
            </a:extLst>
          </p:cNvPr>
          <p:cNvSpPr/>
          <p:nvPr/>
        </p:nvSpPr>
        <p:spPr>
          <a:xfrm>
            <a:off x="3272686" y="1954262"/>
            <a:ext cx="336495" cy="3478798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accent3"/>
              </a:solidFill>
              <a:latin typeface="+mn-ea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962A39F9-0A08-43C4-5558-576D09994E85}"/>
              </a:ext>
            </a:extLst>
          </p:cNvPr>
          <p:cNvSpPr/>
          <p:nvPr/>
        </p:nvSpPr>
        <p:spPr>
          <a:xfrm>
            <a:off x="4183410" y="1552799"/>
            <a:ext cx="1912590" cy="258224"/>
          </a:xfrm>
          <a:prstGeom prst="roundRect">
            <a:avLst/>
          </a:prstGeom>
          <a:ln>
            <a:solidFill>
              <a:srgbClr val="E32D9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>
                <a:solidFill>
                  <a:srgbClr val="E32D91"/>
                </a:solidFill>
                <a:latin typeface="+mn-ea"/>
              </a:rPr>
              <a:t>칸의 개수로 음길이를 표현</a:t>
            </a:r>
            <a:endParaRPr lang="ko-KR" altLang="en-US" sz="1050" dirty="0">
              <a:solidFill>
                <a:srgbClr val="E32D91"/>
              </a:solidFill>
              <a:latin typeface="+mn-ea"/>
            </a:endParaRPr>
          </a:p>
        </p:txBody>
      </p:sp>
      <p:sp>
        <p:nvSpPr>
          <p:cNvPr id="18" name="원호 17">
            <a:extLst>
              <a:ext uri="{FF2B5EF4-FFF2-40B4-BE49-F238E27FC236}">
                <a16:creationId xmlns:a16="http://schemas.microsoft.com/office/drawing/2014/main" id="{4BC3629C-EF70-DDFE-3AF2-12C59D45FADD}"/>
              </a:ext>
            </a:extLst>
          </p:cNvPr>
          <p:cNvSpPr/>
          <p:nvPr/>
        </p:nvSpPr>
        <p:spPr>
          <a:xfrm rot="19004949">
            <a:off x="3453536" y="4355410"/>
            <a:ext cx="1843211" cy="1839331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2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종이 </a:t>
            </a:r>
            <a:r>
              <a:rPr kumimoji="1" lang="ko-KR" altLang="en-US" dirty="0" err="1">
                <a:latin typeface="+mn-ea"/>
                <a:ea typeface="+mn-ea"/>
              </a:rPr>
              <a:t>오르골</a:t>
            </a:r>
            <a:r>
              <a:rPr kumimoji="1" lang="ko-KR" altLang="en-US" dirty="0">
                <a:latin typeface="+mn-ea"/>
                <a:ea typeface="+mn-ea"/>
              </a:rPr>
              <a:t> 악보에 </a:t>
            </a:r>
            <a:r>
              <a:rPr kumimoji="1" lang="ko-KR" altLang="en-US" dirty="0" err="1">
                <a:latin typeface="+mn-ea"/>
                <a:ea typeface="+mn-ea"/>
              </a:rPr>
              <a:t>기보하기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0D852CE3-665E-7583-964C-698F0B556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" r="976"/>
          <a:stretch/>
        </p:blipFill>
        <p:spPr>
          <a:xfrm>
            <a:off x="2506480" y="2661946"/>
            <a:ext cx="8034851" cy="3616934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36D542B5-B12E-3536-8A96-5E3ECC6329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10874" y="806914"/>
            <a:ext cx="7494642" cy="1512118"/>
          </a:xfrm>
          <a:prstGeom prst="rect">
            <a:avLst/>
          </a:prstGeom>
        </p:spPr>
      </p:pic>
      <p:sp>
        <p:nvSpPr>
          <p:cNvPr id="60" name="화살표: 아래쪽 59">
            <a:extLst>
              <a:ext uri="{FF2B5EF4-FFF2-40B4-BE49-F238E27FC236}">
                <a16:creationId xmlns:a16="http://schemas.microsoft.com/office/drawing/2014/main" id="{E2D18BA1-E866-25DA-DB76-C62D6821A33F}"/>
              </a:ext>
            </a:extLst>
          </p:cNvPr>
          <p:cNvSpPr/>
          <p:nvPr/>
        </p:nvSpPr>
        <p:spPr>
          <a:xfrm>
            <a:off x="6344182" y="2292967"/>
            <a:ext cx="228027" cy="31307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8BE51ADB-94F8-E2BE-652E-9205CFA82D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6" r="976"/>
          <a:stretch/>
        </p:blipFill>
        <p:spPr>
          <a:xfrm>
            <a:off x="2506480" y="2650691"/>
            <a:ext cx="8034851" cy="36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조건에 맞게 </a:t>
            </a:r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작은 별</a:t>
            </a:r>
            <a:r>
              <a:rPr kumimoji="1" lang="en-US" altLang="ko-KR" dirty="0">
                <a:latin typeface="+mn-ea"/>
                <a:ea typeface="+mn-ea"/>
              </a:rPr>
              <a:t>’ </a:t>
            </a:r>
            <a:r>
              <a:rPr kumimoji="1" lang="ko-KR" altLang="en-US" dirty="0">
                <a:latin typeface="+mn-ea"/>
                <a:ea typeface="+mn-ea"/>
              </a:rPr>
              <a:t>편곡하기</a:t>
            </a:r>
          </a:p>
        </p:txBody>
      </p:sp>
      <p:pic>
        <p:nvPicPr>
          <p:cNvPr id="4" name="그림 3" descr="안테나, 라인이(가) 표시된 사진&#10;&#10;자동 생성된 설명">
            <a:extLst>
              <a:ext uri="{FF2B5EF4-FFF2-40B4-BE49-F238E27FC236}">
                <a16:creationId xmlns:a16="http://schemas.microsoft.com/office/drawing/2014/main" id="{3C9D2752-C544-17C6-A406-F86935B6C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531"/>
          <a:stretch/>
        </p:blipFill>
        <p:spPr>
          <a:xfrm>
            <a:off x="3336840" y="3039676"/>
            <a:ext cx="3519398" cy="633363"/>
          </a:xfrm>
          <a:prstGeom prst="rect">
            <a:avLst/>
          </a:prstGeom>
        </p:spPr>
      </p:pic>
      <p:sp>
        <p:nvSpPr>
          <p:cNvPr id="5" name="화살표: 오각형 4">
            <a:extLst>
              <a:ext uri="{FF2B5EF4-FFF2-40B4-BE49-F238E27FC236}">
                <a16:creationId xmlns:a16="http://schemas.microsoft.com/office/drawing/2014/main" id="{76FF0FB3-9476-F3B5-B98E-F0545D37696B}"/>
              </a:ext>
            </a:extLst>
          </p:cNvPr>
          <p:cNvSpPr/>
          <p:nvPr/>
        </p:nvSpPr>
        <p:spPr>
          <a:xfrm>
            <a:off x="1188720" y="3201272"/>
            <a:ext cx="1851660" cy="25199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‘</a:t>
            </a:r>
            <a:r>
              <a:rPr lang="ko-KR" altLang="en-US" sz="1200" dirty="0"/>
              <a:t>작은 별</a:t>
            </a:r>
            <a:r>
              <a:rPr lang="en-US" altLang="ko-KR" sz="1200" dirty="0"/>
              <a:t>‘ </a:t>
            </a:r>
            <a:r>
              <a:rPr lang="ko-KR" altLang="en-US" sz="1200" dirty="0"/>
              <a:t>선율</a:t>
            </a:r>
          </a:p>
        </p:txBody>
      </p:sp>
      <p:pic>
        <p:nvPicPr>
          <p:cNvPr id="9" name="그림 8" descr="텍스트, 폰트, 스크린샷이(가) 표시된 사진&#10;&#10;자동 생성된 설명">
            <a:extLst>
              <a:ext uri="{FF2B5EF4-FFF2-40B4-BE49-F238E27FC236}">
                <a16:creationId xmlns:a16="http://schemas.microsoft.com/office/drawing/2014/main" id="{3C4CFCCC-828A-B4D8-3F2E-EFDE2104D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0" y="797180"/>
            <a:ext cx="7003503" cy="2023234"/>
          </a:xfrm>
          <a:prstGeom prst="rect">
            <a:avLst/>
          </a:prstGeom>
        </p:spPr>
      </p:pic>
      <p:pic>
        <p:nvPicPr>
          <p:cNvPr id="11" name="그림 10" descr="라인, 텍스트, 도표, 폰트이(가) 표시된 사진&#10;&#10;자동 생성된 설명">
            <a:extLst>
              <a:ext uri="{FF2B5EF4-FFF2-40B4-BE49-F238E27FC236}">
                <a16:creationId xmlns:a16="http://schemas.microsoft.com/office/drawing/2014/main" id="{83802C43-669C-BEFB-256B-461AC67B7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580" y="4526112"/>
            <a:ext cx="8359140" cy="1470743"/>
          </a:xfrm>
          <a:prstGeom prst="rect">
            <a:avLst/>
          </a:prstGeom>
        </p:spPr>
      </p:pic>
      <p:sp>
        <p:nvSpPr>
          <p:cNvPr id="14" name="화살표: 오각형 13">
            <a:extLst>
              <a:ext uri="{FF2B5EF4-FFF2-40B4-BE49-F238E27FC236}">
                <a16:creationId xmlns:a16="http://schemas.microsoft.com/office/drawing/2014/main" id="{ED69E224-27A0-A8C4-FF68-793C39D6782E}"/>
              </a:ext>
            </a:extLst>
          </p:cNvPr>
          <p:cNvSpPr/>
          <p:nvPr/>
        </p:nvSpPr>
        <p:spPr>
          <a:xfrm>
            <a:off x="1188720" y="5066761"/>
            <a:ext cx="1851660" cy="25199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편곡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D6B79AE-B10B-973F-6460-EFE704A312B7}"/>
              </a:ext>
            </a:extLst>
          </p:cNvPr>
          <p:cNvSpPr/>
          <p:nvPr/>
        </p:nvSpPr>
        <p:spPr>
          <a:xfrm>
            <a:off x="4124325" y="5479827"/>
            <a:ext cx="339725" cy="339725"/>
          </a:xfrm>
          <a:prstGeom prst="ellipse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B22B9652-3CAC-7CAC-5BB3-2A4E18360207}"/>
              </a:ext>
            </a:extLst>
          </p:cNvPr>
          <p:cNvSpPr/>
          <p:nvPr/>
        </p:nvSpPr>
        <p:spPr>
          <a:xfrm>
            <a:off x="5603875" y="4676552"/>
            <a:ext cx="339725" cy="339725"/>
          </a:xfrm>
          <a:prstGeom prst="ellipse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006B360-2C48-1595-3FB8-46D10946FA3C}"/>
              </a:ext>
            </a:extLst>
          </p:cNvPr>
          <p:cNvSpPr/>
          <p:nvPr/>
        </p:nvSpPr>
        <p:spPr>
          <a:xfrm>
            <a:off x="8369934" y="4784502"/>
            <a:ext cx="339725" cy="339725"/>
          </a:xfrm>
          <a:prstGeom prst="ellipse">
            <a:avLst/>
          </a:prstGeom>
          <a:solidFill>
            <a:schemeClr val="accent5">
              <a:alpha val="44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9CE2DF-FDF7-86B9-2B70-A091AC947338}"/>
              </a:ext>
            </a:extLst>
          </p:cNvPr>
          <p:cNvSpPr txBox="1"/>
          <p:nvPr/>
        </p:nvSpPr>
        <p:spPr>
          <a:xfrm>
            <a:off x="3684521" y="4403001"/>
            <a:ext cx="1559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① 리듬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♪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(8</a:t>
            </a:r>
            <a:r>
              <a:rPr lang="ko-KR" altLang="en-US" sz="1000" dirty="0" err="1">
                <a:solidFill>
                  <a:schemeClr val="accent5">
                    <a:lumMod val="75000"/>
                  </a:schemeClr>
                </a:solidFill>
              </a:rPr>
              <a:t>분음표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ko-KR" altLang="en-US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BCAF91-E543-3B4B-589F-E85AFAB2B5A7}"/>
              </a:ext>
            </a:extLst>
          </p:cNvPr>
          <p:cNvSpPr txBox="1"/>
          <p:nvPr/>
        </p:nvSpPr>
        <p:spPr>
          <a:xfrm>
            <a:off x="3684520" y="2900624"/>
            <a:ext cx="1559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① 리듬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♩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(4</a:t>
            </a:r>
            <a:r>
              <a:rPr lang="ko-KR" altLang="en-US" sz="1000" dirty="0" err="1">
                <a:solidFill>
                  <a:schemeClr val="accent5">
                    <a:lumMod val="75000"/>
                  </a:schemeClr>
                </a:solidFill>
              </a:rPr>
              <a:t>분음표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ko-KR" altLang="en-US" sz="1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5FBB6D-BCC2-0ED4-E940-0E9EA18D39F1}"/>
              </a:ext>
            </a:extLst>
          </p:cNvPr>
          <p:cNvSpPr txBox="1"/>
          <p:nvPr/>
        </p:nvSpPr>
        <p:spPr>
          <a:xfrm>
            <a:off x="3684519" y="3648530"/>
            <a:ext cx="1559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② 조성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다장조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BB8D0E-A3FE-EECF-88AD-385FC29F6B07}"/>
              </a:ext>
            </a:extLst>
          </p:cNvPr>
          <p:cNvSpPr txBox="1"/>
          <p:nvPr/>
        </p:nvSpPr>
        <p:spPr>
          <a:xfrm>
            <a:off x="5773737" y="5069649"/>
            <a:ext cx="1559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② 조성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다단조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7E38B-FD34-EBFC-EF6D-FA5F777E873B}"/>
              </a:ext>
            </a:extLst>
          </p:cNvPr>
          <p:cNvSpPr txBox="1"/>
          <p:nvPr/>
        </p:nvSpPr>
        <p:spPr>
          <a:xfrm>
            <a:off x="3236843" y="5954787"/>
            <a:ext cx="1559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③ 화성</a:t>
            </a:r>
            <a:r>
              <a:rPr lang="en-US" altLang="ko-KR" sz="10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ko-KR" altLang="en-US" sz="1000" dirty="0">
                <a:solidFill>
                  <a:schemeClr val="accent5">
                    <a:lumMod val="75000"/>
                  </a:schemeClr>
                </a:solidFill>
              </a:rPr>
              <a:t>반주 음형 추가</a:t>
            </a:r>
          </a:p>
        </p:txBody>
      </p:sp>
    </p:spTree>
    <p:extLst>
      <p:ext uri="{BB962C8B-B14F-4D97-AF65-F5344CB8AC3E}">
        <p14:creationId xmlns:p14="http://schemas.microsoft.com/office/powerpoint/2010/main" val="212384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/>
      <p:bldP spid="19" grpId="1"/>
      <p:bldP spid="20" grpId="0"/>
      <p:bldP spid="20" grpId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오르골</a:t>
            </a:r>
            <a:r>
              <a:rPr kumimoji="1" lang="ko-KR" altLang="en-US" dirty="0">
                <a:latin typeface="+mn-ea"/>
                <a:ea typeface="+mn-ea"/>
              </a:rPr>
              <a:t> 악보 제작 애플리케이션으로 음악 만들어 공유하기</a:t>
            </a:r>
          </a:p>
        </p:txBody>
      </p:sp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id="{387535E0-ABD6-C705-1850-AA7E9A92A8D5}"/>
              </a:ext>
            </a:extLst>
          </p:cNvPr>
          <p:cNvSpPr/>
          <p:nvPr/>
        </p:nvSpPr>
        <p:spPr>
          <a:xfrm>
            <a:off x="1560195" y="1572497"/>
            <a:ext cx="1851660" cy="465853"/>
          </a:xfrm>
          <a:prstGeom prst="homePlat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애플리케이션</a:t>
            </a:r>
          </a:p>
        </p:txBody>
      </p:sp>
      <p:sp>
        <p:nvSpPr>
          <p:cNvPr id="24" name="화살표: 오각형 23">
            <a:extLst>
              <a:ext uri="{FF2B5EF4-FFF2-40B4-BE49-F238E27FC236}">
                <a16:creationId xmlns:a16="http://schemas.microsoft.com/office/drawing/2014/main" id="{24B65DB9-3E95-B61A-FC80-48377F685AD6}"/>
              </a:ext>
            </a:extLst>
          </p:cNvPr>
          <p:cNvSpPr/>
          <p:nvPr/>
        </p:nvSpPr>
        <p:spPr>
          <a:xfrm>
            <a:off x="1560195" y="2848847"/>
            <a:ext cx="1851660" cy="465853"/>
          </a:xfrm>
          <a:prstGeom prst="homePlate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웹사이트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B55209-0E22-439B-2D9E-99A6FDFD48F7}"/>
              </a:ext>
            </a:extLst>
          </p:cNvPr>
          <p:cNvSpPr txBox="1"/>
          <p:nvPr/>
        </p:nvSpPr>
        <p:spPr>
          <a:xfrm>
            <a:off x="3634177" y="1618480"/>
            <a:ext cx="1987478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 err="1">
                <a:latin typeface="+mn-ea"/>
              </a:rPr>
              <a:t>Musicbox</a:t>
            </a:r>
            <a:r>
              <a:rPr lang="en-US" altLang="ko-KR" sz="1400" dirty="0">
                <a:latin typeface="+mn-ea"/>
              </a:rPr>
              <a:t> Composer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26" name="그림 25" descr="텍스트, 번호, 라인, 폰트이(가) 표시된 사진&#10;&#10;자동 생성된 설명">
            <a:extLst>
              <a:ext uri="{FF2B5EF4-FFF2-40B4-BE49-F238E27FC236}">
                <a16:creationId xmlns:a16="http://schemas.microsoft.com/office/drawing/2014/main" id="{D1ABCEAA-365A-A51C-F30A-1144A7115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176" y="3429000"/>
            <a:ext cx="6217920" cy="2531423"/>
          </a:xfrm>
          <a:prstGeom prst="rect">
            <a:avLst/>
          </a:prstGeom>
        </p:spPr>
      </p:pic>
      <p:sp>
        <p:nvSpPr>
          <p:cNvPr id="27" name="사각형: 둥근 모서리 26">
            <a:hlinkClick r:id="rId4"/>
            <a:extLst>
              <a:ext uri="{FF2B5EF4-FFF2-40B4-BE49-F238E27FC236}">
                <a16:creationId xmlns:a16="http://schemas.microsoft.com/office/drawing/2014/main" id="{BA6B35A1-74A5-700F-AB79-F79E34FB3144}"/>
              </a:ext>
            </a:extLst>
          </p:cNvPr>
          <p:cNvSpPr/>
          <p:nvPr/>
        </p:nvSpPr>
        <p:spPr>
          <a:xfrm>
            <a:off x="8780147" y="2955419"/>
            <a:ext cx="1011836" cy="342473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바로가기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7146FB-7FC8-4B77-1CF9-2673981C7ED7}"/>
              </a:ext>
            </a:extLst>
          </p:cNvPr>
          <p:cNvSpPr txBox="1"/>
          <p:nvPr/>
        </p:nvSpPr>
        <p:spPr>
          <a:xfrm>
            <a:off x="3634176" y="2894830"/>
            <a:ext cx="2461823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Musicboxmaniacs.com</a:t>
            </a:r>
            <a:endParaRPr lang="ko-KR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936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240</Words>
  <Application>Microsoft Office PowerPoint</Application>
  <PresentationFormat>와이드스크린</PresentationFormat>
  <Paragraphs>47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Arial</vt:lpstr>
      <vt:lpstr>Spoqa Han Sans Neo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황근식</cp:lastModifiedBy>
  <cp:revision>167</cp:revision>
  <dcterms:created xsi:type="dcterms:W3CDTF">2024-07-03T01:17:18Z</dcterms:created>
  <dcterms:modified xsi:type="dcterms:W3CDTF">2025-04-07T08:39:36Z</dcterms:modified>
</cp:coreProperties>
</file>