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9" r:id="rId7"/>
    <p:sldId id="312" r:id="rId8"/>
    <p:sldId id="316" r:id="rId9"/>
    <p:sldId id="309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12"/>
            <p14:sldId id="316"/>
            <p14:sldId id="30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AAA"/>
    <a:srgbClr val="3CC864"/>
    <a:srgbClr val="A8AFC5"/>
    <a:srgbClr val="2B3C71"/>
    <a:srgbClr val="FFFFFF"/>
    <a:srgbClr val="69B76B"/>
    <a:srgbClr val="E97D34"/>
    <a:srgbClr val="B2884C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141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C20AF-C14A-A32C-3375-51445A503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86546D-47FF-B162-EF81-F6330E6E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8C8FD7-0E66-1C93-CB00-6C27DAFAC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88F34A-6BD0-15DB-73B2-889559BA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48576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9900-1DA0-E6FD-1FEC-B0CF49A7C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E2C549D-EC6D-0CC0-8BF4-9CE5B6B2D0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AB0B87-232C-7D8E-A2F7-AF6989B55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F22C6FA-4109-BDB7-916D-880BB8301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52252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61822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청산에 살리라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16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429000"/>
            <a:ext cx="6486618" cy="792000"/>
          </a:xfrm>
        </p:spPr>
        <p:txBody>
          <a:bodyPr/>
          <a:lstStyle/>
          <a:p>
            <a:r>
              <a:rPr kumimoji="1" lang="ko-KR" altLang="en-US" sz="2800" dirty="0">
                <a:solidFill>
                  <a:schemeClr val="tx1"/>
                </a:solidFill>
                <a:latin typeface="+mn-ea"/>
                <a:ea typeface="+mn-ea"/>
              </a:rPr>
              <a:t>장음계의 특성과 악곡의 특징을 살려 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2800" dirty="0">
                <a:solidFill>
                  <a:schemeClr val="tx1"/>
                </a:solidFill>
                <a:latin typeface="+mn-ea"/>
                <a:ea typeface="+mn-ea"/>
              </a:rPr>
              <a:t>노래 부를 수 있다</a:t>
            </a:r>
            <a:r>
              <a:rPr kumimoji="1" lang="en-US" altLang="ko-KR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2122404-B029-DAB4-B182-B8BAFB4A5FE0}"/>
              </a:ext>
            </a:extLst>
          </p:cNvPr>
          <p:cNvSpPr txBox="1">
            <a:spLocks/>
          </p:cNvSpPr>
          <p:nvPr/>
        </p:nvSpPr>
        <p:spPr>
          <a:xfrm>
            <a:off x="2708909" y="906431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내림나장조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Andantino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조금 느리게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596C525-FAC5-5B60-AEB8-DEBD64DAE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19763" y="1674857"/>
            <a:ext cx="198727" cy="401134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0F2B578-7226-D55D-15D5-A06EF263661E}"/>
              </a:ext>
            </a:extLst>
          </p:cNvPr>
          <p:cNvSpPr txBox="1">
            <a:spLocks/>
          </p:cNvSpPr>
          <p:nvPr/>
        </p:nvSpPr>
        <p:spPr>
          <a:xfrm>
            <a:off x="900001" y="90643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D443AB3-310D-D015-1A04-418640DAD16F}"/>
              </a:ext>
            </a:extLst>
          </p:cNvPr>
          <p:cNvSpPr txBox="1">
            <a:spLocks/>
          </p:cNvSpPr>
          <p:nvPr/>
        </p:nvSpPr>
        <p:spPr>
          <a:xfrm>
            <a:off x="2708909" y="3473265"/>
            <a:ext cx="8924085" cy="253108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1973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김연준이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작사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작곡한 가곡 ‘청산에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살리라’의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가사에 이현철이 새로운 선율을 붙인 곡으로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서정적이면서 애수가 깃든 작품이다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청산’은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늘푸르고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한결같은 이상향을 표현하며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반복구처럼 등장하는 ‘청산에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살으리라’라는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가사는 자연과 같이 진실한 이상향을 마음에 담고 살고자 하는 의지의 표현이다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4693D-E16E-3C61-E716-FDA45F08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0752461-CF2F-215F-D237-0FB186F05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C6BE88-70D3-3CC0-AE37-DB6ACE00BB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0CE86502-C6E7-8A78-B258-8FD267B11386}"/>
              </a:ext>
            </a:extLst>
          </p:cNvPr>
          <p:cNvGrpSpPr>
            <a:grpSpLocks/>
          </p:cNvGrpSpPr>
          <p:nvPr/>
        </p:nvGrpSpPr>
        <p:grpSpPr bwMode="auto">
          <a:xfrm>
            <a:off x="11167683" y="767353"/>
            <a:ext cx="603474" cy="377219"/>
            <a:chOff x="4665259" y="5560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333214A-89D1-2E9A-E16F-BA3BAE1CC45F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4635738-DC30-5F73-A823-D580BB0F9696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15488473-21A0-9BC4-265C-FFADFF947EE7}"/>
              </a:ext>
            </a:extLst>
          </p:cNvPr>
          <p:cNvGrpSpPr>
            <a:grpSpLocks/>
          </p:cNvGrpSpPr>
          <p:nvPr/>
        </p:nvGrpSpPr>
        <p:grpSpPr bwMode="auto">
          <a:xfrm>
            <a:off x="11167684" y="1683249"/>
            <a:ext cx="605025" cy="377219"/>
            <a:chOff x="4487479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76C2C43F-F044-87BD-BAD7-D160C3A8E622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8BDB388E-95A1-E97F-5F4B-9D3887E8C51D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" name="1단원_교과서_16쪽_QR06_1.청산에 살리라(노래)">
            <a:hlinkClick r:id="" action="ppaction://media"/>
            <a:extLst>
              <a:ext uri="{FF2B5EF4-FFF2-40B4-BE49-F238E27FC236}">
                <a16:creationId xmlns:a16="http://schemas.microsoft.com/office/drawing/2014/main" id="{B4894392-4A3D-D3EF-F83E-9266EEA53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340" y="408799"/>
            <a:ext cx="406400" cy="406400"/>
          </a:xfrm>
          <a:prstGeom prst="rect">
            <a:avLst/>
          </a:prstGeom>
        </p:spPr>
      </p:pic>
      <p:pic>
        <p:nvPicPr>
          <p:cNvPr id="5" name="1단원_교과서_16쪽_QR06_2.청산에 살리라(반주)">
            <a:hlinkClick r:id="" action="ppaction://media"/>
            <a:extLst>
              <a:ext uri="{FF2B5EF4-FFF2-40B4-BE49-F238E27FC236}">
                <a16:creationId xmlns:a16="http://schemas.microsoft.com/office/drawing/2014/main" id="{4F91F00B-2FEC-FBBD-4750-F8D5DF338C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340" y="1357487"/>
            <a:ext cx="406400" cy="406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AA2DDFA-D74C-C777-958F-4530CA3A120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944102" y="825916"/>
            <a:ext cx="6417846" cy="52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13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CD9A4-8A85-A626-DCC9-24CCF000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E44779-EF2C-EDCB-433F-8C084898D2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 err="1">
                <a:latin typeface="+mn-ea"/>
                <a:ea typeface="+mn-ea"/>
              </a:rPr>
              <a:t>셈여림의</a:t>
            </a:r>
            <a:r>
              <a:rPr lang="ko-KR" altLang="en-US" dirty="0">
                <a:latin typeface="+mn-ea"/>
                <a:ea typeface="+mn-ea"/>
              </a:rPr>
              <a:t> 변화 살려 노래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344C2E-4334-C8E0-8F19-EDB703B6FE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043996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E784933-074E-1997-102B-4E533BB45B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63698" y="825916"/>
            <a:ext cx="6417846" cy="5206167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98BEC066-B454-F6DD-F24C-9737FF4B14AB}"/>
              </a:ext>
            </a:extLst>
          </p:cNvPr>
          <p:cNvSpPr/>
          <p:nvPr/>
        </p:nvSpPr>
        <p:spPr>
          <a:xfrm>
            <a:off x="3915284" y="1500188"/>
            <a:ext cx="292893" cy="20240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92EFC531-23AC-15AB-AF7E-3C8B529FE5C4}"/>
              </a:ext>
            </a:extLst>
          </p:cNvPr>
          <p:cNvSpPr/>
          <p:nvPr/>
        </p:nvSpPr>
        <p:spPr>
          <a:xfrm>
            <a:off x="4724908" y="3325415"/>
            <a:ext cx="233990" cy="267892"/>
          </a:xfrm>
          <a:prstGeom prst="ellipse">
            <a:avLst/>
          </a:prstGeom>
          <a:solidFill>
            <a:srgbClr val="3CC8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F0559316-AB38-4506-CA63-D604A4C9F7A3}"/>
              </a:ext>
            </a:extLst>
          </p:cNvPr>
          <p:cNvSpPr/>
          <p:nvPr/>
        </p:nvSpPr>
        <p:spPr>
          <a:xfrm>
            <a:off x="3862895" y="3348633"/>
            <a:ext cx="566571" cy="202406"/>
          </a:xfrm>
          <a:prstGeom prst="ellipse">
            <a:avLst/>
          </a:prstGeom>
          <a:solidFill>
            <a:srgbClr val="3CC8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A697B5B-ED58-CA5A-1516-0BF7EBC0E8F6}"/>
              </a:ext>
            </a:extLst>
          </p:cNvPr>
          <p:cNvSpPr/>
          <p:nvPr/>
        </p:nvSpPr>
        <p:spPr>
          <a:xfrm>
            <a:off x="8543600" y="3293444"/>
            <a:ext cx="1137944" cy="202406"/>
          </a:xfrm>
          <a:prstGeom prst="ellipse">
            <a:avLst/>
          </a:prstGeom>
          <a:solidFill>
            <a:srgbClr val="3CC8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D698D2C-FE81-C146-3D39-7999FCDAA201}"/>
              </a:ext>
            </a:extLst>
          </p:cNvPr>
          <p:cNvSpPr/>
          <p:nvPr/>
        </p:nvSpPr>
        <p:spPr>
          <a:xfrm>
            <a:off x="5652530" y="4251539"/>
            <a:ext cx="1707306" cy="202406"/>
          </a:xfrm>
          <a:prstGeom prst="ellipse">
            <a:avLst/>
          </a:prstGeom>
          <a:solidFill>
            <a:srgbClr val="6F6AA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109A8663-FBE5-FEDD-463B-62D4E6E490FF}"/>
              </a:ext>
            </a:extLst>
          </p:cNvPr>
          <p:cNvSpPr txBox="1">
            <a:spLocks/>
          </p:cNvSpPr>
          <p:nvPr/>
        </p:nvSpPr>
        <p:spPr>
          <a:xfrm>
            <a:off x="1332588" y="1324904"/>
            <a:ext cx="1931110" cy="5529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속세를 떠나 자연에서 위안받고자 하는 심정으로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D11074D3-CD86-522A-025B-43B7C4D74425}"/>
              </a:ext>
            </a:extLst>
          </p:cNvPr>
          <p:cNvCxnSpPr>
            <a:cxnSpLocks/>
          </p:cNvCxnSpPr>
          <p:nvPr/>
        </p:nvCxnSpPr>
        <p:spPr>
          <a:xfrm flipH="1" flipV="1">
            <a:off x="3312178" y="1438741"/>
            <a:ext cx="550717" cy="1087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4FAA83E5-9C2B-40AE-47AC-F575A14CF5E7}"/>
              </a:ext>
            </a:extLst>
          </p:cNvPr>
          <p:cNvSpPr txBox="1">
            <a:spLocks/>
          </p:cNvSpPr>
          <p:nvPr/>
        </p:nvSpPr>
        <p:spPr>
          <a:xfrm>
            <a:off x="9828077" y="3219363"/>
            <a:ext cx="1617785" cy="276487"/>
          </a:xfrm>
          <a:prstGeom prst="rect">
            <a:avLst/>
          </a:prstGeom>
          <a:ln>
            <a:solidFill>
              <a:srgbClr val="3CC8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>
                <a:solidFill>
                  <a:schemeClr val="tx1"/>
                </a:solidFill>
                <a:latin typeface="+mn-ea"/>
                <a:ea typeface="+mn-ea"/>
              </a:rPr>
              <a:t>상승 분위기 표현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FCDDC792-20C5-B67F-3819-0F0D185692EE}"/>
              </a:ext>
            </a:extLst>
          </p:cNvPr>
          <p:cNvSpPr txBox="1">
            <a:spLocks/>
          </p:cNvSpPr>
          <p:nvPr/>
        </p:nvSpPr>
        <p:spPr>
          <a:xfrm>
            <a:off x="1590767" y="4703637"/>
            <a:ext cx="1572480" cy="552973"/>
          </a:xfrm>
          <a:prstGeom prst="rect">
            <a:avLst/>
          </a:prstGeom>
          <a:ln>
            <a:solidFill>
              <a:srgbClr val="6F6A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서정적으로 작아지며 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마무리하듯이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6410DF22-9956-6979-3C14-67B299C11CE9}"/>
              </a:ext>
            </a:extLst>
          </p:cNvPr>
          <p:cNvCxnSpPr/>
          <p:nvPr/>
        </p:nvCxnSpPr>
        <p:spPr>
          <a:xfrm flipH="1">
            <a:off x="3062796" y="4352742"/>
            <a:ext cx="2544973" cy="289596"/>
          </a:xfrm>
          <a:prstGeom prst="line">
            <a:avLst/>
          </a:prstGeom>
          <a:ln>
            <a:solidFill>
              <a:srgbClr val="6F6A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1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5E5593-7AB8-D6E2-EA2A-07F242C19F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노랫말이 같은 곡을 살펴보고 다양성 비평하기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08F2D-6043-ADF9-84F9-82C92F3559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13" name="그림 12" descr="도표, 라인이(가) 표시된 사진&#10;&#10;자동 생성된 설명">
            <a:extLst>
              <a:ext uri="{FF2B5EF4-FFF2-40B4-BE49-F238E27FC236}">
                <a16:creationId xmlns:a16="http://schemas.microsoft.com/office/drawing/2014/main" id="{474B4708-21EF-C50A-B6B0-BB5B279F5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09" y="2043451"/>
            <a:ext cx="5111178" cy="2133407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343E7F61-EE54-D09B-4E36-322376DC4E5D}"/>
              </a:ext>
            </a:extLst>
          </p:cNvPr>
          <p:cNvGrpSpPr/>
          <p:nvPr/>
        </p:nvGrpSpPr>
        <p:grpSpPr>
          <a:xfrm>
            <a:off x="4066842" y="4744649"/>
            <a:ext cx="5111178" cy="1067866"/>
            <a:chOff x="4066842" y="4744649"/>
            <a:chExt cx="5111178" cy="1067866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E71434D3-6E6A-79E8-DAEF-B571389F2689}"/>
                </a:ext>
              </a:extLst>
            </p:cNvPr>
            <p:cNvSpPr/>
            <p:nvPr/>
          </p:nvSpPr>
          <p:spPr>
            <a:xfrm>
              <a:off x="4066842" y="4744649"/>
              <a:ext cx="5111178" cy="10678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A77113-4546-3351-76BF-295DA9BD9306}"/>
                </a:ext>
              </a:extLst>
            </p:cNvPr>
            <p:cNvSpPr txBox="1"/>
            <p:nvPr/>
          </p:nvSpPr>
          <p:spPr>
            <a:xfrm>
              <a:off x="4813282" y="5093916"/>
              <a:ext cx="3618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i="1" u="sng" dirty="0"/>
                <a:t>두 곡의 느낌이 어떻게 </a:t>
              </a:r>
              <a:r>
                <a:rPr lang="ko-KR" altLang="en-US" i="1" u="sng" dirty="0" err="1"/>
                <a:t>다른가요</a:t>
              </a:r>
              <a:r>
                <a:rPr lang="en-US" altLang="ko-KR" i="1" u="sng" dirty="0"/>
                <a:t>?</a:t>
              </a:r>
              <a:endParaRPr lang="ko-KR" altLang="en-US" i="1" u="sng" dirty="0"/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2F3F75A0-13CB-C64C-AC76-2E981F09C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189"/>
          <a:stretch/>
        </p:blipFill>
        <p:spPr>
          <a:xfrm>
            <a:off x="983171" y="2043451"/>
            <a:ext cx="5320060" cy="19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노랑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146</Words>
  <Application>Microsoft Office PowerPoint</Application>
  <PresentationFormat>와이드스크린</PresentationFormat>
  <Paragraphs>39</Paragraphs>
  <Slides>7</Slides>
  <Notes>5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7" baseType="lpstr">
      <vt:lpstr>나눔고딕</vt:lpstr>
      <vt:lpstr>NanumGothicExtraBold</vt:lpstr>
      <vt:lpstr>Times New Roman</vt:lpstr>
      <vt:lpstr>맑은 고딕</vt:lpstr>
      <vt:lpstr>Arial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157</cp:revision>
  <dcterms:created xsi:type="dcterms:W3CDTF">2024-07-03T01:17:18Z</dcterms:created>
  <dcterms:modified xsi:type="dcterms:W3CDTF">2025-04-24T00:52:16Z</dcterms:modified>
</cp:coreProperties>
</file>