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312" r:id="rId8"/>
    <p:sldId id="316" r:id="rId9"/>
    <p:sldId id="313" r:id="rId10"/>
    <p:sldId id="315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2"/>
            <p14:sldId id="316"/>
            <p14:sldId id="313"/>
            <p14:sldId id="31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2D6"/>
    <a:srgbClr val="B5A7D1"/>
    <a:srgbClr val="00602B"/>
    <a:srgbClr val="E2F2E2"/>
    <a:srgbClr val="1A4CC8"/>
    <a:srgbClr val="FBE5F1"/>
    <a:srgbClr val="2B3C71"/>
    <a:srgbClr val="573781"/>
    <a:srgbClr val="6B1F99"/>
    <a:srgbClr val="A16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93682" autoAdjust="0"/>
  </p:normalViewPr>
  <p:slideViewPr>
    <p:cSldViewPr snapToGrid="0" showGuides="1">
      <p:cViewPr varScale="1">
        <p:scale>
          <a:sx n="114" d="100"/>
          <a:sy n="114" d="100"/>
        </p:scale>
        <p:origin x="120" y="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369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034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389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latin typeface="+mj-ea"/>
                <a:ea typeface="+mj-ea"/>
              </a:rPr>
              <a:t>르네상스 </a:t>
            </a:r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음악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Ⅲ.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감상해요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67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1804" y="3297406"/>
            <a:ext cx="5648392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르네상스 음악을 감상하고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, </a:t>
            </a: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음악적 특징을 설명할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르네상스 시대의 사회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·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문화적 배경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1203398" y="1269390"/>
            <a:ext cx="8873033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+mn-ea"/>
              </a:rPr>
              <a:t>15</a:t>
            </a:r>
            <a:r>
              <a:rPr lang="ko-KR" altLang="en-US" sz="1400" b="1" dirty="0">
                <a:latin typeface="+mn-ea"/>
              </a:rPr>
              <a:t>세기 중엽</a:t>
            </a:r>
            <a:r>
              <a:rPr lang="en-US" altLang="ko-KR" sz="1400" b="1" dirty="0">
                <a:latin typeface="+mn-ea"/>
              </a:rPr>
              <a:t>~1600</a:t>
            </a:r>
            <a:r>
              <a:rPr lang="ko-KR" altLang="en-US" sz="1400" b="1" dirty="0">
                <a:latin typeface="+mn-ea"/>
              </a:rPr>
              <a:t>년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615033" y="1971118"/>
            <a:ext cx="9425859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르네상스란 ‘</a:t>
            </a:r>
            <a:r>
              <a:rPr lang="ko-KR" altLang="en-US" sz="1400" dirty="0" err="1">
                <a:latin typeface="+mn-ea"/>
              </a:rPr>
              <a:t>재생’이라는</a:t>
            </a:r>
            <a:r>
              <a:rPr lang="ko-KR" altLang="en-US" sz="1400" dirty="0">
                <a:latin typeface="+mn-ea"/>
              </a:rPr>
              <a:t> 뜻이다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르네상스 시대는 </a:t>
            </a:r>
            <a:r>
              <a:rPr lang="en-US" altLang="ko-KR" sz="1400" dirty="0">
                <a:latin typeface="+mn-ea"/>
              </a:rPr>
              <a:t>15~16</a:t>
            </a:r>
            <a:r>
              <a:rPr lang="ko-KR" altLang="en-US" sz="1400" dirty="0">
                <a:latin typeface="+mn-ea"/>
              </a:rPr>
              <a:t>세기 유럽 사회의 인본주의적 문예 부흥기로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중세의 교회와 봉건주의에 반발하여 시작되었다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인간 중심 사상인 인본주의가 부각되면서 개인의 가치와 존엄성을 믿게 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르네상스 음악은 이탈리아에서 시작되어 유럽 전역으로 확산되었다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서유럽 여러 나라의 시민 계층을 중심으로 고대 그리스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로마의 철학과 예술 부흥 운동이 일어나 음악에 영향을 끼쳤다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B027459-7941-973F-C0BE-16A866D236CB}"/>
              </a:ext>
            </a:extLst>
          </p:cNvPr>
          <p:cNvCxnSpPr/>
          <p:nvPr/>
        </p:nvCxnSpPr>
        <p:spPr>
          <a:xfrm>
            <a:off x="6064250" y="262890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500BC47-1CF2-0B6E-D0EF-DCF53C331939}"/>
              </a:ext>
            </a:extLst>
          </p:cNvPr>
          <p:cNvSpPr/>
          <p:nvPr/>
        </p:nvSpPr>
        <p:spPr>
          <a:xfrm>
            <a:off x="3192188" y="4058645"/>
            <a:ext cx="6370334" cy="1003837"/>
          </a:xfrm>
          <a:prstGeom prst="roundRect">
            <a:avLst/>
          </a:prstGeom>
          <a:solidFill>
            <a:srgbClr val="FBE5F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ko-KR" altLang="en-US" sz="1200" b="1" dirty="0">
                <a:solidFill>
                  <a:schemeClr val="accent1">
                    <a:lumMod val="75000"/>
                  </a:schemeClr>
                </a:solidFill>
              </a:rPr>
              <a:t>인본주의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</a:p>
          <a:p>
            <a:endParaRPr lang="en-US" altLang="ko-KR" sz="3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ko-KR" sz="3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 중세의 신 중심의 사회를 인간 중심으로 돌리고자 하는 사상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과거 특권적인 사회 구조와 이에 따른 불평등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인권 침해 등에 대한 반발로 일어났다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cxnSp>
        <p:nvCxnSpPr>
          <p:cNvPr id="10" name="연결선: 구부러짐 9">
            <a:extLst>
              <a:ext uri="{FF2B5EF4-FFF2-40B4-BE49-F238E27FC236}">
                <a16:creationId xmlns:a16="http://schemas.microsoft.com/office/drawing/2014/main" id="{25E0CDFA-1E8E-E4A2-5EC1-8F1A551C85A2}"/>
              </a:ext>
            </a:extLst>
          </p:cNvPr>
          <p:cNvCxnSpPr>
            <a:cxnSpLocks/>
          </p:cNvCxnSpPr>
          <p:nvPr/>
        </p:nvCxnSpPr>
        <p:spPr>
          <a:xfrm rot="5400000">
            <a:off x="5185470" y="3063591"/>
            <a:ext cx="1359172" cy="56036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르네상스 시대의 음악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1112098" y="990065"/>
            <a:ext cx="10620358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르네상스는 그리스</a:t>
            </a:r>
            <a:r>
              <a:rPr lang="en-US" altLang="ko-KR" sz="1400" dirty="0">
                <a:latin typeface="+mn-ea"/>
              </a:rPr>
              <a:t>·</a:t>
            </a:r>
            <a:r>
              <a:rPr lang="ko-KR" altLang="en-US" sz="1400" dirty="0">
                <a:latin typeface="+mn-ea"/>
              </a:rPr>
              <a:t>로마 시대의 정신을 회복하려는 인본주의와 문예부흥 운동이 활발히 일어난 시기였다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이 시기에는 과학 기술의 발달로 인쇄술이 개발되어 악보가 출판되기 시작하였다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0B5BC7-2B8C-C2FA-0414-634E2F7A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09688" y="2144222"/>
            <a:ext cx="3024072" cy="206311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BB58F03-5A1E-7C5A-7880-1676BC4B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6212" y="1993502"/>
            <a:ext cx="2587357" cy="21561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747CD-69CE-3360-DE31-63ED30D44AB0}"/>
              </a:ext>
            </a:extLst>
          </p:cNvPr>
          <p:cNvSpPr txBox="1"/>
          <p:nvPr/>
        </p:nvSpPr>
        <p:spPr>
          <a:xfrm>
            <a:off x="1989275" y="4292005"/>
            <a:ext cx="201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▲ 세속 음악의 발전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9D21E-B063-495F-7229-E371553FBA82}"/>
              </a:ext>
            </a:extLst>
          </p:cNvPr>
          <p:cNvSpPr txBox="1"/>
          <p:nvPr/>
        </p:nvSpPr>
        <p:spPr>
          <a:xfrm>
            <a:off x="5416437" y="4292005"/>
            <a:ext cx="201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rgbClr val="00B050"/>
                </a:solidFill>
              </a:rPr>
              <a:t>▲ 악보 대량 보급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B718FC-6A2C-A4A9-DBB9-0E8D4AD996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06021" y="2190065"/>
            <a:ext cx="2786354" cy="1959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9C37D-AC71-6DA6-F018-FE21D7E8A4A8}"/>
              </a:ext>
            </a:extLst>
          </p:cNvPr>
          <p:cNvSpPr txBox="1"/>
          <p:nvPr/>
        </p:nvSpPr>
        <p:spPr>
          <a:xfrm>
            <a:off x="8933360" y="4292005"/>
            <a:ext cx="201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2">
                    <a:lumMod val="75000"/>
                  </a:schemeClr>
                </a:solidFill>
              </a:rPr>
              <a:t>▲ 기악 음악의 발전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5EA1C6C-1E50-3865-51C8-D8AA1FFF6CDA}"/>
              </a:ext>
            </a:extLst>
          </p:cNvPr>
          <p:cNvSpPr/>
          <p:nvPr/>
        </p:nvSpPr>
        <p:spPr>
          <a:xfrm>
            <a:off x="2362193" y="4664449"/>
            <a:ext cx="7006889" cy="5898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1A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ko-KR" altLang="en-US" sz="1200" dirty="0">
                <a:solidFill>
                  <a:schemeClr val="accent4">
                    <a:lumMod val="75000"/>
                  </a:schemeClr>
                </a:solidFill>
              </a:rPr>
              <a:t>세기 후반부터는 중세의 고착된 형식에서 탈피하여 자유롭게 작곡되고 가사 내용도 </a:t>
            </a:r>
            <a:r>
              <a:rPr lang="ko-KR" altLang="en-US" sz="1200" dirty="0" err="1">
                <a:solidFill>
                  <a:schemeClr val="accent4">
                    <a:lumMod val="75000"/>
                  </a:schemeClr>
                </a:solidFill>
              </a:rPr>
              <a:t>다양해졌다</a:t>
            </a:r>
            <a:r>
              <a:rPr lang="en-US" altLang="ko-KR" sz="1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ko-KR" altLang="en-US" sz="1200" b="1" dirty="0">
                <a:solidFill>
                  <a:schemeClr val="accent4">
                    <a:lumMod val="75000"/>
                  </a:schemeClr>
                </a:solidFill>
              </a:rPr>
              <a:t>대표적인 세속 음악</a:t>
            </a:r>
            <a:r>
              <a:rPr lang="en-US" altLang="ko-KR" sz="12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ko-KR" altLang="en-US" sz="1200" b="1" dirty="0">
                <a:solidFill>
                  <a:schemeClr val="accent4">
                    <a:lumMod val="75000"/>
                  </a:schemeClr>
                </a:solidFill>
              </a:rPr>
              <a:t>프랑스의 샹송</a:t>
            </a:r>
            <a:r>
              <a:rPr lang="en-US" altLang="ko-KR" sz="12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accent4">
                    <a:lumMod val="75000"/>
                  </a:schemeClr>
                </a:solidFill>
              </a:rPr>
              <a:t>이탈리아의 마드리갈</a:t>
            </a:r>
            <a:endParaRPr lang="en-US" altLang="ko-KR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5851E174-D7EA-7EBB-64DF-1C960A081866}"/>
              </a:ext>
            </a:extLst>
          </p:cNvPr>
          <p:cNvSpPr/>
          <p:nvPr/>
        </p:nvSpPr>
        <p:spPr>
          <a:xfrm>
            <a:off x="2918832" y="4606740"/>
            <a:ext cx="7006889" cy="803525"/>
          </a:xfrm>
          <a:prstGeom prst="roundRect">
            <a:avLst/>
          </a:prstGeom>
          <a:solidFill>
            <a:srgbClr val="E2F2E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rgbClr val="00602B"/>
                </a:solidFill>
              </a:rPr>
              <a:t>16</a:t>
            </a:r>
            <a:r>
              <a:rPr lang="ko-KR" altLang="en-US" sz="1200" dirty="0">
                <a:solidFill>
                  <a:srgbClr val="00602B"/>
                </a:solidFill>
              </a:rPr>
              <a:t>세기 초 인쇄술의 발달은 신속하고</a:t>
            </a:r>
            <a:r>
              <a:rPr lang="en-US" altLang="ko-KR" sz="1200" dirty="0">
                <a:solidFill>
                  <a:srgbClr val="00602B"/>
                </a:solidFill>
              </a:rPr>
              <a:t> </a:t>
            </a:r>
            <a:r>
              <a:rPr lang="ko-KR" altLang="en-US" sz="1200" dirty="0">
                <a:solidFill>
                  <a:srgbClr val="00602B"/>
                </a:solidFill>
              </a:rPr>
              <a:t>효과적인 문화적</a:t>
            </a:r>
            <a:r>
              <a:rPr lang="en-US" altLang="ko-KR" sz="1200" dirty="0">
                <a:solidFill>
                  <a:srgbClr val="00602B"/>
                </a:solidFill>
              </a:rPr>
              <a:t>·</a:t>
            </a:r>
            <a:r>
              <a:rPr lang="ko-KR" altLang="en-US" sz="1200" dirty="0">
                <a:solidFill>
                  <a:srgbClr val="00602B"/>
                </a:solidFill>
              </a:rPr>
              <a:t>예술적 교류를 가져왔다</a:t>
            </a:r>
            <a:r>
              <a:rPr lang="en-US" altLang="ko-KR" sz="1200" dirty="0">
                <a:solidFill>
                  <a:srgbClr val="00602B"/>
                </a:solidFill>
              </a:rPr>
              <a:t>. </a:t>
            </a:r>
            <a:r>
              <a:rPr lang="ko-KR" altLang="en-US" sz="1200" dirty="0">
                <a:solidFill>
                  <a:srgbClr val="00602B"/>
                </a:solidFill>
              </a:rPr>
              <a:t>다량의 악보가 비교적 적은 비용으로 제작되면서 다수의 르네상스 음악 작품이 순식간에 전 유럽에 보급되었고</a:t>
            </a:r>
            <a:r>
              <a:rPr lang="en-US" altLang="ko-KR" sz="1200" dirty="0">
                <a:solidFill>
                  <a:srgbClr val="00602B"/>
                </a:solidFill>
              </a:rPr>
              <a:t>, </a:t>
            </a:r>
            <a:r>
              <a:rPr lang="ko-KR" altLang="en-US" sz="1200" dirty="0">
                <a:solidFill>
                  <a:srgbClr val="00602B"/>
                </a:solidFill>
              </a:rPr>
              <a:t>음악의 대중화에도 큰 영향을 끼쳤다</a:t>
            </a:r>
            <a:r>
              <a:rPr lang="en-US" altLang="ko-KR" sz="1200" dirty="0">
                <a:solidFill>
                  <a:srgbClr val="00602B"/>
                </a:solidFill>
              </a:rPr>
              <a:t>.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6B0F28A-C29F-BD3C-84D7-CE675A8D4AD0}"/>
              </a:ext>
            </a:extLst>
          </p:cNvPr>
          <p:cNvCxnSpPr/>
          <p:nvPr/>
        </p:nvCxnSpPr>
        <p:spPr>
          <a:xfrm>
            <a:off x="5248324" y="1341706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57C5233-8834-FB3B-3C69-2BBD7C475D1B}"/>
              </a:ext>
            </a:extLst>
          </p:cNvPr>
          <p:cNvSpPr/>
          <p:nvPr/>
        </p:nvSpPr>
        <p:spPr>
          <a:xfrm>
            <a:off x="5768828" y="1484078"/>
            <a:ext cx="3910881" cy="2156129"/>
          </a:xfrm>
          <a:prstGeom prst="roundRect">
            <a:avLst/>
          </a:prstGeom>
          <a:solidFill>
            <a:srgbClr val="FBE5F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ko-KR" altLang="en-US" sz="1200" b="1" dirty="0">
                <a:solidFill>
                  <a:schemeClr val="accent1">
                    <a:lumMod val="75000"/>
                  </a:schemeClr>
                </a:solidFill>
              </a:rPr>
              <a:t>인본주의가 음악에 미친 영향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</a:rPr>
              <a:t>&gt;</a:t>
            </a:r>
          </a:p>
          <a:p>
            <a:pPr>
              <a:lnSpc>
                <a:spcPct val="150000"/>
              </a:lnSpc>
            </a:pPr>
            <a:endParaRPr lang="en-US" altLang="ko-KR" sz="3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인간의 감정을 한층 풍부하고 감성적으로 표현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 •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종교적 기능보다 미학적인 면이 우선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 •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음악의 다양성과 자유로움의 증진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</a:rPr>
              <a:t> •</a:t>
            </a:r>
            <a:r>
              <a:rPr lang="ko-KR" altLang="en-US" sz="1200" dirty="0">
                <a:solidFill>
                  <a:schemeClr val="accent1">
                    <a:lumMod val="75000"/>
                  </a:schemeClr>
                </a:solidFill>
              </a:rPr>
              <a:t>세속 음악과 기악 음악의 발달</a:t>
            </a:r>
            <a:endParaRPr lang="en-US" altLang="ko-K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르네상스 시대의 음악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42BFD-38B2-AC58-CF4F-67FE13DD4AA1}"/>
              </a:ext>
            </a:extLst>
          </p:cNvPr>
          <p:cNvSpPr txBox="1"/>
          <p:nvPr/>
        </p:nvSpPr>
        <p:spPr>
          <a:xfrm>
            <a:off x="1112098" y="1870909"/>
            <a:ext cx="10620358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르네상스는 기악 음악이 점점 중요해지는 시기이기는 하지만 여전히 성악 중심이라고 해도 과언이 아니다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그래서 ‘교회에서’ 또는 ‘합창으로 </a:t>
            </a:r>
            <a:r>
              <a:rPr lang="ko-KR" altLang="en-US" sz="1400" dirty="0" err="1">
                <a:latin typeface="+mn-ea"/>
              </a:rPr>
              <a:t>노래한다’는</a:t>
            </a:r>
            <a:r>
              <a:rPr lang="ko-KR" altLang="en-US" sz="1400" dirty="0">
                <a:latin typeface="+mn-ea"/>
              </a:rPr>
              <a:t> 뜻인 라틴어인 ‘아 </a:t>
            </a:r>
            <a:r>
              <a:rPr lang="ko-KR" altLang="en-US" sz="1400" dirty="0" err="1">
                <a:latin typeface="+mn-ea"/>
              </a:rPr>
              <a:t>카펠라’를</a:t>
            </a:r>
            <a:r>
              <a:rPr lang="ko-KR" altLang="en-US" sz="1400" dirty="0">
                <a:latin typeface="+mn-ea"/>
              </a:rPr>
              <a:t> 르네상스 대표적인 연주 방식으로 간주한다</a:t>
            </a:r>
            <a:r>
              <a:rPr lang="en-US" altLang="ko-KR" sz="1400" dirty="0">
                <a:latin typeface="+mn-ea"/>
              </a:rPr>
              <a:t>. 16</a:t>
            </a:r>
            <a:r>
              <a:rPr lang="ko-KR" altLang="en-US" sz="1400" dirty="0">
                <a:latin typeface="+mn-ea"/>
              </a:rPr>
              <a:t>세기 유럽의 교회와 성당에서 불렸던 악기 반주 없는 합창곡을 말한다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D0C82CA-D6C2-F93B-D7BD-8ED5F5E29AE0}"/>
              </a:ext>
            </a:extLst>
          </p:cNvPr>
          <p:cNvSpPr/>
          <p:nvPr/>
        </p:nvSpPr>
        <p:spPr>
          <a:xfrm>
            <a:off x="1222689" y="1318640"/>
            <a:ext cx="2090963" cy="3423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6"/>
                </a:solidFill>
              </a:rPr>
              <a:t>아 </a:t>
            </a:r>
            <a:r>
              <a:rPr lang="ko-KR" altLang="en-US" sz="1200" dirty="0" err="1">
                <a:solidFill>
                  <a:schemeClr val="accent6"/>
                </a:solidFill>
              </a:rPr>
              <a:t>카펠라</a:t>
            </a:r>
            <a:r>
              <a:rPr lang="en-US" altLang="ko-KR" sz="1200" dirty="0">
                <a:solidFill>
                  <a:schemeClr val="accent6"/>
                </a:solidFill>
              </a:rPr>
              <a:t>(A Cappella)</a:t>
            </a:r>
            <a:endParaRPr lang="en-US" altLang="ko-KR" sz="1200" b="1" dirty="0">
              <a:solidFill>
                <a:schemeClr val="accent6"/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C560EBD-0AF6-3E73-7B1F-AB9FD10D6954}"/>
              </a:ext>
            </a:extLst>
          </p:cNvPr>
          <p:cNvSpPr/>
          <p:nvPr/>
        </p:nvSpPr>
        <p:spPr>
          <a:xfrm>
            <a:off x="4197368" y="3966876"/>
            <a:ext cx="4720130" cy="752042"/>
          </a:xfrm>
          <a:prstGeom prst="roundRect">
            <a:avLst/>
          </a:prstGeom>
          <a:solidFill>
            <a:srgbClr val="B5A7D1"/>
          </a:solidFill>
          <a:ln>
            <a:solidFill>
              <a:srgbClr val="9832D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아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카펠라</a:t>
            </a:r>
            <a:r>
              <a:rPr lang="ko-KR" altLang="en-US" sz="1200" dirty="0">
                <a:solidFill>
                  <a:schemeClr val="tx1"/>
                </a:solidFill>
              </a:rPr>
              <a:t> 음악과 반주가 있는 음악을 비교 감상해 보자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6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악곡 감상하기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8EFC6B-DB2B-BA3C-91BB-4C14BED080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86040" y="1129433"/>
            <a:ext cx="5861515" cy="398794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1D50822-8210-9B25-D96F-53015A4293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22032" y="684280"/>
            <a:ext cx="5270914" cy="411114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5548C94-C582-5A9C-D1DF-C3A459C07A7F}"/>
              </a:ext>
            </a:extLst>
          </p:cNvPr>
          <p:cNvSpPr/>
          <p:nvPr/>
        </p:nvSpPr>
        <p:spPr>
          <a:xfrm>
            <a:off x="11160458" y="360000"/>
            <a:ext cx="518193" cy="251999"/>
          </a:xfrm>
          <a:prstGeom prst="roundRect">
            <a:avLst/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+mn-ea"/>
              </a:rPr>
              <a:t>감상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F580F43-6E0F-1D32-A1FD-7066E3063E90}"/>
              </a:ext>
            </a:extLst>
          </p:cNvPr>
          <p:cNvSpPr/>
          <p:nvPr/>
        </p:nvSpPr>
        <p:spPr>
          <a:xfrm>
            <a:off x="2138766" y="5255956"/>
            <a:ext cx="4531311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교황 </a:t>
            </a:r>
            <a:r>
              <a:rPr lang="ko-KR" altLang="en-US" sz="1200" dirty="0" err="1">
                <a:solidFill>
                  <a:srgbClr val="7030A0"/>
                </a:solidFill>
              </a:rPr>
              <a:t>마르첼로</a:t>
            </a:r>
            <a:r>
              <a:rPr lang="ko-KR" altLang="en-US" sz="1200" dirty="0">
                <a:solidFill>
                  <a:srgbClr val="7030A0"/>
                </a:solidFill>
              </a:rPr>
              <a:t> </a:t>
            </a:r>
            <a:r>
              <a:rPr lang="en-US" altLang="ko-KR" sz="1200" dirty="0">
                <a:solidFill>
                  <a:srgbClr val="7030A0"/>
                </a:solidFill>
              </a:rPr>
              <a:t>2</a:t>
            </a:r>
            <a:r>
              <a:rPr lang="ko-KR" altLang="en-US" sz="1200" dirty="0">
                <a:solidFill>
                  <a:srgbClr val="7030A0"/>
                </a:solidFill>
              </a:rPr>
              <a:t>세를 기리기 위해 헌정된 미사곡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D1FC87D-3495-8F90-E8CC-A7E9B1D432DC}"/>
              </a:ext>
            </a:extLst>
          </p:cNvPr>
          <p:cNvSpPr/>
          <p:nvPr/>
        </p:nvSpPr>
        <p:spPr>
          <a:xfrm>
            <a:off x="6827290" y="5255956"/>
            <a:ext cx="4531311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7030A0"/>
                </a:solidFill>
              </a:rPr>
              <a:t>각 성부가 독립적으로 움직이는 </a:t>
            </a:r>
            <a:r>
              <a:rPr lang="ko-KR" altLang="en-US" sz="1200" dirty="0" err="1">
                <a:solidFill>
                  <a:srgbClr val="7030A0"/>
                </a:solidFill>
              </a:rPr>
              <a:t>다성</a:t>
            </a:r>
            <a:r>
              <a:rPr lang="ko-KR" altLang="en-US" sz="1200" dirty="0">
                <a:solidFill>
                  <a:srgbClr val="7030A0"/>
                </a:solidFill>
              </a:rPr>
              <a:t> 음악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3B60369-B6C7-9E00-E1B9-8A7B50476F7A}"/>
              </a:ext>
            </a:extLst>
          </p:cNvPr>
          <p:cNvSpPr/>
          <p:nvPr/>
        </p:nvSpPr>
        <p:spPr>
          <a:xfrm>
            <a:off x="2138766" y="5650943"/>
            <a:ext cx="4531311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7030A0"/>
                </a:solidFill>
              </a:rPr>
              <a:t>16</a:t>
            </a:r>
            <a:r>
              <a:rPr lang="ko-KR" altLang="en-US" sz="1200" dirty="0">
                <a:solidFill>
                  <a:srgbClr val="7030A0"/>
                </a:solidFill>
              </a:rPr>
              <a:t>세기 대위법적 짜임새와 모방 기법이 사용된 곡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CEC3EE23-DC87-E946-0F37-23ED609D8EE4}"/>
              </a:ext>
            </a:extLst>
          </p:cNvPr>
          <p:cNvSpPr/>
          <p:nvPr/>
        </p:nvSpPr>
        <p:spPr>
          <a:xfrm>
            <a:off x="6827290" y="5650943"/>
            <a:ext cx="4531311" cy="360948"/>
          </a:xfrm>
          <a:prstGeom prst="roundRect">
            <a:avLst/>
          </a:prstGeom>
          <a:noFill/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rgbClr val="7030A0"/>
                </a:solidFill>
              </a:rPr>
              <a:t>다성</a:t>
            </a:r>
            <a:r>
              <a:rPr lang="ko-KR" altLang="en-US" sz="1200" dirty="0">
                <a:solidFill>
                  <a:srgbClr val="7030A0"/>
                </a:solidFill>
              </a:rPr>
              <a:t> 음악 양식이 가사를 방해하지 않는다는 사실을 증명한 곡</a:t>
            </a:r>
          </a:p>
        </p:txBody>
      </p:sp>
      <p:pic>
        <p:nvPicPr>
          <p:cNvPr id="2" name="[아침나라 중음①]_3단원_교과서_67쪽_르네상스 음악_마르첼로의 미사 중 제 1곡 키리에_음원편집">
            <a:hlinkClick r:id="" action="ppaction://media"/>
            <a:extLst>
              <a:ext uri="{FF2B5EF4-FFF2-40B4-BE49-F238E27FC236}">
                <a16:creationId xmlns:a16="http://schemas.microsoft.com/office/drawing/2014/main" id="{CFC5CF1D-9AA2-E6B2-586E-E9718BCCD8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4754" y="790594"/>
            <a:ext cx="609600" cy="609600"/>
          </a:xfrm>
          <a:prstGeom prst="rect">
            <a:avLst/>
          </a:prstGeom>
        </p:spPr>
      </p:pic>
      <p:sp>
        <p:nvSpPr>
          <p:cNvPr id="3" name="타원 2">
            <a:extLst>
              <a:ext uri="{FF2B5EF4-FFF2-40B4-BE49-F238E27FC236}">
                <a16:creationId xmlns:a16="http://schemas.microsoft.com/office/drawing/2014/main" id="{D1402E1F-A45A-1BF0-E38F-10BEE199E021}"/>
              </a:ext>
            </a:extLst>
          </p:cNvPr>
          <p:cNvSpPr/>
          <p:nvPr/>
        </p:nvSpPr>
        <p:spPr>
          <a:xfrm>
            <a:off x="6546850" y="684280"/>
            <a:ext cx="596900" cy="363470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9BB9E1EE-7112-E44F-05D6-008DD855C093}"/>
              </a:ext>
            </a:extLst>
          </p:cNvPr>
          <p:cNvCxnSpPr>
            <a:cxnSpLocks/>
          </p:cNvCxnSpPr>
          <p:nvPr/>
        </p:nvCxnSpPr>
        <p:spPr>
          <a:xfrm flipV="1">
            <a:off x="7124700" y="595868"/>
            <a:ext cx="361950" cy="270147"/>
          </a:xfrm>
          <a:prstGeom prst="curvedConnector3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FCF27EC-E752-2313-848C-3D2AFE6F748E}"/>
              </a:ext>
            </a:extLst>
          </p:cNvPr>
          <p:cNvSpPr/>
          <p:nvPr/>
        </p:nvSpPr>
        <p:spPr>
          <a:xfrm>
            <a:off x="7486649" y="404813"/>
            <a:ext cx="2119313" cy="411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</a:rPr>
              <a:t>Kyrie, </a:t>
            </a:r>
          </a:p>
          <a:p>
            <a:pPr algn="ctr"/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ko-KR" altLang="en-US" sz="1000" dirty="0">
                <a:solidFill>
                  <a:schemeClr val="accent2">
                    <a:lumMod val="75000"/>
                  </a:schemeClr>
                </a:solidFill>
              </a:rPr>
              <a:t>주님</a:t>
            </a:r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accent2">
                    <a:lumMod val="75000"/>
                  </a:schemeClr>
                </a:solidFill>
              </a:rPr>
              <a:t>자비를</a:t>
            </a:r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1000" dirty="0" err="1">
                <a:solidFill>
                  <a:schemeClr val="accent2">
                    <a:lumMod val="75000"/>
                  </a:schemeClr>
                </a:solidFill>
              </a:rPr>
              <a:t>베푸소서</a:t>
            </a:r>
            <a:r>
              <a:rPr lang="en-US" altLang="ko-KR" sz="1000" dirty="0">
                <a:solidFill>
                  <a:schemeClr val="accent2">
                    <a:lumMod val="75000"/>
                  </a:schemeClr>
                </a:solidFill>
              </a:rPr>
              <a:t>’ </a:t>
            </a:r>
            <a:r>
              <a:rPr lang="ko-KR" altLang="en-US" sz="1000" dirty="0">
                <a:solidFill>
                  <a:schemeClr val="accent2">
                    <a:lumMod val="75000"/>
                  </a:schemeClr>
                </a:solidFill>
              </a:rPr>
              <a:t>라는 뜻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074C47F-D846-D372-3769-555CA30B5977}"/>
              </a:ext>
            </a:extLst>
          </p:cNvPr>
          <p:cNvSpPr/>
          <p:nvPr/>
        </p:nvSpPr>
        <p:spPr>
          <a:xfrm>
            <a:off x="9968752" y="4860938"/>
            <a:ext cx="1389849" cy="2519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rgbClr val="7030A0"/>
                </a:solidFill>
              </a:rPr>
              <a:t>팔레스트리나</a:t>
            </a:r>
            <a:endParaRPr lang="ko-KR" alt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르네상스 시대 작곡가 알아보기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D9A3D22-2F1E-A7AE-C237-1D967DE837BF}"/>
              </a:ext>
            </a:extLst>
          </p:cNvPr>
          <p:cNvSpPr/>
          <p:nvPr/>
        </p:nvSpPr>
        <p:spPr>
          <a:xfrm>
            <a:off x="1135772" y="1516989"/>
            <a:ext cx="5894202" cy="37892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400" dirty="0" err="1">
                <a:solidFill>
                  <a:schemeClr val="accent5">
                    <a:lumMod val="50000"/>
                  </a:schemeClr>
                </a:solidFill>
              </a:rPr>
              <a:t>팔레스트리나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</a:rPr>
              <a:t>(Palestrina, Giovanni </a:t>
            </a:r>
            <a:r>
              <a:rPr lang="en-US" altLang="ko-KR" sz="1400" dirty="0" err="1">
                <a:solidFill>
                  <a:schemeClr val="accent5">
                    <a:lumMod val="50000"/>
                  </a:schemeClr>
                </a:solidFill>
              </a:rPr>
              <a:t>Pierluigida</a:t>
            </a:r>
            <a:r>
              <a:rPr lang="en-US" altLang="ko-KR" sz="1400" dirty="0">
                <a:solidFill>
                  <a:schemeClr val="accent5">
                    <a:lumMod val="50000"/>
                  </a:schemeClr>
                </a:solidFill>
              </a:rPr>
              <a:t>, 1525?~1594)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4063597-F3B6-C982-0F2C-1E1A13F209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209" y="2551996"/>
            <a:ext cx="2370792" cy="2296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9D809E-9A92-F208-8969-2880F15B4854}"/>
              </a:ext>
            </a:extLst>
          </p:cNvPr>
          <p:cNvSpPr txBox="1"/>
          <p:nvPr/>
        </p:nvSpPr>
        <p:spPr>
          <a:xfrm>
            <a:off x="3643003" y="2930089"/>
            <a:ext cx="8126751" cy="15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로마 근교 </a:t>
            </a:r>
            <a:r>
              <a:rPr lang="ko-KR" altLang="en-US" sz="1600" dirty="0" err="1">
                <a:latin typeface="+mn-ea"/>
              </a:rPr>
              <a:t>팔레스트리나에서</a:t>
            </a:r>
            <a:r>
              <a:rPr lang="ko-KR" altLang="en-US" sz="1600" dirty="0">
                <a:latin typeface="+mn-ea"/>
              </a:rPr>
              <a:t> 태어난 그는 </a:t>
            </a:r>
            <a:r>
              <a:rPr lang="en-US" altLang="ko-KR" sz="1600" dirty="0">
                <a:latin typeface="+mn-ea"/>
              </a:rPr>
              <a:t>20</a:t>
            </a:r>
            <a:r>
              <a:rPr lang="ko-KR" altLang="en-US" sz="1600" dirty="0">
                <a:latin typeface="+mn-ea"/>
              </a:rPr>
              <a:t>대 후반부터 음악 활동을 하며 </a:t>
            </a:r>
            <a:r>
              <a:rPr lang="en-US" altLang="ko-KR" sz="1600" dirty="0">
                <a:latin typeface="+mn-ea"/>
              </a:rPr>
              <a:t>1571</a:t>
            </a:r>
            <a:r>
              <a:rPr lang="ko-KR" altLang="en-US" sz="1600" dirty="0">
                <a:latin typeface="+mn-ea"/>
              </a:rPr>
              <a:t>년부터는 성 베드로 대성당의 악장으로 </a:t>
            </a:r>
            <a:r>
              <a:rPr lang="ko-KR" altLang="en-US" sz="1600" dirty="0" err="1">
                <a:latin typeface="+mn-ea"/>
              </a:rPr>
              <a:t>봉직하였다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주요 작품으로 </a:t>
            </a:r>
            <a:r>
              <a:rPr lang="en-US" altLang="ko-KR" sz="1600" dirty="0">
                <a:latin typeface="+mn-ea"/>
              </a:rPr>
              <a:t>105</a:t>
            </a:r>
            <a:r>
              <a:rPr lang="ko-KR" altLang="en-US" sz="1600" dirty="0">
                <a:latin typeface="+mn-ea"/>
              </a:rPr>
              <a:t>곡의 미사</a:t>
            </a:r>
            <a:r>
              <a:rPr lang="en-US" altLang="ko-KR" sz="1600" dirty="0">
                <a:latin typeface="+mn-ea"/>
              </a:rPr>
              <a:t>, 500</a:t>
            </a:r>
            <a:r>
              <a:rPr lang="ko-KR" altLang="en-US" sz="1600" dirty="0">
                <a:latin typeface="+mn-ea"/>
              </a:rPr>
              <a:t>곡 정도의 </a:t>
            </a:r>
            <a:r>
              <a:rPr lang="ko-KR" altLang="en-US" sz="1600" dirty="0" err="1">
                <a:latin typeface="+mn-ea"/>
              </a:rPr>
              <a:t>모테트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그리고 수많은 </a:t>
            </a:r>
            <a:r>
              <a:rPr lang="ko-KR" altLang="en-US" sz="1600" dirty="0" err="1">
                <a:latin typeface="+mn-ea"/>
              </a:rPr>
              <a:t>세속곡을</a:t>
            </a:r>
            <a:r>
              <a:rPr lang="ko-KR" altLang="en-US" sz="1600" dirty="0">
                <a:latin typeface="+mn-ea"/>
              </a:rPr>
              <a:t> 남겼다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가락의 독립성을 유지하면서도 화성을 매끄럽게 다듬는 대위법 기술을 보여주어 후세 사람들에게 대위법의 표본이 되었다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184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451</Words>
  <Application>Microsoft Office PowerPoint</Application>
  <PresentationFormat>와이드스크린</PresentationFormat>
  <Paragraphs>54</Paragraphs>
  <Slides>8</Slides>
  <Notes>7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나눔고딕</vt:lpstr>
      <vt:lpstr>Spoqa Han Sans Neo</vt:lpstr>
      <vt:lpstr>맑은 고딕</vt:lpstr>
      <vt:lpstr>Arial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197</cp:revision>
  <dcterms:created xsi:type="dcterms:W3CDTF">2024-07-03T01:17:18Z</dcterms:created>
  <dcterms:modified xsi:type="dcterms:W3CDTF">2025-03-13T06:16:16Z</dcterms:modified>
</cp:coreProperties>
</file>