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5"/>
  </p:notesMasterIdLst>
  <p:handoutMasterIdLst>
    <p:handoutMasterId r:id="rId26"/>
  </p:handoutMasterIdLst>
  <p:sldIdLst>
    <p:sldId id="300" r:id="rId5"/>
    <p:sldId id="305" r:id="rId6"/>
    <p:sldId id="304" r:id="rId7"/>
    <p:sldId id="367" r:id="rId8"/>
    <p:sldId id="381" r:id="rId9"/>
    <p:sldId id="380" r:id="rId10"/>
    <p:sldId id="382" r:id="rId11"/>
    <p:sldId id="373" r:id="rId12"/>
    <p:sldId id="383" r:id="rId13"/>
    <p:sldId id="309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16" r:id="rId23"/>
    <p:sldId id="295" r:id="rId24"/>
  </p:sldIdLst>
  <p:sldSz cx="12192000" cy="6858000"/>
  <p:notesSz cx="6858000" cy="9144000"/>
  <p:embeddedFontLst>
    <p:embeddedFont>
      <p:font typeface="NanumGothicExtraBold" panose="020D0904000000000000" pitchFamily="50" charset="-127"/>
      <p:bold r:id="rId27"/>
    </p:embeddedFont>
    <p:embeddedFont>
      <p:font typeface="나눔고딕" panose="020D0604000000000000" pitchFamily="50" charset="-127"/>
      <p:regular r:id="rId28"/>
      <p:bold r:id="rId29"/>
    </p:embeddedFont>
    <p:embeddedFont>
      <p:font typeface="나눔고딕" panose="020D0604000000000000" pitchFamily="50" charset="-127"/>
      <p:regular r:id="rId28"/>
      <p:bold r:id="rId29"/>
    </p:embeddedFont>
    <p:embeddedFont>
      <p:font typeface="맑은 고딕" panose="020B0503020000020004" pitchFamily="50" charset="-127"/>
      <p:regular r:id="rId30"/>
      <p:bold r:id="rId31"/>
    </p:embeddedFont>
    <p:embeddedFont>
      <p:font typeface="제주명조" panose="02000300000000000000" pitchFamily="2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101" d="100"/>
          <a:sy n="101" d="100"/>
        </p:scale>
        <p:origin x="5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2025-11-26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2025-11-26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10" Type="http://schemas.openxmlformats.org/officeDocument/2006/relationships/image" Target="../media/image9.png"/><Relationship Id="rId4" Type="http://schemas.openxmlformats.org/officeDocument/2006/relationships/audio" Target="../media/media10.mp3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음악을 담는 세상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‘음악은 </a:t>
            </a:r>
            <a:r>
              <a:rPr lang="ko-KR" altLang="en-US" b="0" dirty="0" err="1"/>
              <a:t>영원히’를</a:t>
            </a:r>
            <a:r>
              <a:rPr lang="ko-KR" altLang="en-US" b="0" dirty="0"/>
              <a:t> 노래 부르고 악곡의 형식을 알아봅시다</a:t>
            </a:r>
            <a:r>
              <a:rPr lang="en-US" altLang="ko-KR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2" y="1006929"/>
            <a:ext cx="46649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음악은 영원히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5ADE148-F0D8-A3E0-CB4B-9E76A182A53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690A24B-92AA-F248-4501-F74321B6C60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881D00A-AB23-E931-1224-8563CAF9847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1" name="그림 10" descr="악보, 음악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BD190A-E649-ADB2-FFE5-FD2213D8C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94" y="1669316"/>
            <a:ext cx="6954220" cy="4143953"/>
          </a:xfrm>
          <a:prstGeom prst="rect">
            <a:avLst/>
          </a:prstGeom>
        </p:spPr>
      </p:pic>
      <p:pic>
        <p:nvPicPr>
          <p:cNvPr id="13" name="5-4-1-03 [음악은 영원히] 노래">
            <a:hlinkClick r:id="" action="ppaction://media"/>
            <a:extLst>
              <a:ext uri="{FF2B5EF4-FFF2-40B4-BE49-F238E27FC236}">
                <a16:creationId xmlns:a16="http://schemas.microsoft.com/office/drawing/2014/main" id="{2DE68B18-E370-4000-E990-5784E9EA1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0544" y="2652411"/>
            <a:ext cx="479349" cy="479349"/>
          </a:xfrm>
          <a:prstGeom prst="rect">
            <a:avLst/>
          </a:prstGeom>
        </p:spPr>
      </p:pic>
      <p:pic>
        <p:nvPicPr>
          <p:cNvPr id="15" name="5-4-1-04 [음악은 영원히] 반주">
            <a:hlinkClick r:id="" action="ppaction://media"/>
            <a:extLst>
              <a:ext uri="{FF2B5EF4-FFF2-40B4-BE49-F238E27FC236}">
                <a16:creationId xmlns:a16="http://schemas.microsoft.com/office/drawing/2014/main" id="{B139DDD6-42B1-B3A2-BA3E-BD7300D6F1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0162" y="3741293"/>
            <a:ext cx="479349" cy="479349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DFD656AD-079E-C5C0-D7DD-45C5C6998B31}"/>
              </a:ext>
            </a:extLst>
          </p:cNvPr>
          <p:cNvSpPr txBox="1">
            <a:spLocks/>
          </p:cNvSpPr>
          <p:nvPr/>
        </p:nvSpPr>
        <p:spPr>
          <a:xfrm>
            <a:off x="1417771" y="3200575"/>
            <a:ext cx="354509" cy="22842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26211212-0DE3-9B84-55DE-0F3528738957}"/>
              </a:ext>
            </a:extLst>
          </p:cNvPr>
          <p:cNvSpPr txBox="1">
            <a:spLocks/>
          </p:cNvSpPr>
          <p:nvPr/>
        </p:nvSpPr>
        <p:spPr>
          <a:xfrm>
            <a:off x="1420476" y="427567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71723-E14C-1AA4-9D61-04E65B9E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5484B49-9AED-E30B-0C44-E69FBCCD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50E3720-A862-6BF3-05F7-C7FFEAD34C0D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‘음악은 </a:t>
            </a:r>
            <a:r>
              <a:rPr lang="ko-KR" altLang="en-US" b="0" dirty="0" err="1"/>
              <a:t>영원히’를</a:t>
            </a:r>
            <a:r>
              <a:rPr lang="ko-KR" altLang="en-US" b="0" dirty="0"/>
              <a:t> 노래 부르고 악곡의 형식을 알아봅시다</a:t>
            </a:r>
            <a:r>
              <a:rPr lang="en-US" altLang="ko-KR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C3DE66A-3DD0-F138-2650-30740CF2577D}"/>
              </a:ext>
            </a:extLst>
          </p:cNvPr>
          <p:cNvSpPr txBox="1">
            <a:spLocks/>
          </p:cNvSpPr>
          <p:nvPr/>
        </p:nvSpPr>
        <p:spPr>
          <a:xfrm>
            <a:off x="792002" y="1006929"/>
            <a:ext cx="46649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형식 탐색하기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0A5C8F6-DCCF-6818-6BC3-E0845FBBBE3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6B1A8A4-63B6-4355-17A0-D95A7240CE0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C397856-BE3A-F114-CAFD-E1513C8DD9E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4" name="그림 3" descr="음악, 악보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7D6D2D6-56A0-CCDA-5189-D89EC36C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28" y="1783451"/>
            <a:ext cx="6832240" cy="32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5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3452-658F-B215-C353-76A783D6D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40EAA7A-1870-72E4-082E-C30F5A25A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D5AA1E5-4157-AA9A-0A61-D31D2B2FFB88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‘음악은 </a:t>
            </a:r>
            <a:r>
              <a:rPr lang="ko-KR" altLang="en-US" b="0" dirty="0" err="1"/>
              <a:t>영원히’를</a:t>
            </a:r>
            <a:r>
              <a:rPr lang="ko-KR" altLang="en-US" b="0" dirty="0"/>
              <a:t> 노래 부르고 악곡의 형식을 알아봅시다</a:t>
            </a:r>
            <a:r>
              <a:rPr lang="en-US" altLang="ko-KR" b="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1862BB6-28AB-C579-E1CE-D4568691C828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565795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음악은 영원히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형식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F1D47FD-C327-B502-FCE7-6C1CDF19AFC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1943261-2533-C32A-BE3A-A2C0E346E6C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F020B30-DCB8-8291-C90E-AB2055F48CC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F237C52A-239A-EC11-31E4-7706C377A827}"/>
              </a:ext>
            </a:extLst>
          </p:cNvPr>
          <p:cNvSpPr txBox="1">
            <a:spLocks/>
          </p:cNvSpPr>
          <p:nvPr/>
        </p:nvSpPr>
        <p:spPr>
          <a:xfrm>
            <a:off x="1067219" y="4391095"/>
            <a:ext cx="1069790" cy="30761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돌림 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688107C8-4BCF-EFA4-4BEE-3AD6C5AAC61E}"/>
              </a:ext>
            </a:extLst>
          </p:cNvPr>
          <p:cNvSpPr txBox="1">
            <a:spLocks/>
          </p:cNvSpPr>
          <p:nvPr/>
        </p:nvSpPr>
        <p:spPr>
          <a:xfrm>
            <a:off x="1069924" y="5458099"/>
            <a:ext cx="1067085" cy="12802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돌림 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AC8DF09-E501-16FC-6F27-D061C183F1EF}"/>
              </a:ext>
            </a:extLst>
          </p:cNvPr>
          <p:cNvSpPr txBox="1">
            <a:spLocks/>
          </p:cNvSpPr>
          <p:nvPr/>
        </p:nvSpPr>
        <p:spPr>
          <a:xfrm>
            <a:off x="792000" y="2614414"/>
            <a:ext cx="565795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돌림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77B3F45B-F68F-121E-EC90-E5C051429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887" y="1633234"/>
            <a:ext cx="9850225" cy="323895"/>
          </a:xfrm>
          <a:prstGeom prst="rect">
            <a:avLst/>
          </a:prstGeom>
        </p:spPr>
      </p:pic>
      <p:pic>
        <p:nvPicPr>
          <p:cNvPr id="20" name="그림 19" descr="악보, 음악, 악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650375-53F4-B077-1C80-B8D321A9C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613" y="3143023"/>
            <a:ext cx="5403479" cy="3219881"/>
          </a:xfrm>
          <a:prstGeom prst="rect">
            <a:avLst/>
          </a:prstGeom>
        </p:spPr>
      </p:pic>
      <p:pic>
        <p:nvPicPr>
          <p:cNvPr id="21" name="5-4-1-05 [음악은 영원히] 노래(돌림 노래)">
            <a:hlinkClick r:id="" action="ppaction://media"/>
            <a:extLst>
              <a:ext uri="{FF2B5EF4-FFF2-40B4-BE49-F238E27FC236}">
                <a16:creationId xmlns:a16="http://schemas.microsoft.com/office/drawing/2014/main" id="{F8E11F55-AE99-9C91-9DEF-5584B1170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8945" y="3867740"/>
            <a:ext cx="487561" cy="487561"/>
          </a:xfrm>
          <a:prstGeom prst="rect">
            <a:avLst/>
          </a:prstGeom>
        </p:spPr>
      </p:pic>
      <p:pic>
        <p:nvPicPr>
          <p:cNvPr id="22" name="5-4-1-06 [음악은 영원히] 반주(돌림 노래)">
            <a:hlinkClick r:id="" action="ppaction://media"/>
            <a:extLst>
              <a:ext uri="{FF2B5EF4-FFF2-40B4-BE49-F238E27FC236}">
                <a16:creationId xmlns:a16="http://schemas.microsoft.com/office/drawing/2014/main" id="{306AEBF6-9F22-F89E-4854-CEA47C8676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50" y="4927607"/>
            <a:ext cx="487561" cy="4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1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C6BEF-2D24-9FEA-0EFA-9C3DF8902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E4F8EF0-47C8-96B0-8604-F31D4372E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988671F-A6F5-CFBE-98E2-1E44330FB410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5: </a:t>
            </a:r>
            <a:r>
              <a:rPr lang="ko-KR" altLang="en-US" b="0" dirty="0"/>
              <a:t>가락선을 그리며 노래를 부르고 악곡의 형식을 알아봅시다</a:t>
            </a:r>
            <a:r>
              <a:rPr lang="en-US" altLang="ko-KR" b="0" dirty="0"/>
              <a:t>.</a:t>
            </a:r>
            <a:r>
              <a:rPr lang="ko-KR" altLang="en-US" b="0" dirty="0"/>
              <a:t> 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736AA62-E0D9-7792-1CA7-040F9C188EC8}"/>
              </a:ext>
            </a:extLst>
          </p:cNvPr>
          <p:cNvSpPr txBox="1">
            <a:spLocks/>
          </p:cNvSpPr>
          <p:nvPr/>
        </p:nvSpPr>
        <p:spPr>
          <a:xfrm>
            <a:off x="792002" y="1006929"/>
            <a:ext cx="46649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기러기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노래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6EDC76-6B0B-53E5-9931-A6E609F4328E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B359415-8260-D2FA-66E1-A4C65A802C1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C561477-BCA8-36E2-7145-8D281F5E613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6" name="그림 5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03A84F-61E5-AD7F-0799-D694373EC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550" y="1694960"/>
            <a:ext cx="6249151" cy="4569184"/>
          </a:xfrm>
          <a:prstGeom prst="rect">
            <a:avLst/>
          </a:prstGeom>
        </p:spPr>
      </p:pic>
      <p:pic>
        <p:nvPicPr>
          <p:cNvPr id="9" name="5-4-1-07 [기러기] 노래">
            <a:hlinkClick r:id="" action="ppaction://media"/>
            <a:extLst>
              <a:ext uri="{FF2B5EF4-FFF2-40B4-BE49-F238E27FC236}">
                <a16:creationId xmlns:a16="http://schemas.microsoft.com/office/drawing/2014/main" id="{8290B0E2-D0F8-6020-7617-B3E6E1609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9368" y="2357714"/>
            <a:ext cx="474830" cy="474830"/>
          </a:xfrm>
          <a:prstGeom prst="rect">
            <a:avLst/>
          </a:prstGeom>
        </p:spPr>
      </p:pic>
      <p:pic>
        <p:nvPicPr>
          <p:cNvPr id="10" name="5-4-1-08 [기러기] 반주">
            <a:hlinkClick r:id="" action="ppaction://media"/>
            <a:extLst>
              <a:ext uri="{FF2B5EF4-FFF2-40B4-BE49-F238E27FC236}">
                <a16:creationId xmlns:a16="http://schemas.microsoft.com/office/drawing/2014/main" id="{0919E5D4-4DA8-5610-7C10-CB2F22AAAA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9368" y="3428291"/>
            <a:ext cx="474830" cy="474830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76969894-D3F6-19A0-6A17-103943FCABB3}"/>
              </a:ext>
            </a:extLst>
          </p:cNvPr>
          <p:cNvSpPr txBox="1">
            <a:spLocks/>
          </p:cNvSpPr>
          <p:nvPr/>
        </p:nvSpPr>
        <p:spPr>
          <a:xfrm>
            <a:off x="1352249" y="2886379"/>
            <a:ext cx="329067" cy="24324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D5999181-806F-1524-C43C-E0BBC8486888}"/>
              </a:ext>
            </a:extLst>
          </p:cNvPr>
          <p:cNvSpPr txBox="1">
            <a:spLocks/>
          </p:cNvSpPr>
          <p:nvPr/>
        </p:nvSpPr>
        <p:spPr>
          <a:xfrm>
            <a:off x="1391769" y="3903121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2B825-EAD1-76B1-AFDE-B7475958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586AACF-64B7-C12D-5C3B-F1D6D764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11429B0-4271-83B1-24D7-1B2279FCC354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5: </a:t>
            </a:r>
            <a:r>
              <a:rPr lang="ko-KR" altLang="en-US" b="0" dirty="0"/>
              <a:t>가락선을 그리며 노래를 부르고 악곡의 형식을 알아봅시다</a:t>
            </a:r>
            <a:r>
              <a:rPr lang="en-US" altLang="ko-KR" b="0" dirty="0"/>
              <a:t>.</a:t>
            </a:r>
            <a:r>
              <a:rPr lang="ko-KR" altLang="en-US" b="0" dirty="0"/>
              <a:t> 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D008D777-FA9D-1D99-17ED-E282BF822D44}"/>
              </a:ext>
            </a:extLst>
          </p:cNvPr>
          <p:cNvSpPr txBox="1">
            <a:spLocks/>
          </p:cNvSpPr>
          <p:nvPr/>
        </p:nvSpPr>
        <p:spPr>
          <a:xfrm>
            <a:off x="792002" y="1006929"/>
            <a:ext cx="46649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가락선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그리며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989AA26-F440-9F9B-05DE-1249BA0B58D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EEE9F3D-F6EE-A992-0099-552E4978097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215A9E3-FF67-5EEF-378F-0EAC7ACF8D9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5" name="그림 14" descr="아동 미술, 스크린샷, 라인, 직사각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1E0922-0A7C-7DBE-6CD4-D6B99101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82" y="1633154"/>
            <a:ext cx="3829584" cy="3153215"/>
          </a:xfrm>
          <a:prstGeom prst="rect">
            <a:avLst/>
          </a:prstGeom>
        </p:spPr>
      </p:pic>
      <p:pic>
        <p:nvPicPr>
          <p:cNvPr id="18" name="그림 17" descr="텍스트, 폰트, 대수학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6D30FA-3D9B-7AA5-E90E-5A4AC30D3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922" y="1944422"/>
            <a:ext cx="6308794" cy="16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68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E9CC-C2D6-7837-B5B9-0A6BF48C7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976B0F2-E9C7-E24F-623A-41145D6C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42B6731B-120B-F000-1D12-25B0DE6F9947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5: </a:t>
            </a:r>
            <a:r>
              <a:rPr lang="ko-KR" altLang="en-US" b="0" dirty="0"/>
              <a:t>가락선을 그리며 노래를 부르고 악곡의 형식을 알아봅시다</a:t>
            </a:r>
            <a:r>
              <a:rPr lang="en-US" altLang="ko-KR" b="0" dirty="0"/>
              <a:t>.</a:t>
            </a:r>
            <a:r>
              <a:rPr lang="ko-KR" altLang="en-US" b="0" dirty="0"/>
              <a:t> 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A50DC7E5-C3C4-8BDF-45B9-DFC77C97AD5C}"/>
              </a:ext>
            </a:extLst>
          </p:cNvPr>
          <p:cNvSpPr txBox="1">
            <a:spLocks/>
          </p:cNvSpPr>
          <p:nvPr/>
        </p:nvSpPr>
        <p:spPr>
          <a:xfrm>
            <a:off x="792002" y="1006929"/>
            <a:ext cx="466490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형식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C6ED14D-FF30-4428-FA49-800EDF9EBF5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9CF1E39-F707-C9C6-2607-46798BD46D5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E116240-77BA-0C0F-4456-DBCE54394079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4" name="그림 3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CD6DC-C5DF-2694-A91F-E62EDA15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783451"/>
            <a:ext cx="7032946" cy="25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5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A245-5488-38F2-1860-E5E20DE86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B934219-785C-1318-C3CF-8DF731AE6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3ACE7DB-45E3-C8C4-4B7F-59A6ECA76C3B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6: </a:t>
            </a:r>
            <a:r>
              <a:rPr lang="ko-KR" altLang="en-US" b="0" dirty="0"/>
              <a:t>악곡의 형식에 어울리는 리듬 반주를 하며 노래를 불러 봅시다</a:t>
            </a:r>
            <a:r>
              <a:rPr lang="en-US" altLang="ko-KR" b="0" dirty="0"/>
              <a:t>.</a:t>
            </a:r>
            <a:r>
              <a:rPr lang="ko-KR" altLang="en-US" b="0" dirty="0"/>
              <a:t> 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078071C-EA21-A9E2-EEDB-8EEB5CF99269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709346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형식에 어울리는 리듬 반주 연습하기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4BC988A-92A9-AA83-641C-AB1A4DDEF86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4DE10A3-F241-63E1-643B-872A85D024A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C491DD6-13B9-4444-80F0-AD4F08E5A8A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F4DE579-C32C-70D3-CDA4-5AF2764DD6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356" y="1652677"/>
            <a:ext cx="7186361" cy="2687958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17401F06-E3E0-14D6-E6BE-FA71A1B006AE}"/>
              </a:ext>
            </a:extLst>
          </p:cNvPr>
          <p:cNvSpPr txBox="1">
            <a:spLocks/>
          </p:cNvSpPr>
          <p:nvPr/>
        </p:nvSpPr>
        <p:spPr>
          <a:xfrm>
            <a:off x="792000" y="4929490"/>
            <a:ext cx="709346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 반주하며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5-4-1-09 [기러기] 리듬 반주 1">
            <a:hlinkClick r:id="" action="ppaction://media"/>
            <a:extLst>
              <a:ext uri="{FF2B5EF4-FFF2-40B4-BE49-F238E27FC236}">
                <a16:creationId xmlns:a16="http://schemas.microsoft.com/office/drawing/2014/main" id="{93B6677A-7370-79F9-7843-93D9F5159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7029" y="1822733"/>
            <a:ext cx="489057" cy="489057"/>
          </a:xfrm>
          <a:prstGeom prst="rect">
            <a:avLst/>
          </a:prstGeom>
        </p:spPr>
      </p:pic>
      <p:pic>
        <p:nvPicPr>
          <p:cNvPr id="11" name="5-4-1-10 [기러기] 리듬 반주 2">
            <a:hlinkClick r:id="" action="ppaction://media"/>
            <a:extLst>
              <a:ext uri="{FF2B5EF4-FFF2-40B4-BE49-F238E27FC236}">
                <a16:creationId xmlns:a16="http://schemas.microsoft.com/office/drawing/2014/main" id="{3715376D-2EE2-F294-59AD-027EE4EF55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7029" y="2783384"/>
            <a:ext cx="489057" cy="489057"/>
          </a:xfrm>
          <a:prstGeom prst="rect">
            <a:avLst/>
          </a:prstGeom>
        </p:spPr>
      </p:pic>
      <p:pic>
        <p:nvPicPr>
          <p:cNvPr id="13" name="5-4-1-11 [기러기] 리듬 반주 3">
            <a:hlinkClick r:id="" action="ppaction://media"/>
            <a:extLst>
              <a:ext uri="{FF2B5EF4-FFF2-40B4-BE49-F238E27FC236}">
                <a16:creationId xmlns:a16="http://schemas.microsoft.com/office/drawing/2014/main" id="{807A7A91-4025-3926-4013-FE31E76725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2299" y="3747099"/>
            <a:ext cx="489057" cy="4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15B2D-AA20-2FB2-A58C-B033FE27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DBA0785-9400-10E9-3EF5-6D276A18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C240BAA-DCE1-9C11-8C3C-450184A5F48C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7: </a:t>
            </a:r>
            <a:r>
              <a:rPr lang="ko-KR" altLang="en-US" b="0" dirty="0"/>
              <a:t>‘</a:t>
            </a:r>
            <a:r>
              <a:rPr lang="ko-KR" altLang="en-US" b="0" dirty="0" err="1"/>
              <a:t>기러기’와</a:t>
            </a:r>
            <a:r>
              <a:rPr lang="ko-KR" altLang="en-US" b="0" dirty="0"/>
              <a:t> 같은 </a:t>
            </a:r>
            <a:r>
              <a:rPr lang="en-US" altLang="ko-KR" b="0" dirty="0"/>
              <a:t>AB </a:t>
            </a:r>
            <a:r>
              <a:rPr lang="ko-KR" altLang="en-US" b="0" dirty="0"/>
              <a:t>형식의 악곡을 찾아봅시다</a:t>
            </a:r>
            <a:r>
              <a:rPr lang="en-US" altLang="ko-KR" b="0" dirty="0"/>
              <a:t>. 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1649AE96-5DBF-1B73-D98C-AB79886F6CA3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709346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기러기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같은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형식 악곡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4935B3B-DDED-CA3F-3202-F107604414F4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155CDAE-3EAD-C4A3-EE8F-02A7EE2233B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4859401-1CB1-17A4-92D9-6B8F922F8E8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4" name="그림 3" descr="텍스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3D30FC-7004-BF7B-C65F-7CE7112B9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89" y="1650514"/>
            <a:ext cx="6600882" cy="44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54A1E-EFE9-FEB4-8D56-FD8F4C484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EB083A0-EF1E-C191-E665-060B09A5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C365179-27CC-2DB7-F5DC-3157D42EAC2B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7: </a:t>
            </a:r>
            <a:r>
              <a:rPr lang="ko-KR" altLang="en-US" b="0" dirty="0"/>
              <a:t>‘</a:t>
            </a:r>
            <a:r>
              <a:rPr lang="ko-KR" altLang="en-US" b="0" dirty="0" err="1"/>
              <a:t>기러기’와</a:t>
            </a:r>
            <a:r>
              <a:rPr lang="ko-KR" altLang="en-US" b="0" dirty="0"/>
              <a:t> 같은 </a:t>
            </a:r>
            <a:r>
              <a:rPr lang="en-US" altLang="ko-KR" b="0" dirty="0"/>
              <a:t>AB </a:t>
            </a:r>
            <a:r>
              <a:rPr lang="ko-KR" altLang="en-US" b="0" dirty="0"/>
              <a:t>형식의 악곡을 찾아봅시다</a:t>
            </a:r>
            <a:r>
              <a:rPr lang="en-US" altLang="ko-KR" b="0" dirty="0"/>
              <a:t>. 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5F44F33-D876-0517-2961-B787D52E8C28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7093469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기러기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같은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형식 악곡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6DB01BB-C96F-716C-7243-CCAC4C07AE32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B1CD9CE-6323-5157-05DB-21C32C72C4F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9A0D8ED-A039-5A28-DDA4-35DCFA1166CC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6" name="그림 5" descr="텍스트, 악보, 음악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3D2BEA-6DAD-E18C-DC9B-619B7D4D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450" y="1699142"/>
            <a:ext cx="6951000" cy="40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2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09700" y="2171700"/>
            <a:ext cx="9372600" cy="207541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524795" y="2414684"/>
            <a:ext cx="717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dirty="0">
                <a:latin typeface="맑은 고딕" panose="020B0503020000020004" pitchFamily="50" charset="-127"/>
              </a:rPr>
              <a:t>〮 </a:t>
            </a:r>
            <a:r>
              <a:rPr lang="ko-KR" altLang="en-US" sz="2800" dirty="0"/>
              <a:t>다양한 악곡의 형식을 구별할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83492" y="2463101"/>
            <a:ext cx="1075811" cy="420445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E030CE9-B266-2ABB-64EA-2406C35DEA0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7936C82-A639-3CB0-7705-E43A7316E88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31856-9634-2F87-7897-CEA27AD5D8C9}"/>
              </a:ext>
            </a:extLst>
          </p:cNvPr>
          <p:cNvSpPr txBox="1"/>
          <p:nvPr/>
        </p:nvSpPr>
        <p:spPr>
          <a:xfrm>
            <a:off x="1524795" y="3084426"/>
            <a:ext cx="7171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dirty="0">
                <a:latin typeface="맑은 고딕" panose="020B0503020000020004" pitchFamily="50" charset="-127"/>
              </a:rPr>
              <a:t>〮 </a:t>
            </a:r>
            <a:r>
              <a:rPr lang="ko-KR" altLang="en-US" sz="2800" dirty="0"/>
              <a:t>악곡의 형식에 어울리는 리듬 반주를 하며</a:t>
            </a:r>
            <a:endParaRPr lang="en-US" altLang="ko-KR" sz="2800" dirty="0"/>
          </a:p>
          <a:p>
            <a:r>
              <a:rPr lang="ko-KR" altLang="en-US" sz="2800" dirty="0"/>
              <a:t> 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693B05A-5CC3-BF6D-5E2C-33A9F5E2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183491" y="3324047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3200" dirty="0"/>
              <a:t>ab </a:t>
            </a:r>
            <a:r>
              <a:rPr kumimoji="1" lang="ko-KR" altLang="en-US" sz="3200" dirty="0"/>
              <a:t>형식</a:t>
            </a:r>
            <a:r>
              <a:rPr kumimoji="1" lang="en-US" altLang="ko-KR" sz="3200" dirty="0"/>
              <a:t> </a:t>
            </a:r>
            <a:r>
              <a:rPr kumimoji="1" lang="ko-KR" altLang="en-US" sz="3200" dirty="0"/>
              <a:t>떠올리기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400E9-EC60-26CB-4617-FCA51ABF19F2}"/>
              </a:ext>
            </a:extLst>
          </p:cNvPr>
          <p:cNvSpPr txBox="1"/>
          <p:nvPr/>
        </p:nvSpPr>
        <p:spPr>
          <a:xfrm>
            <a:off x="2461824" y="4910434"/>
            <a:ext cx="803342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안녕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어떤 형식인지 이야기한다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앞 네 마디와 뒤 네 마디 가락이 서로 다른 여덟 마디로 이루어진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ab 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형식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그림 14" descr="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4F86A6-029E-565D-14F0-6C6CD6EFE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254" y="2535827"/>
            <a:ext cx="6058746" cy="2314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410C77-158E-B618-9EEB-4547AAF3C194}"/>
              </a:ext>
            </a:extLst>
          </p:cNvPr>
          <p:cNvSpPr txBox="1"/>
          <p:nvPr/>
        </p:nvSpPr>
        <p:spPr>
          <a:xfrm>
            <a:off x="5750714" y="2340857"/>
            <a:ext cx="7278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제주명조" panose="02000300000000000000" pitchFamily="2" charset="-127"/>
                <a:ea typeface="제주명조" panose="02000300000000000000" pitchFamily="2" charset="-127"/>
              </a:rPr>
              <a:t>안녕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제주명조" panose="02000300000000000000" pitchFamily="2" charset="-127"/>
              <a:ea typeface="제주명조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다양한 악곡의 형식을 구별할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9263A696-FBE1-6C0B-0DD3-804D2EBD73B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D5983651-6473-162A-E7DD-1A4DD2C604C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다음 그림을 살펴보고 공통점을 이야기해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살펴보며 공통점 생각하기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A982C35-44B3-73B3-2707-2B6D5DEDA4A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9D0CE0A-99DB-B7F0-9EB3-187366CF9CF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2" name="그림 11" descr="크리스마스 트리, 나무, 크리스마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0315DB-9C5C-9DCB-918C-A3F7A3D70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42" y="1764691"/>
            <a:ext cx="4877755" cy="20096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1A3930-625A-EA43-9F0F-EF8848E3A840}"/>
              </a:ext>
            </a:extLst>
          </p:cNvPr>
          <p:cNvSpPr txBox="1"/>
          <p:nvPr/>
        </p:nvSpPr>
        <p:spPr>
          <a:xfrm>
            <a:off x="2334914" y="3888293"/>
            <a:ext cx="3837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같고 다른 것이 있다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lang="ko-KR" altLang="en-US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반복되는 것이 있다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가운데 부분이 다르다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8158E-3952-CFCA-E663-19F798D97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739D044-E717-4E2A-9628-0C123AAA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26557D09-0395-6A48-AC58-1DD25FF32FF7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다음 그림을 살펴보고 공통점을 이야기해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A679A66-17A7-6242-0F34-9559B8181D7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521D939-822E-5E63-1CFC-96D08D158A9A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공통점을 나만의 방법으로 표현하기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EE3DF1D-CE20-0B53-2345-F9E114119C8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766E89E-5607-C107-7374-31F849BC76F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A6F07CE-C839-7D3B-926C-064567CC7DE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 descr="노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D7B0B5-878B-4B04-E316-AFE4B51C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67" y="1621417"/>
            <a:ext cx="5287683" cy="2060373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261E3EA5-1EC0-6858-25CB-A1B0FE49DAAA}"/>
              </a:ext>
            </a:extLst>
          </p:cNvPr>
          <p:cNvSpPr txBox="1">
            <a:spLocks/>
          </p:cNvSpPr>
          <p:nvPr/>
        </p:nvSpPr>
        <p:spPr>
          <a:xfrm>
            <a:off x="792000" y="4430034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표현한 내용 설명하기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2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E1B48-1A1D-28D1-AE7E-7B51EB07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694781F-3F41-E251-7F6B-A80D72DEF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64D9A95-6FD2-5EBA-3DAD-17B0B433EF6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E23B800-3426-55E2-8AFB-51B099C9DCC3}"/>
              </a:ext>
            </a:extLst>
          </p:cNvPr>
          <p:cNvSpPr txBox="1">
            <a:spLocks/>
          </p:cNvSpPr>
          <p:nvPr/>
        </p:nvSpPr>
        <p:spPr>
          <a:xfrm>
            <a:off x="792001" y="21978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가락 악기로 연주해 보고 같은 가락과 다른 가락을 찾아 악보에 표시해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D7B2540-0633-5342-EC47-9FF12D1B4CB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작은 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계이름으로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4B57296-F1A9-7D86-84CC-F2CE1B15B87E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7DA494D-9A1A-E354-9CEB-F97E3F711227}"/>
              </a:ext>
            </a:extLst>
          </p:cNvPr>
          <p:cNvSpPr txBox="1">
            <a:spLocks/>
          </p:cNvSpPr>
          <p:nvPr/>
        </p:nvSpPr>
        <p:spPr>
          <a:xfrm>
            <a:off x="2422577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1A4F4A6-DE68-5394-AF1E-9A06D924107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3" name="그림 12" descr="악보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750E59-AC61-FEF8-813C-89319A7B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302" y="1821450"/>
            <a:ext cx="6496957" cy="3705742"/>
          </a:xfrm>
          <a:prstGeom prst="rect">
            <a:avLst/>
          </a:prstGeom>
        </p:spPr>
      </p:pic>
      <p:pic>
        <p:nvPicPr>
          <p:cNvPr id="15" name="5-4-1-01 [작은 별] 가락 악기">
            <a:hlinkClick r:id="" action="ppaction://media"/>
            <a:extLst>
              <a:ext uri="{FF2B5EF4-FFF2-40B4-BE49-F238E27FC236}">
                <a16:creationId xmlns:a16="http://schemas.microsoft.com/office/drawing/2014/main" id="{CD147F04-15C6-DA54-CED4-7AF0C0C4E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1070" y="2688863"/>
            <a:ext cx="403143" cy="403143"/>
          </a:xfrm>
          <a:prstGeom prst="rect">
            <a:avLst/>
          </a:prstGeom>
        </p:spPr>
      </p:pic>
      <p:pic>
        <p:nvPicPr>
          <p:cNvPr id="16" name="5-4-1-02 [작은 별] 반주">
            <a:hlinkClick r:id="" action="ppaction://media"/>
            <a:extLst>
              <a:ext uri="{FF2B5EF4-FFF2-40B4-BE49-F238E27FC236}">
                <a16:creationId xmlns:a16="http://schemas.microsoft.com/office/drawing/2014/main" id="{0CB1B9C9-8127-23D5-875E-E74068877F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7590" y="3688095"/>
            <a:ext cx="403143" cy="403143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476DAB06-F3C5-8AA8-7603-EB8275F14108}"/>
              </a:ext>
            </a:extLst>
          </p:cNvPr>
          <p:cNvSpPr txBox="1">
            <a:spLocks/>
          </p:cNvSpPr>
          <p:nvPr/>
        </p:nvSpPr>
        <p:spPr>
          <a:xfrm>
            <a:off x="1181643" y="3136934"/>
            <a:ext cx="681995" cy="22146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가락 악기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79EB2A23-53D9-1703-7F6A-BCABFFAAB83E}"/>
              </a:ext>
            </a:extLst>
          </p:cNvPr>
          <p:cNvSpPr txBox="1">
            <a:spLocks/>
          </p:cNvSpPr>
          <p:nvPr/>
        </p:nvSpPr>
        <p:spPr>
          <a:xfrm>
            <a:off x="1391637" y="411908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14B84-3938-9EFB-78CE-53048939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308998-2EA0-0D64-8920-C51B42F6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BC96161-9AAA-B3F8-9019-A8F29D27347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BB1CDA13-BC55-0966-5B47-46090CFAA4F8}"/>
              </a:ext>
            </a:extLst>
          </p:cNvPr>
          <p:cNvSpPr txBox="1">
            <a:spLocks/>
          </p:cNvSpPr>
          <p:nvPr/>
        </p:nvSpPr>
        <p:spPr>
          <a:xfrm>
            <a:off x="792001" y="219781"/>
            <a:ext cx="751625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가락 악기로 연주해 보고 같은 가락과 다른 가락을 찾아 악보에 표시해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B49A7457-520A-8A54-8AB1-DE88C8F826AD}"/>
              </a:ext>
            </a:extLst>
          </p:cNvPr>
          <p:cNvSpPr txBox="1">
            <a:spLocks/>
          </p:cNvSpPr>
          <p:nvPr/>
        </p:nvSpPr>
        <p:spPr>
          <a:xfrm>
            <a:off x="792001" y="1026448"/>
            <a:ext cx="440429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가락 악기로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D943222-E48E-CE06-2582-6AF8251E266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0FA4573-113A-4CBB-C851-935D2948C717}"/>
              </a:ext>
            </a:extLst>
          </p:cNvPr>
          <p:cNvSpPr txBox="1">
            <a:spLocks/>
          </p:cNvSpPr>
          <p:nvPr/>
        </p:nvSpPr>
        <p:spPr>
          <a:xfrm>
            <a:off x="2422577" y="59489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095696E-E006-0DCA-CD35-3BFE59089B8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23E22AE-AE4D-A702-D539-EA3C762CF6E4}"/>
              </a:ext>
            </a:extLst>
          </p:cNvPr>
          <p:cNvSpPr txBox="1">
            <a:spLocks/>
          </p:cNvSpPr>
          <p:nvPr/>
        </p:nvSpPr>
        <p:spPr>
          <a:xfrm>
            <a:off x="792000" y="2800962"/>
            <a:ext cx="608074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같은 가락과 다른 가락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 descr="악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EB9B1A-3E15-BE1D-1ECF-047BED64F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485" y="3429001"/>
            <a:ext cx="6045446" cy="2402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F9E51-9CA7-83D7-E14D-DEFD305193D5}"/>
              </a:ext>
            </a:extLst>
          </p:cNvPr>
          <p:cNvSpPr txBox="1"/>
          <p:nvPr/>
        </p:nvSpPr>
        <p:spPr>
          <a:xfrm>
            <a:off x="1013089" y="1667753"/>
            <a:ext cx="7806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리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코더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글로켄슈필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등 가락 악기를 활용하여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18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작은별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연주한다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9703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en-US" altLang="ko-KR" b="0" dirty="0"/>
              <a:t>aba </a:t>
            </a:r>
            <a:r>
              <a:rPr lang="ko-KR" altLang="en-US" b="0" dirty="0"/>
              <a:t>형식을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39324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구조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6CA3A5F-D643-99B3-2FFB-ACA8DCD8ABE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5013EA7-315A-594F-6B8C-B0DE7D54493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B63D040-34B1-DD8B-36EF-9B50E96673E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5" name="그림 14" descr="라인, 영수증, 도표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B28704-FA31-814E-B5E6-C1546F7C0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89" y="1745516"/>
            <a:ext cx="8251332" cy="25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BD6A-7542-B9B6-3200-DE52399A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5EBE584-3A49-DA99-9076-7B3AEF426FA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B6C82D0-B1E2-42B2-E32C-34246DF3C2EE}"/>
              </a:ext>
            </a:extLst>
          </p:cNvPr>
          <p:cNvSpPr txBox="1">
            <a:spLocks/>
          </p:cNvSpPr>
          <p:nvPr/>
        </p:nvSpPr>
        <p:spPr>
          <a:xfrm>
            <a:off x="792000" y="263933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en-US" altLang="ko-KR" b="0" dirty="0"/>
              <a:t>aba </a:t>
            </a:r>
            <a:r>
              <a:rPr lang="ko-KR" altLang="en-US" b="0" dirty="0"/>
              <a:t>형식을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9300A03-8ACF-4772-C8D4-650A23FCC92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39324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aba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형식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8038E9A-6D07-5A8E-E920-D44432C1F45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음악을 담는 세상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A9FCBDA-A1FD-56E1-DC4E-0CE92A60EEE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68~71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B220F48-4B68-D09D-FF4E-E45DE55B72F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8" name="그림 7" descr="텍스트, 폰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9C0247C-7735-F416-7876-54FD5607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93" y="4749458"/>
            <a:ext cx="9754961" cy="1514686"/>
          </a:xfrm>
          <a:prstGeom prst="rect">
            <a:avLst/>
          </a:prstGeom>
        </p:spPr>
      </p:pic>
      <p:pic>
        <p:nvPicPr>
          <p:cNvPr id="10" name="그림 9" descr="스크린샷, 라인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5F325F-EC1D-36EA-D9C4-D5765FB9B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393" y="1682401"/>
            <a:ext cx="4356234" cy="296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7631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4734</TotalTime>
  <Words>743</Words>
  <Application>Microsoft Office PowerPoint</Application>
  <PresentationFormat>와이드스크린</PresentationFormat>
  <Paragraphs>124</Paragraphs>
  <Slides>20</Slides>
  <Notes>0</Notes>
  <HiddenSlides>0</HiddenSlides>
  <MMClips>11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20</vt:i4>
      </vt:variant>
    </vt:vector>
  </HeadingPairs>
  <TitlesOfParts>
    <vt:vector size="30" baseType="lpstr">
      <vt:lpstr>제주명조</vt:lpstr>
      <vt:lpstr>Arial</vt:lpstr>
      <vt:lpstr>NanumGothicExtraBold</vt:lpstr>
      <vt:lpstr>맑은 고딕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244</cp:revision>
  <dcterms:created xsi:type="dcterms:W3CDTF">2024-07-03T01:17:18Z</dcterms:created>
  <dcterms:modified xsi:type="dcterms:W3CDTF">2025-11-26T00:36:25Z</dcterms:modified>
</cp:coreProperties>
</file>