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48" r:id="rId7"/>
    <p:sldId id="362" r:id="rId8"/>
    <p:sldId id="363" r:id="rId9"/>
    <p:sldId id="364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itchFamily="2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2"/>
            <p14:sldId id="363"/>
            <p14:sldId id="364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9" autoAdjust="0"/>
    <p:restoredTop sz="94145" autoAdjust="0"/>
  </p:normalViewPr>
  <p:slideViewPr>
    <p:cSldViewPr snapToGrid="0" showGuides="1">
      <p:cViewPr>
        <p:scale>
          <a:sx n="125" d="100"/>
          <a:sy n="125" d="100"/>
        </p:scale>
        <p:origin x="2136" y="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00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603" y="3491627"/>
            <a:ext cx="6010591" cy="792000"/>
          </a:xfrm>
        </p:spPr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상고 시대</a:t>
            </a:r>
            <a:r>
              <a:rPr kumimoji="1" lang="en-US" altLang="ko-KR" sz="3600" dirty="0">
                <a:latin typeface="+mn-ea"/>
                <a:ea typeface="+mn-ea"/>
              </a:rPr>
              <a:t>~</a:t>
            </a:r>
            <a:r>
              <a:rPr kumimoji="1" lang="ko-KR" altLang="en-US" sz="3600" dirty="0" err="1">
                <a:latin typeface="+mn-ea"/>
                <a:ea typeface="+mn-ea"/>
              </a:rPr>
              <a:t>남북국</a:t>
            </a:r>
            <a:r>
              <a:rPr kumimoji="1" lang="ko-KR" altLang="en-US" sz="3600" dirty="0">
                <a:latin typeface="+mn-ea"/>
                <a:ea typeface="+mn-ea"/>
              </a:rPr>
              <a:t> 시대 음악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Ⅲ</a:t>
            </a:r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감상으로 느끼는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98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87070" y="3494412"/>
            <a:ext cx="4417859" cy="1293123"/>
          </a:xfrm>
        </p:spPr>
        <p:txBody>
          <a:bodyPr/>
          <a:lstStyle/>
          <a:p>
            <a:r>
              <a:rPr kumimoji="1" lang="ko-KR" altLang="en-US" sz="3200" dirty="0">
                <a:latin typeface="+mn-ea"/>
                <a:ea typeface="+mn-ea"/>
              </a:rPr>
              <a:t>시대별 </a:t>
            </a:r>
            <a:r>
              <a:rPr kumimoji="1"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음악의 특징을 </a:t>
            </a:r>
            <a:endParaRPr kumimoji="1" lang="en-US" altLang="ko-KR" sz="3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kumimoji="1"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설명할 </a:t>
            </a:r>
            <a:r>
              <a:rPr kumimoji="1" lang="ko-KR" altLang="en-US" sz="3200" dirty="0">
                <a:latin typeface="+mn-ea"/>
                <a:ea typeface="+mn-ea"/>
              </a:rPr>
              <a:t>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상고 시대의 </a:t>
            </a:r>
            <a:r>
              <a:rPr kumimoji="1" lang="ko-KR" altLang="en-US" dirty="0" err="1">
                <a:latin typeface="+mn-ea"/>
                <a:ea typeface="+mn-ea"/>
              </a:rPr>
              <a:t>사회</a:t>
            </a:r>
            <a:r>
              <a:rPr kumimoji="1"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〮문화적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배경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FFF6EE9-6483-700A-6627-E14D27BCE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940" y="1290758"/>
            <a:ext cx="2523491" cy="20900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78955D-8819-1833-8A8F-45C44EC2C35A}"/>
              </a:ext>
            </a:extLst>
          </p:cNvPr>
          <p:cNvSpPr txBox="1"/>
          <p:nvPr/>
        </p:nvSpPr>
        <p:spPr>
          <a:xfrm>
            <a:off x="2726238" y="3419166"/>
            <a:ext cx="2820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</a:rPr>
              <a:t>▲ 여러 부족의 제천 의식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F7FB19D-A625-6999-0B7A-00FBD5DD2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420" y="1375667"/>
            <a:ext cx="3274737" cy="1907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CB9807-7FF3-14E0-0B51-7395C2596268}"/>
              </a:ext>
            </a:extLst>
          </p:cNvPr>
          <p:cNvSpPr txBox="1"/>
          <p:nvPr/>
        </p:nvSpPr>
        <p:spPr>
          <a:xfrm>
            <a:off x="6793570" y="3380815"/>
            <a:ext cx="37024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</a:rPr>
              <a:t>▲ 하늘에 제사를 지내는 강화도 마니산의 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</a:rPr>
              <a:t>참성단</a:t>
            </a:r>
            <a:endParaRPr lang="ko-KR" alt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793874D2-A9DE-1BEA-A24B-551992FE4A9C}"/>
              </a:ext>
            </a:extLst>
          </p:cNvPr>
          <p:cNvSpPr txBox="1">
            <a:spLocks/>
          </p:cNvSpPr>
          <p:nvPr/>
        </p:nvSpPr>
        <p:spPr>
          <a:xfrm>
            <a:off x="1654629" y="3953978"/>
            <a:ext cx="9834154" cy="186908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상고 시대에는 마을의 안녕과 풍년을 기원하는 제천 의식에서 집단으로 춤과 노래를 즐겼다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부여의 영고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고구려의 동맹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 err="1">
                <a:latin typeface="+mn-ea"/>
                <a:ea typeface="+mn-ea"/>
              </a:rPr>
              <a:t>동예의</a:t>
            </a:r>
            <a:r>
              <a:rPr kumimoji="1" lang="ko-KR" altLang="en-US" sz="1600" b="0" dirty="0">
                <a:latin typeface="+mn-ea"/>
                <a:ea typeface="+mn-ea"/>
              </a:rPr>
              <a:t> 무천 등의 제천 의식은 오늘날 정월 대보름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단오제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별신굿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풍어제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 err="1">
                <a:latin typeface="+mn-ea"/>
                <a:ea typeface="+mn-ea"/>
              </a:rPr>
              <a:t>대동굿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풍물놀이 등과 유사한 형태로 전승되고 있다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혈연적 씨족 사회와 채집 경제의 단계에 있었던 사회로 종교적 제전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정치적 의식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기타 집단 노동과 오락을 통해 가무를 즐기게 되었고 이러한 음악</a:t>
            </a:r>
            <a:r>
              <a:rPr kumimoji="1" lang="en-US" altLang="ko-KR" sz="1600" b="0" dirty="0">
                <a:latin typeface="+mn-ea"/>
                <a:ea typeface="+mn-ea"/>
              </a:rPr>
              <a:t>·</a:t>
            </a:r>
            <a:r>
              <a:rPr kumimoji="1" lang="ko-KR" altLang="en-US" sz="1600" b="0" dirty="0">
                <a:latin typeface="+mn-ea"/>
                <a:ea typeface="+mn-ea"/>
              </a:rPr>
              <a:t>무용</a:t>
            </a:r>
            <a:r>
              <a:rPr kumimoji="1" lang="en-US" altLang="ko-KR" sz="1600" b="0" dirty="0">
                <a:latin typeface="+mn-ea"/>
                <a:ea typeface="+mn-ea"/>
              </a:rPr>
              <a:t>·</a:t>
            </a:r>
            <a:r>
              <a:rPr kumimoji="1" lang="ko-KR" altLang="en-US" sz="1600" b="0" dirty="0">
                <a:latin typeface="+mn-ea"/>
                <a:ea typeface="+mn-ea"/>
              </a:rPr>
              <a:t>시가 등에 동시적 그리고 종합적으로 이루어진 원시 종합 예술의 형태가 오랫동안 계승되어왔다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C94DF-C5EE-32F8-0E59-D734D9BA8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635B39D-FC66-A225-4B20-461C05126E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상고 시대의 음악 활동</a:t>
            </a:r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097286B8-7B76-E0E4-8B0B-8F48BC52907F}"/>
              </a:ext>
            </a:extLst>
          </p:cNvPr>
          <p:cNvSpPr txBox="1">
            <a:spLocks/>
          </p:cNvSpPr>
          <p:nvPr/>
        </p:nvSpPr>
        <p:spPr>
          <a:xfrm>
            <a:off x="2821576" y="1155254"/>
            <a:ext cx="8699864" cy="3763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음력 정월</a:t>
            </a:r>
            <a:r>
              <a:rPr kumimoji="1" lang="en-US" altLang="ko-KR" sz="1400" b="0" dirty="0">
                <a:latin typeface="+mn-ea"/>
                <a:ea typeface="+mn-ea"/>
              </a:rPr>
              <a:t>(1</a:t>
            </a:r>
            <a:r>
              <a:rPr kumimoji="1" lang="ko-KR" altLang="en-US" sz="1400" b="0" dirty="0">
                <a:latin typeface="+mn-ea"/>
                <a:ea typeface="+mn-ea"/>
              </a:rPr>
              <a:t>월</a:t>
            </a:r>
            <a:r>
              <a:rPr kumimoji="1" lang="en-US" altLang="ko-KR" sz="1400" b="0" dirty="0">
                <a:latin typeface="+mn-ea"/>
                <a:ea typeface="+mn-ea"/>
              </a:rPr>
              <a:t>)</a:t>
            </a:r>
            <a:r>
              <a:rPr kumimoji="1" lang="ko-KR" altLang="en-US" sz="1400" b="0" dirty="0">
                <a:latin typeface="+mn-ea"/>
                <a:ea typeface="+mn-ea"/>
              </a:rPr>
              <a:t>에 하늘에 제사를 지내고 온 나라 사람들이 모여 며칠 동안 춤추며 노래하는 공동체 행사이다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2" name="사각형: 위쪽 모서리의 한쪽은 둥글고 다른 한쪽은 잘림 1">
            <a:extLst>
              <a:ext uri="{FF2B5EF4-FFF2-40B4-BE49-F238E27FC236}">
                <a16:creationId xmlns:a16="http://schemas.microsoft.com/office/drawing/2014/main" id="{28A13D65-2462-40F2-03D7-CC3AB61B8218}"/>
              </a:ext>
            </a:extLst>
          </p:cNvPr>
          <p:cNvSpPr/>
          <p:nvPr/>
        </p:nvSpPr>
        <p:spPr>
          <a:xfrm>
            <a:off x="1292894" y="1155254"/>
            <a:ext cx="1282666" cy="300537"/>
          </a:xfrm>
          <a:prstGeom prst="snip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부여 </a:t>
            </a:r>
            <a:r>
              <a:rPr lang="en-US" altLang="ko-KR" sz="1200" dirty="0">
                <a:latin typeface="+mn-ea"/>
              </a:rPr>
              <a:t>- </a:t>
            </a:r>
            <a:r>
              <a:rPr lang="ko-KR" altLang="en-US" sz="1200" dirty="0">
                <a:latin typeface="+mn-ea"/>
              </a:rPr>
              <a:t>영고</a:t>
            </a:r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0AE738AB-3D08-180C-9865-50E88950C3B2}"/>
              </a:ext>
            </a:extLst>
          </p:cNvPr>
          <p:cNvSpPr txBox="1">
            <a:spLocks/>
          </p:cNvSpPr>
          <p:nvPr/>
        </p:nvSpPr>
        <p:spPr>
          <a:xfrm>
            <a:off x="2821576" y="2638081"/>
            <a:ext cx="8699864" cy="72688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음력 </a:t>
            </a:r>
            <a:r>
              <a:rPr kumimoji="1" lang="en-US" altLang="ko-KR" sz="1400" b="0" dirty="0">
                <a:latin typeface="+mn-ea"/>
                <a:ea typeface="+mn-ea"/>
              </a:rPr>
              <a:t>10</a:t>
            </a:r>
            <a:r>
              <a:rPr kumimoji="1" lang="ko-KR" altLang="en-US" sz="1400" b="0" dirty="0">
                <a:latin typeface="+mn-ea"/>
                <a:ea typeface="+mn-ea"/>
              </a:rPr>
              <a:t>월에 추수를 감사하는 제사와 밤새 노래와 춤을 즐겼다는 ‘</a:t>
            </a:r>
            <a:r>
              <a:rPr kumimoji="1" lang="ko-KR" altLang="en-US" sz="1400" b="0" dirty="0" err="1">
                <a:latin typeface="+mn-ea"/>
                <a:ea typeface="+mn-ea"/>
              </a:rPr>
              <a:t>국중대회’를</a:t>
            </a:r>
            <a:r>
              <a:rPr kumimoji="1" lang="ko-KR" altLang="en-US" sz="1400" b="0" dirty="0">
                <a:latin typeface="+mn-ea"/>
                <a:ea typeface="+mn-ea"/>
              </a:rPr>
              <a:t> ‘</a:t>
            </a:r>
            <a:r>
              <a:rPr kumimoji="1" lang="ko-KR" altLang="en-US" sz="1400" b="0" dirty="0" err="1">
                <a:latin typeface="+mn-ea"/>
                <a:ea typeface="+mn-ea"/>
              </a:rPr>
              <a:t>동맹’이라</a:t>
            </a:r>
            <a:r>
              <a:rPr kumimoji="1" lang="ko-KR" altLang="en-US" sz="1400" b="0" dirty="0">
                <a:latin typeface="+mn-ea"/>
                <a:ea typeface="+mn-ea"/>
              </a:rPr>
              <a:t> 전한다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땅을 쾅쾅 밟으며 손과 발을 서로 응하며 춤을 추는 동작은 고구려 벽화에서도 찾아볼 수 있다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11" name="사각형: 위쪽 모서리의 한쪽은 둥글고 다른 한쪽은 잘림 10">
            <a:extLst>
              <a:ext uri="{FF2B5EF4-FFF2-40B4-BE49-F238E27FC236}">
                <a16:creationId xmlns:a16="http://schemas.microsoft.com/office/drawing/2014/main" id="{136A0463-0765-7240-AEBF-616F0151E191}"/>
              </a:ext>
            </a:extLst>
          </p:cNvPr>
          <p:cNvSpPr/>
          <p:nvPr/>
        </p:nvSpPr>
        <p:spPr>
          <a:xfrm>
            <a:off x="1292894" y="2638081"/>
            <a:ext cx="1282666" cy="300537"/>
          </a:xfrm>
          <a:prstGeom prst="snip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고구려 </a:t>
            </a:r>
            <a:r>
              <a:rPr lang="en-US" altLang="ko-KR" sz="1200" dirty="0">
                <a:latin typeface="+mn-ea"/>
              </a:rPr>
              <a:t>- </a:t>
            </a:r>
            <a:r>
              <a:rPr lang="ko-KR" altLang="en-US" sz="1200" dirty="0">
                <a:latin typeface="+mn-ea"/>
              </a:rPr>
              <a:t>동맹</a:t>
            </a:r>
          </a:p>
        </p:txBody>
      </p:sp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id="{054DB279-8FA4-C24C-B0E4-346E7764F091}"/>
              </a:ext>
            </a:extLst>
          </p:cNvPr>
          <p:cNvSpPr txBox="1">
            <a:spLocks/>
          </p:cNvSpPr>
          <p:nvPr/>
        </p:nvSpPr>
        <p:spPr>
          <a:xfrm>
            <a:off x="2821576" y="4127898"/>
            <a:ext cx="8699864" cy="72688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하늘에 제사를 지내고 춤을 추는 공동체 의식이다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13" name="사각형: 위쪽 모서리의 한쪽은 둥글고 다른 한쪽은 잘림 12">
            <a:extLst>
              <a:ext uri="{FF2B5EF4-FFF2-40B4-BE49-F238E27FC236}">
                <a16:creationId xmlns:a16="http://schemas.microsoft.com/office/drawing/2014/main" id="{B61C8D97-0FA0-6832-4EB1-8FC61C985B73}"/>
              </a:ext>
            </a:extLst>
          </p:cNvPr>
          <p:cNvSpPr/>
          <p:nvPr/>
        </p:nvSpPr>
        <p:spPr>
          <a:xfrm>
            <a:off x="1292894" y="4127898"/>
            <a:ext cx="1282666" cy="300537"/>
          </a:xfrm>
          <a:prstGeom prst="snip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latin typeface="+mn-ea"/>
              </a:rPr>
              <a:t>동예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- </a:t>
            </a:r>
            <a:r>
              <a:rPr lang="ko-KR" altLang="en-US" sz="1200" dirty="0">
                <a:latin typeface="+mn-ea"/>
              </a:rPr>
              <a:t>무천</a:t>
            </a:r>
          </a:p>
        </p:txBody>
      </p:sp>
    </p:spTree>
    <p:extLst>
      <p:ext uri="{BB962C8B-B14F-4D97-AF65-F5344CB8AC3E}">
        <p14:creationId xmlns:p14="http://schemas.microsoft.com/office/powerpoint/2010/main" val="41691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B9E6C-26BF-3429-F537-83EC3B39C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0E8F313-BCA9-05E2-5CC6-AE69EB4CE1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삼국 시대의 </a:t>
            </a:r>
            <a:r>
              <a:rPr kumimoji="1" lang="ko-KR" altLang="en-US" dirty="0" err="1">
                <a:latin typeface="+mn-ea"/>
                <a:ea typeface="+mn-ea"/>
              </a:rPr>
              <a:t>사회</a:t>
            </a:r>
            <a:r>
              <a:rPr kumimoji="1"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〮문화적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배경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C787B54E-4EF4-046C-B3D9-5AF84ADB92E6}"/>
              </a:ext>
            </a:extLst>
          </p:cNvPr>
          <p:cNvSpPr txBox="1">
            <a:spLocks/>
          </p:cNvSpPr>
          <p:nvPr/>
        </p:nvSpPr>
        <p:spPr>
          <a:xfrm>
            <a:off x="1173480" y="902789"/>
            <a:ext cx="10652760" cy="11138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서로 치열한 전쟁과 경쟁을 하기도 하였으나 서로 간에 활발한 교류와 융합도 이루어져 한국 문화의 기틀을 다진 시기이기도 하다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고구려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백제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신라의 예술과 사상은 서로 영향을 주고받으며 발전하였고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이는 오늘날 우리가 보는 한국 문화의 다양성과 독창성의 근원이 되어 전승</a:t>
            </a:r>
            <a:r>
              <a:rPr kumimoji="1" lang="en-US" altLang="ko-KR" sz="1600" b="0" dirty="0">
                <a:latin typeface="+mn-ea"/>
                <a:ea typeface="+mn-ea"/>
              </a:rPr>
              <a:t>·</a:t>
            </a:r>
            <a:r>
              <a:rPr kumimoji="1" lang="ko-KR" altLang="en-US" sz="1600" b="0" dirty="0">
                <a:latin typeface="+mn-ea"/>
                <a:ea typeface="+mn-ea"/>
              </a:rPr>
              <a:t>보전되었다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2" name="텍스트 개체 틀 2">
            <a:extLst>
              <a:ext uri="{FF2B5EF4-FFF2-40B4-BE49-F238E27FC236}">
                <a16:creationId xmlns:a16="http://schemas.microsoft.com/office/drawing/2014/main" id="{BBAC518D-CEFE-011B-3C93-144DD883A05D}"/>
              </a:ext>
            </a:extLst>
          </p:cNvPr>
          <p:cNvSpPr txBox="1">
            <a:spLocks/>
          </p:cNvSpPr>
          <p:nvPr/>
        </p:nvSpPr>
        <p:spPr>
          <a:xfrm>
            <a:off x="2362202" y="2246799"/>
            <a:ext cx="9262786" cy="114369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지형적으로 대륙과 가까웠던 위치로 삼국 중 가장 먼저 중국의 문화와 불교를 받아들였다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왕산악이 거문고 음악을 발전시켰으며 후대에는 중국 남조와 북조와의 교류로 서역 음악이 유입되었고 유리왕의 ‘</a:t>
            </a:r>
            <a:r>
              <a:rPr kumimoji="1" lang="ko-KR" altLang="en-US" sz="1600" b="0" dirty="0" err="1">
                <a:latin typeface="+mn-ea"/>
                <a:ea typeface="+mn-ea"/>
              </a:rPr>
              <a:t>황조가’가</a:t>
            </a:r>
            <a:r>
              <a:rPr kumimoji="1" lang="ko-KR" altLang="en-US" sz="1600" b="0" dirty="0">
                <a:latin typeface="+mn-ea"/>
                <a:ea typeface="+mn-ea"/>
              </a:rPr>
              <a:t> 전해진다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08FC2F03-4244-52A3-63C5-10811338AA1B}"/>
              </a:ext>
            </a:extLst>
          </p:cNvPr>
          <p:cNvSpPr txBox="1">
            <a:spLocks/>
          </p:cNvSpPr>
          <p:nvPr/>
        </p:nvSpPr>
        <p:spPr>
          <a:xfrm>
            <a:off x="2362202" y="3483726"/>
            <a:ext cx="9262786" cy="18296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백제는 근초고왕 때 중국 동진과 외교사절단을 교류하였으며 일본과도 교통을 열어 많은 악사들이 일본에 기악무를 전하였다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당시 사용하던 가면이 일본 </a:t>
            </a:r>
            <a:r>
              <a:rPr kumimoji="1" lang="ko-KR" altLang="en-US" sz="1600" b="0" dirty="0" err="1">
                <a:latin typeface="+mn-ea"/>
                <a:ea typeface="+mn-ea"/>
              </a:rPr>
              <a:t>동대사</a:t>
            </a:r>
            <a:r>
              <a:rPr kumimoji="1" lang="ko-KR" altLang="en-US" sz="1600" b="0" dirty="0">
                <a:latin typeface="+mn-ea"/>
                <a:ea typeface="+mn-ea"/>
              </a:rPr>
              <a:t> 등에 보존되고 있으며 이런 기악무가 현재 산대도감 등의 탈춤으로 계승된 것으로 추정된다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악기는 고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각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쟁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우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지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적 등의 </a:t>
            </a:r>
            <a:r>
              <a:rPr kumimoji="1" lang="en-US" altLang="ko-KR" sz="1600" b="0" dirty="0">
                <a:latin typeface="+mn-ea"/>
                <a:ea typeface="+mn-ea"/>
              </a:rPr>
              <a:t>7</a:t>
            </a:r>
            <a:r>
              <a:rPr kumimoji="1" lang="ko-KR" altLang="en-US" sz="1600" b="0" dirty="0">
                <a:latin typeface="+mn-ea"/>
                <a:ea typeface="+mn-ea"/>
              </a:rPr>
              <a:t>가지 악기를 </a:t>
            </a:r>
            <a:r>
              <a:rPr kumimoji="1" lang="ko-KR" altLang="en-US" sz="1600" b="0" dirty="0" err="1">
                <a:latin typeface="+mn-ea"/>
                <a:ea typeface="+mn-ea"/>
              </a:rPr>
              <a:t>악기를</a:t>
            </a:r>
            <a:r>
              <a:rPr kumimoji="1" lang="ko-KR" altLang="en-US" sz="1600" b="0" dirty="0">
                <a:latin typeface="+mn-ea"/>
                <a:ea typeface="+mn-ea"/>
              </a:rPr>
              <a:t> 사용하였으며 가악으로 정읍사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 err="1">
                <a:latin typeface="+mn-ea"/>
                <a:ea typeface="+mn-ea"/>
              </a:rPr>
              <a:t>방등산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무등산 등 </a:t>
            </a:r>
            <a:r>
              <a:rPr kumimoji="1" lang="en-US" altLang="ko-KR" sz="1600" b="0" dirty="0">
                <a:latin typeface="+mn-ea"/>
                <a:ea typeface="+mn-ea"/>
              </a:rPr>
              <a:t>5</a:t>
            </a:r>
            <a:r>
              <a:rPr kumimoji="1" lang="ko-KR" altLang="en-US" sz="1600" b="0" dirty="0">
                <a:latin typeface="+mn-ea"/>
                <a:ea typeface="+mn-ea"/>
              </a:rPr>
              <a:t>곡의 노래가 있으나 현재는 정읍사의 가사만 전해지고 있다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11" name="텍스트 개체 틀 2">
            <a:extLst>
              <a:ext uri="{FF2B5EF4-FFF2-40B4-BE49-F238E27FC236}">
                <a16:creationId xmlns:a16="http://schemas.microsoft.com/office/drawing/2014/main" id="{0750CE99-F696-6C38-8103-705CCCAAAE9D}"/>
              </a:ext>
            </a:extLst>
          </p:cNvPr>
          <p:cNvSpPr txBox="1">
            <a:spLocks/>
          </p:cNvSpPr>
          <p:nvPr/>
        </p:nvSpPr>
        <p:spPr>
          <a:xfrm>
            <a:off x="2362201" y="5406599"/>
            <a:ext cx="9262786" cy="7137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신라의 기악은 가야금을 반주로 노래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춤이 </a:t>
            </a:r>
            <a:r>
              <a:rPr kumimoji="1" lang="ko-KR" altLang="en-US" sz="1600" b="0" dirty="0" err="1">
                <a:latin typeface="+mn-ea"/>
                <a:ea typeface="+mn-ea"/>
              </a:rPr>
              <a:t>궁중연례에</a:t>
            </a:r>
            <a:r>
              <a:rPr kumimoji="1" lang="ko-KR" altLang="en-US" sz="1600" b="0" dirty="0">
                <a:latin typeface="+mn-ea"/>
                <a:ea typeface="+mn-ea"/>
              </a:rPr>
              <a:t> 사용되었고 </a:t>
            </a:r>
            <a:r>
              <a:rPr kumimoji="1" lang="ko-KR" altLang="en-US" sz="1600" b="0" dirty="0" err="1">
                <a:latin typeface="+mn-ea"/>
                <a:ea typeface="+mn-ea"/>
              </a:rPr>
              <a:t>유리왕</a:t>
            </a:r>
            <a:r>
              <a:rPr kumimoji="1" lang="ko-KR" altLang="en-US" sz="1600" b="0" dirty="0">
                <a:latin typeface="+mn-ea"/>
                <a:ea typeface="+mn-ea"/>
              </a:rPr>
              <a:t> 때 지어진 도솔가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회소곡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 err="1">
                <a:latin typeface="+mn-ea"/>
                <a:ea typeface="+mn-ea"/>
              </a:rPr>
              <a:t>지아악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 err="1">
                <a:latin typeface="+mn-ea"/>
                <a:ea typeface="+mn-ea"/>
              </a:rPr>
              <a:t>백결</a:t>
            </a:r>
            <a:r>
              <a:rPr kumimoji="1" lang="ko-KR" altLang="en-US" sz="1600" b="0" dirty="0">
                <a:latin typeface="+mn-ea"/>
                <a:ea typeface="+mn-ea"/>
              </a:rPr>
              <a:t> 선생의 방아타령</a:t>
            </a:r>
            <a:r>
              <a:rPr kumimoji="1" lang="en-US" altLang="ko-KR" sz="1600" b="0" dirty="0">
                <a:latin typeface="+mn-ea"/>
                <a:ea typeface="+mn-ea"/>
              </a:rPr>
              <a:t>(</a:t>
            </a:r>
            <a:r>
              <a:rPr kumimoji="1" lang="ko-KR" altLang="en-US" sz="1600" b="0" dirty="0">
                <a:latin typeface="+mn-ea"/>
                <a:ea typeface="+mn-ea"/>
              </a:rPr>
              <a:t>대악</a:t>
            </a:r>
            <a:r>
              <a:rPr kumimoji="1" lang="en-US" altLang="ko-KR" sz="1600" b="0" dirty="0">
                <a:latin typeface="+mn-ea"/>
                <a:ea typeface="+mn-ea"/>
              </a:rPr>
              <a:t>) </a:t>
            </a:r>
            <a:r>
              <a:rPr kumimoji="1" lang="ko-KR" altLang="en-US" sz="1600" b="0" dirty="0">
                <a:latin typeface="+mn-ea"/>
                <a:ea typeface="+mn-ea"/>
              </a:rPr>
              <a:t>등의 가요가 제목만 전해진다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12" name="사각형: 위쪽 모서리의 한쪽은 둥글고 다른 한쪽은 잘림 11">
            <a:extLst>
              <a:ext uri="{FF2B5EF4-FFF2-40B4-BE49-F238E27FC236}">
                <a16:creationId xmlns:a16="http://schemas.microsoft.com/office/drawing/2014/main" id="{39ABF5A9-8126-A13D-EE63-0F9F832A8856}"/>
              </a:ext>
            </a:extLst>
          </p:cNvPr>
          <p:cNvSpPr/>
          <p:nvPr/>
        </p:nvSpPr>
        <p:spPr>
          <a:xfrm>
            <a:off x="1386840" y="2340719"/>
            <a:ext cx="799663" cy="300537"/>
          </a:xfrm>
          <a:prstGeom prst="snip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고구려</a:t>
            </a:r>
          </a:p>
        </p:txBody>
      </p:sp>
      <p:sp>
        <p:nvSpPr>
          <p:cNvPr id="13" name="사각형: 위쪽 모서리의 한쪽은 둥글고 다른 한쪽은 잘림 12">
            <a:extLst>
              <a:ext uri="{FF2B5EF4-FFF2-40B4-BE49-F238E27FC236}">
                <a16:creationId xmlns:a16="http://schemas.microsoft.com/office/drawing/2014/main" id="{175900D4-7BDB-D0EF-2DF8-B4468FB1E5FA}"/>
              </a:ext>
            </a:extLst>
          </p:cNvPr>
          <p:cNvSpPr/>
          <p:nvPr/>
        </p:nvSpPr>
        <p:spPr>
          <a:xfrm>
            <a:off x="1386840" y="3488965"/>
            <a:ext cx="799663" cy="300537"/>
          </a:xfrm>
          <a:prstGeom prst="snipRoundRect">
            <a:avLst/>
          </a:prstGeom>
          <a:solidFill>
            <a:srgbClr val="A8AF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백제</a:t>
            </a:r>
          </a:p>
        </p:txBody>
      </p:sp>
      <p:sp>
        <p:nvSpPr>
          <p:cNvPr id="14" name="사각형: 위쪽 모서리의 한쪽은 둥글고 다른 한쪽은 잘림 13">
            <a:extLst>
              <a:ext uri="{FF2B5EF4-FFF2-40B4-BE49-F238E27FC236}">
                <a16:creationId xmlns:a16="http://schemas.microsoft.com/office/drawing/2014/main" id="{134195F1-DFDB-FAE9-94C7-D0FD816F0DF9}"/>
              </a:ext>
            </a:extLst>
          </p:cNvPr>
          <p:cNvSpPr/>
          <p:nvPr/>
        </p:nvSpPr>
        <p:spPr>
          <a:xfrm>
            <a:off x="1386840" y="5462956"/>
            <a:ext cx="799663" cy="300537"/>
          </a:xfrm>
          <a:prstGeom prst="snip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신라</a:t>
            </a:r>
          </a:p>
        </p:txBody>
      </p:sp>
    </p:spTree>
    <p:extLst>
      <p:ext uri="{BB962C8B-B14F-4D97-AF65-F5344CB8AC3E}">
        <p14:creationId xmlns:p14="http://schemas.microsoft.com/office/powerpoint/2010/main" val="42855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D8B68-23E9-A61F-C7B7-D57D16AD5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22ED398-9E81-8584-469B-46BCC346BC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남북국</a:t>
            </a:r>
            <a:r>
              <a:rPr kumimoji="1" lang="ko-KR" altLang="en-US" dirty="0">
                <a:latin typeface="+mn-ea"/>
                <a:ea typeface="+mn-ea"/>
              </a:rPr>
              <a:t> 시대의 </a:t>
            </a:r>
            <a:r>
              <a:rPr kumimoji="1" lang="ko-KR" altLang="en-US" dirty="0" err="1">
                <a:latin typeface="+mn-ea"/>
                <a:ea typeface="+mn-ea"/>
              </a:rPr>
              <a:t>사회〮문화적</a:t>
            </a:r>
            <a:r>
              <a:rPr kumimoji="1" lang="ko-KR" altLang="en-US" dirty="0">
                <a:latin typeface="+mn-ea"/>
                <a:ea typeface="+mn-ea"/>
              </a:rPr>
              <a:t> 배경</a:t>
            </a:r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E995AA1F-A31F-0B44-4FEF-6277720C4EFA}"/>
              </a:ext>
            </a:extLst>
          </p:cNvPr>
          <p:cNvSpPr txBox="1">
            <a:spLocks/>
          </p:cNvSpPr>
          <p:nvPr/>
        </p:nvSpPr>
        <p:spPr>
          <a:xfrm>
            <a:off x="1348740" y="1155254"/>
            <a:ext cx="10172700" cy="135934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신라와 발해가 공존하던 시기로 삼국을 통일한 신라는 한반도 남부를 중심으로 강력한 중앙집권 체제를 유지하였고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남쪽과 동아시아에서 해상 무역을 중심으로 중요한 교역 중심지로 자리 잡아 경제적 번영을 이루었다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고구려 유민과 말갈족을 중심으로 대조영에 의해 세워진 발해는 중국의 당나라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주변 국가와의 교류를 하여 다양한 문물을 받아들여 강력한 세력으로 성장하여 아래쪽 신라와는 경쟁 관계에 있었으나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양국 간의 직접적인 충돌은 피하며 서로 다른 정치적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문화적 배경을 바탕으로 발전하였다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19028D69-CC9D-E3BE-5EF8-BB894B18F26F}"/>
              </a:ext>
            </a:extLst>
          </p:cNvPr>
          <p:cNvSpPr txBox="1">
            <a:spLocks/>
          </p:cNvSpPr>
          <p:nvPr/>
        </p:nvSpPr>
        <p:spPr>
          <a:xfrm>
            <a:off x="2821576" y="3429000"/>
            <a:ext cx="8699864" cy="103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통일 이후의 신라 음악은 삼현 </a:t>
            </a:r>
            <a:r>
              <a:rPr kumimoji="1" lang="ko-KR" altLang="en-US" sz="1400" b="0" dirty="0" err="1">
                <a:latin typeface="+mn-ea"/>
                <a:ea typeface="+mn-ea"/>
              </a:rPr>
              <a:t>삼죽과</a:t>
            </a:r>
            <a:r>
              <a:rPr kumimoji="1" lang="ko-KR" altLang="en-US" sz="1400" b="0" dirty="0">
                <a:latin typeface="+mn-ea"/>
                <a:ea typeface="+mn-ea"/>
              </a:rPr>
              <a:t> 더불어 노래와 춤이 어울려 더욱 화려하고 다양하게 발전하였다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당나라와의 교류를 통해 악기와 불교 음악이 유입되고 신라 본래의 향악이 더욱 발전하였으며 음악을 관장하는 음성서가 설립되어 국가의 보호와 지원을 받으며 더욱 융성하게 전승하였다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11" name="사각형: 위쪽 모서리의 한쪽은 둥글고 다른 한쪽은 잘림 10">
            <a:extLst>
              <a:ext uri="{FF2B5EF4-FFF2-40B4-BE49-F238E27FC236}">
                <a16:creationId xmlns:a16="http://schemas.microsoft.com/office/drawing/2014/main" id="{B10205BD-4C0B-525A-74A2-F69AA35F866A}"/>
              </a:ext>
            </a:extLst>
          </p:cNvPr>
          <p:cNvSpPr/>
          <p:nvPr/>
        </p:nvSpPr>
        <p:spPr>
          <a:xfrm>
            <a:off x="1292894" y="3429000"/>
            <a:ext cx="1282666" cy="300537"/>
          </a:xfrm>
          <a:prstGeom prst="snip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통일 신라</a:t>
            </a:r>
          </a:p>
        </p:txBody>
      </p:sp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id="{21F9E78F-1242-F162-04B5-97EFDEA0C4FC}"/>
              </a:ext>
            </a:extLst>
          </p:cNvPr>
          <p:cNvSpPr txBox="1">
            <a:spLocks/>
          </p:cNvSpPr>
          <p:nvPr/>
        </p:nvSpPr>
        <p:spPr>
          <a:xfrm>
            <a:off x="2821576" y="4918816"/>
            <a:ext cx="8699864" cy="94858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당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일본과 문화 교류를 하고 국가기관인 태상시를 설치하여 음악을 관장하였다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고구려 전통을 계승하고 발해금이라는 악기를 개량하여 활발한 음악 문화를 꽃피웠으나 중국과 북한 지역의 정치적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지리적 한계로 문헌자료 연구가 부족한 실정이다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13" name="사각형: 위쪽 모서리의 한쪽은 둥글고 다른 한쪽은 잘림 12">
            <a:extLst>
              <a:ext uri="{FF2B5EF4-FFF2-40B4-BE49-F238E27FC236}">
                <a16:creationId xmlns:a16="http://schemas.microsoft.com/office/drawing/2014/main" id="{E1D7D7BF-2259-3444-6035-C67E7BFAD3CB}"/>
              </a:ext>
            </a:extLst>
          </p:cNvPr>
          <p:cNvSpPr/>
          <p:nvPr/>
        </p:nvSpPr>
        <p:spPr>
          <a:xfrm>
            <a:off x="1292894" y="4918817"/>
            <a:ext cx="1282666" cy="300537"/>
          </a:xfrm>
          <a:prstGeom prst="snip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>
                <a:latin typeface="+mn-ea"/>
              </a:rPr>
              <a:t>발해</a:t>
            </a:r>
            <a:endParaRPr lang="ko-KR" altLang="en-US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7264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6228</TotalTime>
  <Words>550</Words>
  <Application>Microsoft Office PowerPoint</Application>
  <PresentationFormat>와이드스크린</PresentationFormat>
  <Paragraphs>37</Paragraphs>
  <Slides>7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맑은 고딕</vt:lpstr>
      <vt:lpstr>Spoqa Han Sans Neo</vt:lpstr>
      <vt:lpstr>Arial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209</cp:revision>
  <dcterms:created xsi:type="dcterms:W3CDTF">2024-07-03T01:17:18Z</dcterms:created>
  <dcterms:modified xsi:type="dcterms:W3CDTF">2025-09-10T07:06:06Z</dcterms:modified>
</cp:coreProperties>
</file>