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sldIdLst>
    <p:sldId id="292" r:id="rId5"/>
    <p:sldId id="298" r:id="rId6"/>
    <p:sldId id="297" r:id="rId7"/>
    <p:sldId id="328" r:id="rId8"/>
    <p:sldId id="317" r:id="rId9"/>
    <p:sldId id="315" r:id="rId10"/>
    <p:sldId id="320" r:id="rId11"/>
    <p:sldId id="321" r:id="rId12"/>
    <p:sldId id="329" r:id="rId13"/>
    <p:sldId id="330" r:id="rId14"/>
    <p:sldId id="331" r:id="rId15"/>
    <p:sldId id="332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Spoqa Han Sans Neo" panose="020B0600000101010101" charset="0"/>
      <p:regular r:id="rId20"/>
      <p:bold r:id="rId21"/>
      <p:italic r:id="rId22"/>
      <p:boldItalic r:id="rId23"/>
    </p:embeddedFont>
    <p:embeddedFont>
      <p:font typeface="나눔고딕" panose="020D0604000000000000" pitchFamily="50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28"/>
            <p14:sldId id="317"/>
            <p14:sldId id="315"/>
            <p14:sldId id="320"/>
            <p14:sldId id="321"/>
            <p14:sldId id="329"/>
            <p14:sldId id="330"/>
            <p14:sldId id="331"/>
            <p14:sldId id="33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E8F8E9"/>
    <a:srgbClr val="A8882E"/>
    <a:srgbClr val="E8F8ED"/>
    <a:srgbClr val="1A4CC8"/>
    <a:srgbClr val="B4186E"/>
    <a:srgbClr val="EEF6FC"/>
    <a:srgbClr val="9832D6"/>
    <a:srgbClr val="B5A7D1"/>
    <a:srgbClr val="E2F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10" d="100"/>
          <a:sy n="110" d="100"/>
        </p:scale>
        <p:origin x="126" y="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1754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0988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4452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26033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389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869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264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6994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en-US" altLang="ko-KR" dirty="0">
                <a:latin typeface="+mj-ea"/>
                <a:ea typeface="+mj-ea"/>
              </a:rPr>
              <a:t>20</a:t>
            </a:r>
            <a:r>
              <a:rPr kumimoji="1" lang="ko-KR" altLang="en-US" dirty="0">
                <a:latin typeface="+mj-ea"/>
                <a:ea typeface="+mj-ea"/>
              </a:rPr>
              <a:t>세기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76~77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20</a:t>
            </a:r>
            <a:r>
              <a:rPr kumimoji="1" lang="ko-KR" altLang="en-US" dirty="0"/>
              <a:t>세기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케이지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(Cage, John, 1912~1992,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미국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7881" y="2831588"/>
            <a:ext cx="1949447" cy="17429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24157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미국 태생의 작곡가로 </a:t>
            </a:r>
            <a:r>
              <a:rPr lang="en-US" altLang="ko-KR" sz="1600" dirty="0">
                <a:latin typeface="+mn-ea"/>
              </a:rPr>
              <a:t>1950</a:t>
            </a:r>
            <a:r>
              <a:rPr lang="ko-KR" altLang="en-US" sz="1600" dirty="0">
                <a:latin typeface="+mn-ea"/>
              </a:rPr>
              <a:t>년대부터 세상을 떠날 때까지 많은 화제를 일으키며 </a:t>
            </a:r>
            <a:r>
              <a:rPr lang="en-US" altLang="ko-KR" sz="1600" dirty="0">
                <a:latin typeface="+mn-ea"/>
              </a:rPr>
              <a:t>20</a:t>
            </a:r>
            <a:r>
              <a:rPr lang="ko-KR" altLang="en-US" sz="1600" dirty="0">
                <a:latin typeface="+mn-ea"/>
              </a:rPr>
              <a:t>세기 후반 음악에 큰 영향력을 끼쳤다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케이지는 기존의 음악 예술이 가지고 있는 질서 체계를 과감하게 벗어나려는 시도를 하는데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그것은 </a:t>
            </a:r>
            <a:r>
              <a:rPr lang="en-US" altLang="ko-KR" sz="1600" dirty="0">
                <a:latin typeface="+mn-ea"/>
              </a:rPr>
              <a:t>20</a:t>
            </a:r>
            <a:r>
              <a:rPr lang="ko-KR" altLang="en-US" sz="1600" dirty="0">
                <a:latin typeface="+mn-ea"/>
              </a:rPr>
              <a:t>세기 초의 ‘</a:t>
            </a:r>
            <a:r>
              <a:rPr lang="ko-KR" altLang="en-US" sz="1600" dirty="0" err="1">
                <a:latin typeface="+mn-ea"/>
              </a:rPr>
              <a:t>신음악’이</a:t>
            </a:r>
            <a:r>
              <a:rPr lang="ko-KR" altLang="en-US" sz="1600" dirty="0">
                <a:latin typeface="+mn-ea"/>
              </a:rPr>
              <a:t> 보여주었던 변화의 정도를 훨씬 넘어선다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</a:t>
            </a:r>
            <a:r>
              <a:rPr lang="en-US" altLang="ko-KR" sz="1600" dirty="0">
                <a:latin typeface="+mn-ea"/>
              </a:rPr>
              <a:t>1930</a:t>
            </a:r>
            <a:r>
              <a:rPr lang="ko-KR" altLang="en-US" sz="1600" dirty="0">
                <a:latin typeface="+mn-ea"/>
              </a:rPr>
              <a:t>년대 이미 타악기를 사용한 다양한 작품을 발표하면서 새로운 음향을 모색하였고</a:t>
            </a:r>
            <a:r>
              <a:rPr lang="en-US" altLang="ko-KR" sz="1600" dirty="0">
                <a:latin typeface="+mn-ea"/>
              </a:rPr>
              <a:t>, 1940</a:t>
            </a:r>
            <a:r>
              <a:rPr lang="ko-KR" altLang="en-US" sz="1600" dirty="0">
                <a:latin typeface="+mn-ea"/>
              </a:rPr>
              <a:t>년대에는 </a:t>
            </a:r>
            <a:r>
              <a:rPr lang="ko-KR" altLang="en-US" sz="1600" dirty="0" err="1">
                <a:latin typeface="+mn-ea"/>
              </a:rPr>
              <a:t>프리페어드</a:t>
            </a:r>
            <a:r>
              <a:rPr lang="ko-KR" altLang="en-US" sz="1600" dirty="0">
                <a:latin typeface="+mn-ea"/>
              </a:rPr>
              <a:t> 피아노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조작된 피아노</a:t>
            </a:r>
            <a:r>
              <a:rPr lang="en-US" altLang="ko-KR" sz="1600" dirty="0">
                <a:latin typeface="+mn-ea"/>
              </a:rPr>
              <a:t>) </a:t>
            </a:r>
            <a:r>
              <a:rPr lang="ko-KR" altLang="en-US" sz="1600" dirty="0">
                <a:latin typeface="+mn-ea"/>
              </a:rPr>
              <a:t>기법을 사용하여 전통적 악기를 사용한 새로운 음향을 시도하였다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99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56962" y="1631872"/>
            <a:ext cx="6019280" cy="4680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E567CA6-5009-5237-5CCD-F37C788FBBBE}"/>
              </a:ext>
            </a:extLst>
          </p:cNvPr>
          <p:cNvSpPr/>
          <p:nvPr/>
        </p:nvSpPr>
        <p:spPr>
          <a:xfrm>
            <a:off x="1385958" y="4361305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두 연주자의 손뼉 소리만으로 단계 전환을 나타내는 곡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682FE97-4938-BB7D-5090-7E2E14178715}"/>
              </a:ext>
            </a:extLst>
          </p:cNvPr>
          <p:cNvSpPr/>
          <p:nvPr/>
        </p:nvSpPr>
        <p:spPr>
          <a:xfrm>
            <a:off x="6412165" y="4361305"/>
            <a:ext cx="4979735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“</a:t>
            </a:r>
            <a:r>
              <a:rPr lang="ko-KR" altLang="en-US" sz="1200" dirty="0">
                <a:solidFill>
                  <a:srgbClr val="7030A0"/>
                </a:solidFill>
              </a:rPr>
              <a:t>인간의 몸 이외의 악기가 필요하지 않은 음악을 작곡하였다</a:t>
            </a:r>
            <a:r>
              <a:rPr lang="en-US" altLang="ko-KR" sz="1200" dirty="0">
                <a:solidFill>
                  <a:srgbClr val="7030A0"/>
                </a:solidFill>
              </a:rPr>
              <a:t>.”(</a:t>
            </a:r>
            <a:r>
              <a:rPr lang="ko-KR" altLang="en-US" sz="1200" dirty="0" err="1">
                <a:solidFill>
                  <a:srgbClr val="7030A0"/>
                </a:solidFill>
              </a:rPr>
              <a:t>라이시</a:t>
            </a:r>
            <a:r>
              <a:rPr lang="en-US" altLang="ko-KR" sz="1200" dirty="0">
                <a:solidFill>
                  <a:srgbClr val="7030A0"/>
                </a:solidFill>
              </a:rPr>
              <a:t>)</a:t>
            </a:r>
            <a:endParaRPr lang="ko-KR" altLang="en-US" sz="1200" dirty="0">
              <a:solidFill>
                <a:srgbClr val="7030A0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3475C86-2314-FF3D-DB4D-BE38816E05B6}"/>
              </a:ext>
            </a:extLst>
          </p:cNvPr>
          <p:cNvSpPr/>
          <p:nvPr/>
        </p:nvSpPr>
        <p:spPr>
          <a:xfrm>
            <a:off x="1385958" y="4922247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12</a:t>
            </a:r>
            <a:r>
              <a:rPr lang="ko-KR" altLang="en-US" sz="1200" dirty="0">
                <a:solidFill>
                  <a:srgbClr val="7030A0"/>
                </a:solidFill>
              </a:rPr>
              <a:t>개의 </a:t>
            </a:r>
            <a:r>
              <a:rPr lang="en-US" altLang="ko-KR" sz="1200" dirty="0">
                <a:solidFill>
                  <a:srgbClr val="7030A0"/>
                </a:solidFill>
              </a:rPr>
              <a:t>8</a:t>
            </a:r>
            <a:r>
              <a:rPr lang="ko-KR" altLang="en-US" sz="1200" dirty="0" err="1">
                <a:solidFill>
                  <a:srgbClr val="7030A0"/>
                </a:solidFill>
              </a:rPr>
              <a:t>분음표</a:t>
            </a:r>
            <a:r>
              <a:rPr lang="en-US" altLang="ko-KR" sz="1200" dirty="0">
                <a:solidFill>
                  <a:srgbClr val="7030A0"/>
                </a:solidFill>
              </a:rPr>
              <a:t>(</a:t>
            </a:r>
            <a:r>
              <a:rPr lang="ko-KR" altLang="en-US" sz="1200" dirty="0">
                <a:solidFill>
                  <a:srgbClr val="7030A0"/>
                </a:solidFill>
              </a:rPr>
              <a:t>또는 쉼표</a:t>
            </a:r>
            <a:r>
              <a:rPr lang="en-US" altLang="ko-KR" sz="1200" dirty="0">
                <a:solidFill>
                  <a:srgbClr val="7030A0"/>
                </a:solidFill>
              </a:rPr>
              <a:t>)</a:t>
            </a:r>
            <a:r>
              <a:rPr lang="ko-KR" altLang="en-US" sz="1200" dirty="0">
                <a:solidFill>
                  <a:srgbClr val="7030A0"/>
                </a:solidFill>
              </a:rPr>
              <a:t>로 이루어진 기본 리듬 패턴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E9E3414-5FCE-3595-3001-4A38D611D065}"/>
              </a:ext>
            </a:extLst>
          </p:cNvPr>
          <p:cNvSpPr/>
          <p:nvPr/>
        </p:nvSpPr>
        <p:spPr>
          <a:xfrm>
            <a:off x="6412164" y="4922247"/>
            <a:ext cx="4979735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제</a:t>
            </a:r>
            <a:r>
              <a:rPr lang="en-US" altLang="ko-KR" sz="1200" dirty="0">
                <a:solidFill>
                  <a:srgbClr val="7030A0"/>
                </a:solidFill>
              </a:rPr>
              <a:t>1</a:t>
            </a:r>
            <a:r>
              <a:rPr lang="ko-KR" altLang="en-US" sz="1200" dirty="0">
                <a:solidFill>
                  <a:srgbClr val="7030A0"/>
                </a:solidFill>
              </a:rPr>
              <a:t>주자는 고정된 기본 리듬 패턴</a:t>
            </a:r>
            <a:r>
              <a:rPr lang="en-US" altLang="ko-KR" sz="1200" dirty="0">
                <a:solidFill>
                  <a:srgbClr val="7030A0"/>
                </a:solidFill>
              </a:rPr>
              <a:t>, 2</a:t>
            </a:r>
            <a:r>
              <a:rPr lang="ko-KR" altLang="en-US" sz="1200" dirty="0">
                <a:solidFill>
                  <a:srgbClr val="7030A0"/>
                </a:solidFill>
              </a:rPr>
              <a:t>주자는 한 </a:t>
            </a:r>
            <a:r>
              <a:rPr lang="ko-KR" altLang="en-US" sz="1200" dirty="0" err="1">
                <a:solidFill>
                  <a:srgbClr val="7030A0"/>
                </a:solidFill>
              </a:rPr>
              <a:t>음씩</a:t>
            </a:r>
            <a:r>
              <a:rPr lang="ko-KR" altLang="en-US" sz="1200" dirty="0">
                <a:solidFill>
                  <a:srgbClr val="7030A0"/>
                </a:solidFill>
              </a:rPr>
              <a:t> 당겨서 연주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B3FD-2680-E30B-2EAF-ABC60002BA16}"/>
              </a:ext>
            </a:extLst>
          </p:cNvPr>
          <p:cNvSpPr txBox="1"/>
          <p:nvPr/>
        </p:nvSpPr>
        <p:spPr>
          <a:xfrm>
            <a:off x="9675223" y="3056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pic>
        <p:nvPicPr>
          <p:cNvPr id="4" name="그림 3" descr="라인, 폰트이(가) 표시된 사진&#10;&#10;자동 생성된 설명">
            <a:extLst>
              <a:ext uri="{FF2B5EF4-FFF2-40B4-BE49-F238E27FC236}">
                <a16:creationId xmlns:a16="http://schemas.microsoft.com/office/drawing/2014/main" id="{AEE19EFC-C991-D36F-57A9-4EB9F49BF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445" y="2425413"/>
            <a:ext cx="5961438" cy="863894"/>
          </a:xfrm>
          <a:prstGeom prst="rect">
            <a:avLst/>
          </a:prstGeom>
        </p:spPr>
      </p:pic>
      <p:pic>
        <p:nvPicPr>
          <p:cNvPr id="6" name="[아침나라 중음①]_3단원_교과서_76쪽_4.라이시_클래핑뮤직_음원편집">
            <a:hlinkClick r:id="" action="ppaction://media"/>
            <a:extLst>
              <a:ext uri="{FF2B5EF4-FFF2-40B4-BE49-F238E27FC236}">
                <a16:creationId xmlns:a16="http://schemas.microsoft.com/office/drawing/2014/main" id="{35EA2192-B24B-87B8-635E-609163626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1548" y="664941"/>
            <a:ext cx="518193" cy="5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20</a:t>
            </a:r>
            <a:r>
              <a:rPr kumimoji="1" lang="ko-KR" altLang="en-US" dirty="0"/>
              <a:t>세기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라이시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(Reich, Steve, 1936~ 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미국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5724" y="2831588"/>
            <a:ext cx="1913761" cy="17429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24157" cy="29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미국 태생의 작곡가로 </a:t>
            </a:r>
            <a:r>
              <a:rPr lang="en-US" altLang="ko-KR" sz="1600" dirty="0">
                <a:latin typeface="+mn-ea"/>
              </a:rPr>
              <a:t>7</a:t>
            </a:r>
            <a:r>
              <a:rPr lang="ko-KR" altLang="en-US" sz="1600" dirty="0">
                <a:latin typeface="+mn-ea"/>
              </a:rPr>
              <a:t>세 때부터 피아노와 타악기를 배우면서 본격적인 음악교육을 받았다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미니멀리즘을 추구하던 라이시는 아프리카의 가나대학에서 타악기를 공부한 후 자신의 앙상블을 구성하여 뉴욕의 공연장과 박물관 등에서 연주 활동을 하였는데</a:t>
            </a:r>
            <a:r>
              <a:rPr lang="en-US" altLang="ko-KR" sz="1600" dirty="0">
                <a:latin typeface="+mn-ea"/>
              </a:rPr>
              <a:t>, 1971</a:t>
            </a:r>
            <a:r>
              <a:rPr lang="ko-KR" altLang="en-US" sz="1600" dirty="0">
                <a:latin typeface="+mn-ea"/>
              </a:rPr>
              <a:t>년부터 </a:t>
            </a:r>
            <a:r>
              <a:rPr lang="en-US" altLang="ko-KR" sz="1600" dirty="0">
                <a:latin typeface="+mn-ea"/>
              </a:rPr>
              <a:t>1985</a:t>
            </a:r>
            <a:r>
              <a:rPr lang="ko-KR" altLang="en-US" sz="1600" dirty="0">
                <a:latin typeface="+mn-ea"/>
              </a:rPr>
              <a:t>년까지 유럽과 아메리카 지역을 여행하며 많은 연주회를 가졌다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작품의 독창성이 뛰어난 그는 서구음악의 전통을 거부하고 재즈 하모니를 비롯하여 아프리카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인도네시아 등 여러 나라의 음악을 모두 섭렵하였다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음악을 배우지 않은 일반인들도 쉽게 접근하고 이해할 수 있게끔 복잡한 구성이 아닌 단순하면서도 듣기 쉬운 음악적 진행들을 자주 사용하였다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77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en-US" altLang="ko-KR" sz="3200" i="0" u="none" strike="noStrike" baseline="0" dirty="0">
                <a:latin typeface="+mn-ea"/>
                <a:ea typeface="+mn-ea"/>
              </a:rPr>
              <a:t>20</a:t>
            </a:r>
            <a:r>
              <a:rPr lang="ko-KR" altLang="en-US" sz="3200" i="0" u="none" strike="noStrike" baseline="0" dirty="0">
                <a:latin typeface="+mn-ea"/>
                <a:ea typeface="+mn-ea"/>
              </a:rPr>
              <a:t>세기 음악을 감상하고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 </a:t>
            </a: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20</a:t>
            </a:r>
            <a:r>
              <a:rPr kumimoji="1" lang="ko-KR" altLang="en-US" dirty="0"/>
              <a:t>세기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의 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15033" y="2589650"/>
            <a:ext cx="9510167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현대 음악은 새로움을 찾기 위한 탐구와 실험의 음악으로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급격한 사회 변화에 따라 음악도 매우 다양하고 복잡한 변화를 겪었다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과학 기술의 급속한 발달이 음악에도 영향을 주어 새로운 매체에 의한 음악과 광범위한 응용이 </a:t>
            </a:r>
            <a:r>
              <a:rPr lang="ko-KR" altLang="en-US" sz="1400" dirty="0" err="1">
                <a:latin typeface="+mn-ea"/>
              </a:rPr>
              <a:t>가능해졌다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음악의 정의가 흔들릴 정도의 급진적인 전위 예술과의 교류도 있었으며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무한히 발전하는 컴퓨터와의 결합도 음악에 영향을 끼쳤다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제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차 세계 대전 이후 과잉 생산과 투자가 소비로 이어지지 못해 </a:t>
            </a:r>
            <a:r>
              <a:rPr lang="en-US" altLang="ko-KR" sz="1400" dirty="0">
                <a:latin typeface="+mn-ea"/>
              </a:rPr>
              <a:t>1929</a:t>
            </a:r>
            <a:r>
              <a:rPr lang="ko-KR" altLang="en-US" sz="1400" dirty="0">
                <a:latin typeface="+mn-ea"/>
              </a:rPr>
              <a:t>년 대공황이 시작되었고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이를 극복하기 위해 각 유럽 국가들의 자국 보호 정책으로 국가 간 무역이 축소되고 경제 블록이 형성되었다</a:t>
            </a:r>
            <a:r>
              <a:rPr lang="en-US" altLang="ko-KR" sz="1400" dirty="0">
                <a:latin typeface="+mn-ea"/>
              </a:rPr>
              <a:t>. 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1900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~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현재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20</a:t>
            </a:r>
            <a:r>
              <a:rPr kumimoji="1" lang="ko-KR" altLang="en-US" dirty="0"/>
              <a:t>세기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2101" y="1178333"/>
            <a:ext cx="2199249" cy="166921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372" y="1216205"/>
            <a:ext cx="2199249" cy="1555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2902070" y="2860060"/>
            <a:ext cx="270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조성의 붕괴와 불협화음 사용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7375941" y="2869210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</a:t>
            </a:r>
            <a:r>
              <a:rPr lang="en-US" altLang="ko-KR" sz="1100" dirty="0">
                <a:solidFill>
                  <a:srgbClr val="00602B"/>
                </a:solidFill>
              </a:rPr>
              <a:t>12</a:t>
            </a:r>
            <a:r>
              <a:rPr lang="ko-KR" altLang="en-US" sz="1100" dirty="0">
                <a:solidFill>
                  <a:srgbClr val="00602B"/>
                </a:solidFill>
              </a:rPr>
              <a:t>음 음악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718FC-6A2C-A4A9-DBB9-0E8D4AD9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59715" y="3505397"/>
            <a:ext cx="2179128" cy="1597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9C37D-AC71-6DA6-F018-FE21D7E8A4A8}"/>
              </a:ext>
            </a:extLst>
          </p:cNvPr>
          <p:cNvSpPr txBox="1"/>
          <p:nvPr/>
        </p:nvSpPr>
        <p:spPr>
          <a:xfrm>
            <a:off x="2817208" y="5162837"/>
            <a:ext cx="246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전자 음악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45B3D88-927F-EAF8-EA2B-B4060B4D85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29403" y="3465570"/>
            <a:ext cx="2058218" cy="1597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29E92-3173-4C0A-8305-66401D16AB44}"/>
              </a:ext>
            </a:extLst>
          </p:cNvPr>
          <p:cNvSpPr txBox="1"/>
          <p:nvPr/>
        </p:nvSpPr>
        <p:spPr>
          <a:xfrm>
            <a:off x="7126441" y="5162837"/>
            <a:ext cx="2464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A8882E"/>
                </a:solidFill>
              </a:rPr>
              <a:t>▲ 우연성 음악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F1A12BA-DDD0-D2D9-CB10-817A7FF0F28D}"/>
              </a:ext>
            </a:extLst>
          </p:cNvPr>
          <p:cNvSpPr/>
          <p:nvPr/>
        </p:nvSpPr>
        <p:spPr>
          <a:xfrm>
            <a:off x="2410740" y="3206586"/>
            <a:ext cx="3685260" cy="7234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기존에 사용했던 장음계나 </a:t>
            </a:r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단음계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 이외의 음계를 사용하거나 화음보다는 불협화음이 많아졌다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CDD7106-A3C4-96BF-79B4-B1F0F1AD6701}"/>
              </a:ext>
            </a:extLst>
          </p:cNvPr>
          <p:cNvSpPr/>
          <p:nvPr/>
        </p:nvSpPr>
        <p:spPr>
          <a:xfrm>
            <a:off x="6539151" y="3243698"/>
            <a:ext cx="3685260" cy="483483"/>
          </a:xfrm>
          <a:prstGeom prst="roundRect">
            <a:avLst/>
          </a:prstGeom>
          <a:solidFill>
            <a:srgbClr val="E8F8E9"/>
          </a:solidFill>
          <a:ln>
            <a:solidFill>
              <a:srgbClr val="00602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602B"/>
                </a:solidFill>
              </a:rPr>
              <a:t>반음계적 음계</a:t>
            </a:r>
            <a:r>
              <a:rPr lang="en-US" altLang="ko-KR" sz="1200" dirty="0">
                <a:solidFill>
                  <a:srgbClr val="00602B"/>
                </a:solidFill>
              </a:rPr>
              <a:t>, </a:t>
            </a:r>
            <a:r>
              <a:rPr lang="ko-KR" altLang="en-US" sz="1200" dirty="0" err="1">
                <a:solidFill>
                  <a:srgbClr val="00602B"/>
                </a:solidFill>
              </a:rPr>
              <a:t>무조적</a:t>
            </a:r>
            <a:r>
              <a:rPr lang="ko-KR" altLang="en-US" sz="1200" dirty="0">
                <a:solidFill>
                  <a:srgbClr val="00602B"/>
                </a:solidFill>
              </a:rPr>
              <a:t> 음계를 많이 사용하였다</a:t>
            </a:r>
            <a:r>
              <a:rPr lang="en-US" altLang="ko-KR" sz="1200" dirty="0">
                <a:solidFill>
                  <a:srgbClr val="00602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0" grpId="0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84553" y="1837509"/>
            <a:ext cx="6779908" cy="5211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152979" y="360000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201746D-F7E8-5BF8-3564-C4BE680B76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26592" y="2705207"/>
            <a:ext cx="6695831" cy="1293791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A7EB6D7-7EA9-9F1F-7616-512B15A1054C}"/>
              </a:ext>
            </a:extLst>
          </p:cNvPr>
          <p:cNvSpPr/>
          <p:nvPr/>
        </p:nvSpPr>
        <p:spPr>
          <a:xfrm>
            <a:off x="1428400" y="4427778"/>
            <a:ext cx="4959022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노래집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en-US" altLang="ko-KR" sz="1200" dirty="0">
                <a:solidFill>
                  <a:srgbClr val="7030A0"/>
                </a:solidFill>
              </a:rPr>
              <a:t>&lt;</a:t>
            </a:r>
            <a:r>
              <a:rPr lang="ko-KR" altLang="en-US" sz="1200" dirty="0" err="1">
                <a:solidFill>
                  <a:srgbClr val="7030A0"/>
                </a:solidFill>
              </a:rPr>
              <a:t>카르미나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 err="1">
                <a:solidFill>
                  <a:srgbClr val="7030A0"/>
                </a:solidFill>
              </a:rPr>
              <a:t>부라나</a:t>
            </a:r>
            <a:r>
              <a:rPr lang="en-US" altLang="ko-KR" sz="1200" dirty="0">
                <a:solidFill>
                  <a:srgbClr val="7030A0"/>
                </a:solidFill>
              </a:rPr>
              <a:t>&gt;</a:t>
            </a:r>
            <a:r>
              <a:rPr lang="ko-KR" altLang="en-US" sz="1200" dirty="0">
                <a:solidFill>
                  <a:srgbClr val="7030A0"/>
                </a:solidFill>
              </a:rPr>
              <a:t>에서 고른 가사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22CF0FF0-5081-D490-F64E-21CBB1D8274E}"/>
              </a:ext>
            </a:extLst>
          </p:cNvPr>
          <p:cNvSpPr/>
          <p:nvPr/>
        </p:nvSpPr>
        <p:spPr>
          <a:xfrm>
            <a:off x="6686249" y="4418926"/>
            <a:ext cx="495902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‘</a:t>
            </a:r>
            <a:r>
              <a:rPr lang="ko-KR" altLang="en-US" sz="1200" dirty="0" err="1">
                <a:solidFill>
                  <a:srgbClr val="7030A0"/>
                </a:solidFill>
              </a:rPr>
              <a:t>보이렌의</a:t>
            </a:r>
            <a:r>
              <a:rPr lang="ko-KR" altLang="en-US" sz="1200" dirty="0">
                <a:solidFill>
                  <a:srgbClr val="7030A0"/>
                </a:solidFill>
              </a:rPr>
              <a:t> </a:t>
            </a:r>
            <a:r>
              <a:rPr lang="ko-KR" altLang="en-US" sz="1200" dirty="0" err="1">
                <a:solidFill>
                  <a:srgbClr val="7030A0"/>
                </a:solidFill>
              </a:rPr>
              <a:t>시가집</a:t>
            </a:r>
            <a:r>
              <a:rPr lang="en-US" altLang="ko-KR" sz="1200" dirty="0">
                <a:solidFill>
                  <a:srgbClr val="7030A0"/>
                </a:solidFill>
              </a:rPr>
              <a:t>’</a:t>
            </a:r>
            <a:r>
              <a:rPr lang="ko-KR" altLang="en-US" sz="1200" dirty="0">
                <a:solidFill>
                  <a:srgbClr val="7030A0"/>
                </a:solidFill>
              </a:rPr>
              <a:t>이라는 뜻</a:t>
            </a:r>
          </a:p>
        </p:txBody>
      </p:sp>
      <p:pic>
        <p:nvPicPr>
          <p:cNvPr id="6" name="[아침나라 중음①]_3단원_교과서_76쪽_1.오르프_카르미나 부라나_음원편집">
            <a:hlinkClick r:id="" action="ppaction://media"/>
            <a:extLst>
              <a:ext uri="{FF2B5EF4-FFF2-40B4-BE49-F238E27FC236}">
                <a16:creationId xmlns:a16="http://schemas.microsoft.com/office/drawing/2014/main" id="{F8FA4912-4E0D-E5B6-2498-637EE5921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979" y="749584"/>
            <a:ext cx="518193" cy="5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20</a:t>
            </a:r>
            <a:r>
              <a:rPr kumimoji="1" lang="ko-KR" altLang="en-US" dirty="0"/>
              <a:t>세기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오르프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(Orff, Carl, 1895~1982,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독일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2596" y="2919516"/>
            <a:ext cx="1978097" cy="1727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01297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독일의 작곡가이자 음악교육가로 뮌헨 음악원을 졸업한 후 오페라 지휘자로 활약하다가 교편을 잡았다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특히 어린이들의 음악교육을 중요하게 여겨 특별한 리듬교육을 주장하였다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그의 작품은 현대 음악의 일반적인 경향인 복잡화의 방향과는 다르게 음악 요소의 모든 것을 단순화하였고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같은 화음과 리듬의 집요한 반복에 의하여 음악의 원시적인 감각을 나타내고자 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18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14863" y="811993"/>
            <a:ext cx="5871850" cy="450926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1C9D3C0-94CE-668E-ACE2-1AEAD14EC5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67647" y="1359453"/>
            <a:ext cx="5493768" cy="3600381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E567CA6-5009-5237-5CCD-F37C788FBBBE}"/>
              </a:ext>
            </a:extLst>
          </p:cNvPr>
          <p:cNvSpPr/>
          <p:nvPr/>
        </p:nvSpPr>
        <p:spPr>
          <a:xfrm>
            <a:off x="1705518" y="5076850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벨기에 시인 </a:t>
            </a:r>
            <a:r>
              <a:rPr lang="ko-KR" altLang="en-US" sz="1200" dirty="0" err="1">
                <a:solidFill>
                  <a:srgbClr val="7030A0"/>
                </a:solidFill>
              </a:rPr>
              <a:t>알베르</a:t>
            </a:r>
            <a:r>
              <a:rPr lang="ko-KR" altLang="en-US" sz="1200" dirty="0">
                <a:solidFill>
                  <a:srgbClr val="7030A0"/>
                </a:solidFill>
              </a:rPr>
              <a:t> 지로의 시를 바탕으로 한 가사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682FE97-4938-BB7D-5090-7E2E14178715}"/>
              </a:ext>
            </a:extLst>
          </p:cNvPr>
          <p:cNvSpPr/>
          <p:nvPr/>
        </p:nvSpPr>
        <p:spPr>
          <a:xfrm>
            <a:off x="6731725" y="5076850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전통적인 조성과 화성</a:t>
            </a:r>
            <a:r>
              <a:rPr lang="en-US" altLang="ko-KR" sz="1200" dirty="0">
                <a:solidFill>
                  <a:srgbClr val="7030A0"/>
                </a:solidFill>
              </a:rPr>
              <a:t>, </a:t>
            </a:r>
            <a:r>
              <a:rPr lang="ko-KR" altLang="en-US" sz="1200" dirty="0">
                <a:solidFill>
                  <a:srgbClr val="7030A0"/>
                </a:solidFill>
              </a:rPr>
              <a:t>형식과 구성 등을 부정한 작품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3475C86-2314-FF3D-DB4D-BE38816E05B6}"/>
              </a:ext>
            </a:extLst>
          </p:cNvPr>
          <p:cNvSpPr/>
          <p:nvPr/>
        </p:nvSpPr>
        <p:spPr>
          <a:xfrm>
            <a:off x="1705518" y="5637792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연극적 기법을 도입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E9E3414-5FCE-3595-3001-4A38D611D065}"/>
              </a:ext>
            </a:extLst>
          </p:cNvPr>
          <p:cNvSpPr/>
          <p:nvPr/>
        </p:nvSpPr>
        <p:spPr>
          <a:xfrm>
            <a:off x="6731724" y="5637792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rgbClr val="7030A0"/>
                </a:solidFill>
              </a:rPr>
              <a:t>슈프레히슈티메</a:t>
            </a:r>
            <a:r>
              <a:rPr lang="en-US" altLang="ko-KR" sz="1200" dirty="0">
                <a:solidFill>
                  <a:srgbClr val="7030A0"/>
                </a:solidFill>
              </a:rPr>
              <a:t>(Sprechstimme) </a:t>
            </a:r>
            <a:r>
              <a:rPr lang="ko-KR" altLang="en-US" sz="1200" dirty="0">
                <a:solidFill>
                  <a:srgbClr val="7030A0"/>
                </a:solidFill>
              </a:rPr>
              <a:t>기법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B3FD-2680-E30B-2EAF-ABC60002BA16}"/>
              </a:ext>
            </a:extLst>
          </p:cNvPr>
          <p:cNvSpPr txBox="1"/>
          <p:nvPr/>
        </p:nvSpPr>
        <p:spPr>
          <a:xfrm>
            <a:off x="9675223" y="3056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pic>
        <p:nvPicPr>
          <p:cNvPr id="22" name="[아침나라 중음①]_3단원_교과서_76쪽_2.쇤베르크_달에 홀린 피에로 중 제8곡 밤_음원편집">
            <a:hlinkClick r:id="" action="ppaction://media"/>
            <a:extLst>
              <a:ext uri="{FF2B5EF4-FFF2-40B4-BE49-F238E27FC236}">
                <a16:creationId xmlns:a16="http://schemas.microsoft.com/office/drawing/2014/main" id="{289443E0-99D8-1539-D038-30DFA4513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1547" y="674365"/>
            <a:ext cx="518193" cy="518193"/>
          </a:xfrm>
          <a:prstGeom prst="rect">
            <a:avLst/>
          </a:prstGeom>
        </p:spPr>
      </p:pic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998A1EE0-CC97-2DCD-7547-22EA1504B191}"/>
              </a:ext>
            </a:extLst>
          </p:cNvPr>
          <p:cNvSpPr/>
          <p:nvPr/>
        </p:nvSpPr>
        <p:spPr>
          <a:xfrm>
            <a:off x="6621780" y="3426041"/>
            <a:ext cx="4969327" cy="1390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4">
                    <a:lumMod val="50000"/>
                  </a:schemeClr>
                </a:solidFill>
              </a:rPr>
              <a:t>&lt;</a:t>
            </a:r>
            <a:r>
              <a:rPr lang="ko-KR" altLang="en-US" sz="1200" b="1" dirty="0" err="1">
                <a:solidFill>
                  <a:schemeClr val="accent4">
                    <a:lumMod val="50000"/>
                  </a:schemeClr>
                </a:solidFill>
              </a:rPr>
              <a:t>슈프레히슈티메</a:t>
            </a:r>
            <a:r>
              <a:rPr lang="ko-KR" altLang="en-US" sz="1200" b="1" dirty="0">
                <a:solidFill>
                  <a:schemeClr val="accent4">
                    <a:lumMod val="50000"/>
                  </a:schemeClr>
                </a:solidFill>
              </a:rPr>
              <a:t> 기법</a:t>
            </a:r>
            <a:r>
              <a:rPr lang="en-US" altLang="ko-KR" sz="1200" b="1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독일어로 ‘이야기하는 </a:t>
            </a:r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노래’라는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 뜻으로 정해진 음정과 리듬 안에서 이야기하듯 노래하는 기법이다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이야기와 노래의 중간 형태이다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음표의 기둥에 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x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자로 표시하여 지시한다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2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20</a:t>
            </a:r>
            <a:r>
              <a:rPr kumimoji="1" lang="ko-KR" altLang="en-US" dirty="0"/>
              <a:t>세기 작곡가 알아보기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D9A3D22-2F1E-A7AE-C237-1D967DE837BF}"/>
              </a:ext>
            </a:extLst>
          </p:cNvPr>
          <p:cNvSpPr/>
          <p:nvPr/>
        </p:nvSpPr>
        <p:spPr>
          <a:xfrm>
            <a:off x="1135772" y="1516989"/>
            <a:ext cx="5894202" cy="3789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쇤베르크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altLang="ko-KR" sz="1400" dirty="0" err="1">
                <a:solidFill>
                  <a:schemeClr val="accent5">
                    <a:lumMod val="50000"/>
                  </a:schemeClr>
                </a:solidFill>
              </a:rPr>
              <a:t>Schöenberg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, Arnold, 1874~1951, </a:t>
            </a:r>
            <a:r>
              <a:rPr lang="ko-KR" altLang="en-US" sz="1400" dirty="0" err="1">
                <a:solidFill>
                  <a:schemeClr val="accent5">
                    <a:lumMod val="50000"/>
                  </a:schemeClr>
                </a:solidFill>
              </a:rPr>
              <a:t>오스트리아→미국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4063597-F3B6-C982-0F2C-1E1A13F2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7881" y="2812794"/>
            <a:ext cx="1949447" cy="1780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D809E-9A92-F208-8969-2880F15B4854}"/>
              </a:ext>
            </a:extLst>
          </p:cNvPr>
          <p:cNvSpPr txBox="1"/>
          <p:nvPr/>
        </p:nvSpPr>
        <p:spPr>
          <a:xfrm>
            <a:off x="3643003" y="2710996"/>
            <a:ext cx="7924157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오스트리아 태생의 작곡가로 초기에는 거의 독학으로 음악을 공부하였다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바그너의 표현력 강한 반음계 화성에 영향을 받아 현악 </a:t>
            </a:r>
            <a:r>
              <a:rPr lang="en-US" altLang="ko-KR" sz="1600" dirty="0">
                <a:latin typeface="+mn-ea"/>
              </a:rPr>
              <a:t>6</a:t>
            </a:r>
            <a:r>
              <a:rPr lang="ko-KR" altLang="en-US" sz="1600" dirty="0">
                <a:latin typeface="+mn-ea"/>
              </a:rPr>
              <a:t>중주 ‘정화된 </a:t>
            </a:r>
            <a:r>
              <a:rPr lang="ko-KR" altLang="en-US" sz="1600" dirty="0" err="1">
                <a:latin typeface="+mn-ea"/>
              </a:rPr>
              <a:t>밤’과</a:t>
            </a:r>
            <a:r>
              <a:rPr lang="ko-KR" altLang="en-US" sz="1600" dirty="0">
                <a:latin typeface="+mn-ea"/>
              </a:rPr>
              <a:t> 같은 후기 낭만주의 양식의 곡들을 작곡하였다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이후 점차 조성음악에서 벗어나 </a:t>
            </a:r>
            <a:r>
              <a:rPr lang="ko-KR" altLang="en-US" sz="1600" dirty="0" err="1">
                <a:latin typeface="+mn-ea"/>
              </a:rPr>
              <a:t>무조에</a:t>
            </a:r>
            <a:r>
              <a:rPr lang="ko-KR" altLang="en-US" sz="1600" dirty="0">
                <a:latin typeface="+mn-ea"/>
              </a:rPr>
              <a:t> 가까운 곡들을 작곡하다가 </a:t>
            </a:r>
            <a:r>
              <a:rPr lang="ko-KR" altLang="en-US" sz="1600" dirty="0" err="1">
                <a:latin typeface="+mn-ea"/>
              </a:rPr>
              <a:t>중심음</a:t>
            </a:r>
            <a:r>
              <a:rPr lang="ko-KR" altLang="en-US" sz="1600" dirty="0">
                <a:latin typeface="+mn-ea"/>
              </a:rPr>
              <a:t> 없이 </a:t>
            </a:r>
            <a:r>
              <a:rPr lang="ko-KR" altLang="en-US" sz="1600" dirty="0" err="1">
                <a:latin typeface="+mn-ea"/>
              </a:rPr>
              <a:t>음렬에</a:t>
            </a:r>
            <a:r>
              <a:rPr lang="ko-KR" altLang="en-US" sz="1600" dirty="0">
                <a:latin typeface="+mn-ea"/>
              </a:rPr>
              <a:t> 의해 작곡하는 </a:t>
            </a:r>
            <a:r>
              <a:rPr lang="en-US" altLang="ko-KR" sz="1600" dirty="0">
                <a:latin typeface="+mn-ea"/>
              </a:rPr>
              <a:t>12</a:t>
            </a:r>
            <a:r>
              <a:rPr lang="ko-KR" altLang="en-US" sz="1600" dirty="0">
                <a:latin typeface="+mn-ea"/>
              </a:rPr>
              <a:t>음 기법을 고안하였다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이 기법은 그의 제자 </a:t>
            </a:r>
            <a:r>
              <a:rPr lang="ko-KR" altLang="en-US" sz="1600" dirty="0" err="1">
                <a:latin typeface="+mn-ea"/>
              </a:rPr>
              <a:t>베르크와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베베른에</a:t>
            </a:r>
            <a:r>
              <a:rPr lang="ko-KR" altLang="en-US" sz="1600" dirty="0">
                <a:latin typeface="+mn-ea"/>
              </a:rPr>
              <a:t> 의해 하나의 기법으로 정착하였으며 </a:t>
            </a:r>
            <a:r>
              <a:rPr lang="en-US" altLang="ko-KR" sz="1600" dirty="0">
                <a:latin typeface="+mn-ea"/>
              </a:rPr>
              <a:t>20</a:t>
            </a:r>
            <a:r>
              <a:rPr lang="ko-KR" altLang="en-US" sz="1600" dirty="0">
                <a:latin typeface="+mn-ea"/>
              </a:rPr>
              <a:t>세기 후반기 작곡가들에게 크게 영향을 끼쳤다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47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D50822-8210-9B25-D96F-53015A4293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62408" y="1634953"/>
            <a:ext cx="5576759" cy="450926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5548C94-C582-5A9C-D1DF-C3A459C07A7F}"/>
              </a:ext>
            </a:extLst>
          </p:cNvPr>
          <p:cNvSpPr/>
          <p:nvPr/>
        </p:nvSpPr>
        <p:spPr>
          <a:xfrm>
            <a:off x="11271548" y="275617"/>
            <a:ext cx="518193" cy="25199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E567CA6-5009-5237-5CCD-F37C788FBBBE}"/>
              </a:ext>
            </a:extLst>
          </p:cNvPr>
          <p:cNvSpPr/>
          <p:nvPr/>
        </p:nvSpPr>
        <p:spPr>
          <a:xfrm>
            <a:off x="1385958" y="2826071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대표적인 우연성 음악 작품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682FE97-4938-BB7D-5090-7E2E14178715}"/>
              </a:ext>
            </a:extLst>
          </p:cNvPr>
          <p:cNvSpPr/>
          <p:nvPr/>
        </p:nvSpPr>
        <p:spPr>
          <a:xfrm>
            <a:off x="6412165" y="2826071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총 </a:t>
            </a:r>
            <a:r>
              <a:rPr lang="en-US" altLang="ko-KR" sz="1200" dirty="0">
                <a:solidFill>
                  <a:srgbClr val="7030A0"/>
                </a:solidFill>
              </a:rPr>
              <a:t>3</a:t>
            </a:r>
            <a:r>
              <a:rPr lang="ko-KR" altLang="en-US" sz="1200" dirty="0">
                <a:solidFill>
                  <a:srgbClr val="7030A0"/>
                </a:solidFill>
              </a:rPr>
              <a:t>악장 구성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3475C86-2314-FF3D-DB4D-BE38816E05B6}"/>
              </a:ext>
            </a:extLst>
          </p:cNvPr>
          <p:cNvSpPr/>
          <p:nvPr/>
        </p:nvSpPr>
        <p:spPr>
          <a:xfrm>
            <a:off x="1385958" y="3387013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7030A0"/>
                </a:solidFill>
              </a:rPr>
              <a:t>1</a:t>
            </a:r>
            <a:r>
              <a:rPr lang="ko-KR" altLang="en-US" sz="1200" dirty="0">
                <a:solidFill>
                  <a:srgbClr val="7030A0"/>
                </a:solidFill>
              </a:rPr>
              <a:t>악장</a:t>
            </a:r>
            <a:r>
              <a:rPr lang="en-US" altLang="ko-KR" sz="1200" dirty="0">
                <a:solidFill>
                  <a:srgbClr val="7030A0"/>
                </a:solidFill>
              </a:rPr>
              <a:t>: 33</a:t>
            </a:r>
            <a:r>
              <a:rPr lang="ko-KR" altLang="en-US" sz="1200" dirty="0">
                <a:solidFill>
                  <a:srgbClr val="7030A0"/>
                </a:solidFill>
              </a:rPr>
              <a:t>초</a:t>
            </a:r>
            <a:r>
              <a:rPr lang="en-US" altLang="ko-KR" sz="1200" dirty="0">
                <a:solidFill>
                  <a:srgbClr val="7030A0"/>
                </a:solidFill>
              </a:rPr>
              <a:t>, 2</a:t>
            </a:r>
            <a:r>
              <a:rPr lang="ko-KR" altLang="en-US" sz="1200" dirty="0">
                <a:solidFill>
                  <a:srgbClr val="7030A0"/>
                </a:solidFill>
              </a:rPr>
              <a:t>악장</a:t>
            </a:r>
            <a:r>
              <a:rPr lang="en-US" altLang="ko-KR" sz="1200" dirty="0">
                <a:solidFill>
                  <a:srgbClr val="7030A0"/>
                </a:solidFill>
              </a:rPr>
              <a:t>: 2</a:t>
            </a:r>
            <a:r>
              <a:rPr lang="ko-KR" altLang="en-US" sz="1200" dirty="0">
                <a:solidFill>
                  <a:srgbClr val="7030A0"/>
                </a:solidFill>
              </a:rPr>
              <a:t>분 </a:t>
            </a:r>
            <a:r>
              <a:rPr lang="en-US" altLang="ko-KR" sz="1200" dirty="0">
                <a:solidFill>
                  <a:srgbClr val="7030A0"/>
                </a:solidFill>
              </a:rPr>
              <a:t>40</a:t>
            </a:r>
            <a:r>
              <a:rPr lang="ko-KR" altLang="en-US" sz="1200" dirty="0">
                <a:solidFill>
                  <a:srgbClr val="7030A0"/>
                </a:solidFill>
              </a:rPr>
              <a:t>초</a:t>
            </a:r>
            <a:r>
              <a:rPr lang="en-US" altLang="ko-KR" sz="1200" dirty="0">
                <a:solidFill>
                  <a:srgbClr val="7030A0"/>
                </a:solidFill>
              </a:rPr>
              <a:t>, 3</a:t>
            </a:r>
            <a:r>
              <a:rPr lang="ko-KR" altLang="en-US" sz="1200" dirty="0">
                <a:solidFill>
                  <a:srgbClr val="7030A0"/>
                </a:solidFill>
              </a:rPr>
              <a:t>악장</a:t>
            </a:r>
            <a:r>
              <a:rPr lang="en-US" altLang="ko-KR" sz="1200" dirty="0">
                <a:solidFill>
                  <a:srgbClr val="7030A0"/>
                </a:solidFill>
              </a:rPr>
              <a:t>: 1</a:t>
            </a:r>
            <a:r>
              <a:rPr lang="ko-KR" altLang="en-US" sz="1200" dirty="0">
                <a:solidFill>
                  <a:srgbClr val="7030A0"/>
                </a:solidFill>
              </a:rPr>
              <a:t>분 </a:t>
            </a:r>
            <a:r>
              <a:rPr lang="en-US" altLang="ko-KR" sz="1200" dirty="0">
                <a:solidFill>
                  <a:srgbClr val="7030A0"/>
                </a:solidFill>
              </a:rPr>
              <a:t>20</a:t>
            </a:r>
            <a:r>
              <a:rPr lang="ko-KR" altLang="en-US" sz="1200" dirty="0">
                <a:solidFill>
                  <a:srgbClr val="7030A0"/>
                </a:solidFill>
              </a:rPr>
              <a:t>초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2E9E3414-5FCE-3595-3001-4A38D611D065}"/>
              </a:ext>
            </a:extLst>
          </p:cNvPr>
          <p:cNvSpPr/>
          <p:nvPr/>
        </p:nvSpPr>
        <p:spPr>
          <a:xfrm>
            <a:off x="6412164" y="3387013"/>
            <a:ext cx="4859383" cy="360948"/>
          </a:xfrm>
          <a:prstGeom prst="roundRect">
            <a:avLst/>
          </a:prstGeom>
          <a:noFill/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7030A0"/>
                </a:solidFill>
              </a:rPr>
              <a:t>연주회장에서 우연적으로 발생하는 소음이나 소리로 구성된 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9B3FD-2680-E30B-2EAF-ABC60002BA16}"/>
              </a:ext>
            </a:extLst>
          </p:cNvPr>
          <p:cNvSpPr txBox="1"/>
          <p:nvPr/>
        </p:nvSpPr>
        <p:spPr>
          <a:xfrm>
            <a:off x="9675223" y="3056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pic>
        <p:nvPicPr>
          <p:cNvPr id="2" name="[아침나라 중음①]_3단원_교과서_76쪽_3.케이지 4분33초_음원편집">
            <a:hlinkClick r:id="" action="ppaction://media"/>
            <a:extLst>
              <a:ext uri="{FF2B5EF4-FFF2-40B4-BE49-F238E27FC236}">
                <a16:creationId xmlns:a16="http://schemas.microsoft.com/office/drawing/2014/main" id="{7CA1D3F9-B746-0BAD-2F0F-77E0518E4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2376" y="662441"/>
            <a:ext cx="416536" cy="416536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1018024C-9802-AFC1-BCBB-98242ABA6571}"/>
              </a:ext>
            </a:extLst>
          </p:cNvPr>
          <p:cNvSpPr/>
          <p:nvPr/>
        </p:nvSpPr>
        <p:spPr>
          <a:xfrm>
            <a:off x="2356624" y="4660899"/>
            <a:ext cx="8111080" cy="1390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solidFill>
                  <a:schemeClr val="accent4">
                    <a:lumMod val="50000"/>
                  </a:schemeClr>
                </a:solidFill>
              </a:rPr>
              <a:t>&lt;</a:t>
            </a:r>
            <a:r>
              <a:rPr lang="ko-KR" altLang="en-US" sz="1200" b="1" dirty="0">
                <a:solidFill>
                  <a:schemeClr val="accent4">
                    <a:lumMod val="50000"/>
                  </a:schemeClr>
                </a:solidFill>
              </a:rPr>
              <a:t>우연성 음악</a:t>
            </a:r>
            <a:r>
              <a:rPr lang="en-US" altLang="ko-KR" sz="1200" b="1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일종의 전위 음악으로 법칙이나 특정한 한계 없이 작곡 혹은 연주 과정에서 우연히 결정되는 음악이다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지나치게 통제되는 </a:t>
            </a:r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총렬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 음악과 전자 음악에 대한 반발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음악을 만들고 연주하는 행위에 자유로움을 부여하고 인간성을 회복하려는 시도로 탄생하였다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3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4382</TotalTime>
  <Words>720</Words>
  <Application>Microsoft Office PowerPoint</Application>
  <PresentationFormat>와이드스크린</PresentationFormat>
  <Paragraphs>69</Paragraphs>
  <Slides>13</Slides>
  <Notes>12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맑은 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226</cp:revision>
  <dcterms:created xsi:type="dcterms:W3CDTF">2024-07-03T01:17:18Z</dcterms:created>
  <dcterms:modified xsi:type="dcterms:W3CDTF">2025-03-17T07:17:42Z</dcterms:modified>
</cp:coreProperties>
</file>