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2" r:id="rId8"/>
    <p:sldId id="363" r:id="rId9"/>
    <p:sldId id="364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2"/>
            <p14:sldId id="363"/>
            <p14:sldId id="36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F"/>
    <a:srgbClr val="FF8989"/>
    <a:srgbClr val="B17ED8"/>
    <a:srgbClr val="69B76B"/>
    <a:srgbClr val="FF2121"/>
    <a:srgbClr val="A8AFC5"/>
    <a:srgbClr val="6F6AAA"/>
    <a:srgbClr val="2B3C71"/>
    <a:srgbClr val="FFFFFF"/>
    <a:srgbClr val="E97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9" autoAdjust="0"/>
    <p:restoredTop sz="94145" autoAdjust="0"/>
  </p:normalViewPr>
  <p:slideViewPr>
    <p:cSldViewPr snapToGrid="0" showGuides="1">
      <p:cViewPr varScale="1">
        <p:scale>
          <a:sx n="146" d="100"/>
          <a:sy n="146" d="100"/>
        </p:scale>
        <p:origin x="7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00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7EBC0-B41D-3AC1-D3DA-3D3FC5393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B4650C-C66D-95C3-543C-55789BCB8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8747735-06A1-A8AB-5727-A3A020993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333DA2-3201-DE95-AC0B-117FAA64C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0309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603" y="3491627"/>
            <a:ext cx="6010591" cy="792000"/>
          </a:xfrm>
        </p:spPr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조선 시대 전기 음악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100~101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359" y="3494412"/>
            <a:ext cx="6431282" cy="1293123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조선 시대 전기의 악곡을 듣고</a:t>
            </a:r>
            <a:r>
              <a:rPr kumimoji="1" lang="en-US" altLang="ko-KR" sz="32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음악의 특징을 설명할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조선 시대 전기의 </a:t>
            </a:r>
            <a:r>
              <a:rPr kumimoji="1" lang="ko-KR" altLang="en-US" dirty="0" err="1">
                <a:latin typeface="+mn-ea"/>
                <a:ea typeface="+mn-ea"/>
              </a:rPr>
              <a:t>사회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〮문화적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배경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456C084-EC60-C858-8293-3D46D4081DD7}"/>
              </a:ext>
            </a:extLst>
          </p:cNvPr>
          <p:cNvGrpSpPr/>
          <p:nvPr/>
        </p:nvGrpSpPr>
        <p:grpSpPr>
          <a:xfrm>
            <a:off x="1825826" y="1301747"/>
            <a:ext cx="2505534" cy="2368041"/>
            <a:chOff x="1407815" y="1312735"/>
            <a:chExt cx="2505534" cy="2368041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FFF6EE9-6483-700A-6627-E14D27BCE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407815" y="1312735"/>
              <a:ext cx="2505534" cy="20461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78955D-8819-1833-8A8F-45C44EC2C35A}"/>
                </a:ext>
              </a:extLst>
            </p:cNvPr>
            <p:cNvSpPr txBox="1"/>
            <p:nvPr/>
          </p:nvSpPr>
          <p:spPr>
            <a:xfrm>
              <a:off x="1572124" y="3419166"/>
              <a:ext cx="21769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solidFill>
                    <a:schemeClr val="accent5">
                      <a:lumMod val="75000"/>
                    </a:schemeClr>
                  </a:solidFill>
                </a:rPr>
                <a:t>▲ 예악 중시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8E961F1-431A-40B0-1A1A-45558A355E6B}"/>
              </a:ext>
            </a:extLst>
          </p:cNvPr>
          <p:cNvGrpSpPr/>
          <p:nvPr/>
        </p:nvGrpSpPr>
        <p:grpSpPr>
          <a:xfrm>
            <a:off x="8905545" y="1352388"/>
            <a:ext cx="2190208" cy="2266758"/>
            <a:chOff x="8487534" y="1375667"/>
            <a:chExt cx="2190208" cy="2266758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1F7FB19D-A625-6999-0B7A-00FBD5DD2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540493" y="1375667"/>
              <a:ext cx="2084290" cy="19071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CB9807-7FF3-14E0-0B51-7395C2596268}"/>
                </a:ext>
              </a:extLst>
            </p:cNvPr>
            <p:cNvSpPr txBox="1"/>
            <p:nvPr/>
          </p:nvSpPr>
          <p:spPr>
            <a:xfrm>
              <a:off x="8487534" y="3380815"/>
              <a:ext cx="21902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solidFill>
                    <a:schemeClr val="accent5">
                      <a:lumMod val="75000"/>
                    </a:schemeClr>
                  </a:solidFill>
                </a:rPr>
                <a:t>▲ </a:t>
              </a:r>
              <a:r>
                <a:rPr lang="ko-KR" altLang="en-US" sz="1100" dirty="0" err="1">
                  <a:solidFill>
                    <a:schemeClr val="accent5">
                      <a:lumMod val="75000"/>
                    </a:schemeClr>
                  </a:solidFill>
                </a:rPr>
                <a:t>정간보</a:t>
              </a:r>
              <a:r>
                <a:rPr lang="ko-KR" altLang="en-US" sz="1100" dirty="0">
                  <a:solidFill>
                    <a:schemeClr val="accent5">
                      <a:lumMod val="75000"/>
                    </a:schemeClr>
                  </a:solidFill>
                </a:rPr>
                <a:t> 창안</a:t>
              </a:r>
            </a:p>
          </p:txBody>
        </p:sp>
      </p:grp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793874D2-A9DE-1BEA-A24B-551992FE4A9C}"/>
              </a:ext>
            </a:extLst>
          </p:cNvPr>
          <p:cNvSpPr txBox="1">
            <a:spLocks/>
          </p:cNvSpPr>
          <p:nvPr/>
        </p:nvSpPr>
        <p:spPr>
          <a:xfrm>
            <a:off x="1654629" y="4059574"/>
            <a:ext cx="9834154" cy="18783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조선 전기는 조선 건국</a:t>
            </a:r>
            <a:r>
              <a:rPr kumimoji="1" lang="en-US" altLang="ko-KR" sz="1600" b="0" dirty="0">
                <a:latin typeface="+mn-ea"/>
                <a:ea typeface="+mn-ea"/>
              </a:rPr>
              <a:t>(1392</a:t>
            </a:r>
            <a:r>
              <a:rPr kumimoji="1" lang="ko-KR" altLang="en-US" sz="1600" b="0" dirty="0">
                <a:latin typeface="+mn-ea"/>
                <a:ea typeface="+mn-ea"/>
              </a:rPr>
              <a:t>년</a:t>
            </a:r>
            <a:r>
              <a:rPr kumimoji="1" lang="en-US" altLang="ko-KR" sz="1600" b="0" dirty="0">
                <a:latin typeface="+mn-ea"/>
                <a:ea typeface="+mn-ea"/>
              </a:rPr>
              <a:t>)</a:t>
            </a:r>
            <a:r>
              <a:rPr kumimoji="1" lang="ko-KR" altLang="en-US" sz="1600" b="0" dirty="0">
                <a:latin typeface="+mn-ea"/>
                <a:ea typeface="+mn-ea"/>
              </a:rPr>
              <a:t>부터 임진왜란</a:t>
            </a:r>
            <a:r>
              <a:rPr kumimoji="1" lang="en-US" altLang="ko-KR" sz="1600" b="0" dirty="0">
                <a:latin typeface="+mn-ea"/>
                <a:ea typeface="+mn-ea"/>
              </a:rPr>
              <a:t>(1592</a:t>
            </a:r>
            <a:r>
              <a:rPr kumimoji="1" lang="ko-KR" altLang="en-US" sz="1600" b="0" dirty="0">
                <a:latin typeface="+mn-ea"/>
                <a:ea typeface="+mn-ea"/>
              </a:rPr>
              <a:t>년</a:t>
            </a:r>
            <a:r>
              <a:rPr kumimoji="1" lang="en-US" altLang="ko-KR" sz="1600" b="0" dirty="0">
                <a:latin typeface="+mn-ea"/>
                <a:ea typeface="+mn-ea"/>
              </a:rPr>
              <a:t>) </a:t>
            </a:r>
            <a:r>
              <a:rPr kumimoji="1" lang="ko-KR" altLang="en-US" sz="1600" b="0" dirty="0">
                <a:latin typeface="+mn-ea"/>
                <a:ea typeface="+mn-ea"/>
              </a:rPr>
              <a:t>전까지의 시기로 유교 사상을 근간으로 ‘음악이 바로 서야 나라가 바로 </a:t>
            </a:r>
            <a:r>
              <a:rPr kumimoji="1" lang="ko-KR" altLang="en-US" sz="1600" b="0" dirty="0" err="1">
                <a:latin typeface="+mn-ea"/>
                <a:ea typeface="+mn-ea"/>
              </a:rPr>
              <a:t>선다’는</a:t>
            </a:r>
            <a:r>
              <a:rPr kumimoji="1" lang="ko-KR" altLang="en-US" sz="1600" b="0" dirty="0">
                <a:latin typeface="+mn-ea"/>
                <a:ea typeface="+mn-ea"/>
              </a:rPr>
              <a:t> 예악 사상을 중요하게 여겨 의례와 음악을 갖추고 왕실의 정치권 권위와 정통성을 확립하였다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또한 오례를 통한 왕실의 행사를 통해 왕과 백성과 화합하고 즐거움을 나누는 ‘</a:t>
            </a:r>
            <a:r>
              <a:rPr kumimoji="1" lang="ko-KR" altLang="en-US" sz="1600" b="0" dirty="0" err="1">
                <a:latin typeface="+mn-ea"/>
                <a:ea typeface="+mn-ea"/>
              </a:rPr>
              <a:t>여민동락’의</a:t>
            </a:r>
            <a:r>
              <a:rPr kumimoji="1" lang="ko-KR" altLang="en-US" sz="1600" b="0" dirty="0">
                <a:latin typeface="+mn-ea"/>
                <a:ea typeface="+mn-ea"/>
              </a:rPr>
              <a:t> 정신으로 나라를 통치하였다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아악이 정비되어 </a:t>
            </a:r>
            <a:r>
              <a:rPr kumimoji="1" lang="ko-KR" altLang="en-US" sz="1600" b="0" dirty="0" err="1">
                <a:latin typeface="+mn-ea"/>
                <a:ea typeface="+mn-ea"/>
              </a:rPr>
              <a:t>율관이</a:t>
            </a:r>
            <a:r>
              <a:rPr kumimoji="1" lang="ko-KR" altLang="en-US" sz="1600" b="0" dirty="0">
                <a:latin typeface="+mn-ea"/>
                <a:ea typeface="+mn-ea"/>
              </a:rPr>
              <a:t> 제작되면서 악기들이 제조되었다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또한 </a:t>
            </a:r>
            <a:r>
              <a:rPr kumimoji="1" lang="ko-KR" altLang="en-US" sz="1600" b="0" dirty="0" err="1">
                <a:latin typeface="+mn-ea"/>
                <a:ea typeface="+mn-ea"/>
              </a:rPr>
              <a:t>정간보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오음약보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합자보</a:t>
            </a:r>
            <a:r>
              <a:rPr kumimoji="1" lang="ko-KR" altLang="en-US" sz="1600" b="0" dirty="0">
                <a:latin typeface="+mn-ea"/>
                <a:ea typeface="+mn-ea"/>
              </a:rPr>
              <a:t> 등의 새로운 </a:t>
            </a:r>
            <a:r>
              <a:rPr kumimoji="1" lang="ko-KR" altLang="en-US" sz="1600" b="0" dirty="0" err="1">
                <a:latin typeface="+mn-ea"/>
                <a:ea typeface="+mn-ea"/>
              </a:rPr>
              <a:t>기보법이</a:t>
            </a:r>
            <a:r>
              <a:rPr kumimoji="1" lang="ko-KR" altLang="en-US" sz="1600" b="0" dirty="0">
                <a:latin typeface="+mn-ea"/>
                <a:ea typeface="+mn-ea"/>
              </a:rPr>
              <a:t> 창안되고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새로운 </a:t>
            </a:r>
            <a:r>
              <a:rPr kumimoji="1" lang="ko-KR" altLang="en-US" sz="1600" b="0" dirty="0" err="1">
                <a:latin typeface="+mn-ea"/>
                <a:ea typeface="+mn-ea"/>
              </a:rPr>
              <a:t>향악곡이</a:t>
            </a:r>
            <a:r>
              <a:rPr kumimoji="1" lang="ko-KR" altLang="en-US" sz="1600" b="0" dirty="0">
                <a:latin typeface="+mn-ea"/>
                <a:ea typeface="+mn-ea"/>
              </a:rPr>
              <a:t> 작곡되었으며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악보와 악서가 편찬되었다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38D3E0B-8D54-13D4-4423-B3C8B3557BC4}"/>
              </a:ext>
            </a:extLst>
          </p:cNvPr>
          <p:cNvGrpSpPr/>
          <p:nvPr/>
        </p:nvGrpSpPr>
        <p:grpSpPr>
          <a:xfrm>
            <a:off x="5529995" y="1290758"/>
            <a:ext cx="2176916" cy="2390018"/>
            <a:chOff x="4887804" y="1290758"/>
            <a:chExt cx="2176916" cy="2390018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761BD977-D0A4-E41E-3A05-F9A5AD274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07205" y="1290758"/>
              <a:ext cx="1738115" cy="20900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66DBD6-F9D9-1987-6CE2-00956521F30D}"/>
                </a:ext>
              </a:extLst>
            </p:cNvPr>
            <p:cNvSpPr txBox="1"/>
            <p:nvPr/>
          </p:nvSpPr>
          <p:spPr>
            <a:xfrm>
              <a:off x="4887804" y="3419166"/>
              <a:ext cx="21769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solidFill>
                    <a:schemeClr val="accent5">
                      <a:lumMod val="75000"/>
                    </a:schemeClr>
                  </a:solidFill>
                </a:rPr>
                <a:t>▲ 편경 제작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C94DF-C5EE-32F8-0E59-D734D9BA8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35B39D-FC66-A225-4B20-461C05126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조선 시대 전기의 음악 이해하기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097286B8-7B76-E0E4-8B0B-8F48BC52907F}"/>
              </a:ext>
            </a:extLst>
          </p:cNvPr>
          <p:cNvSpPr txBox="1">
            <a:spLocks/>
          </p:cNvSpPr>
          <p:nvPr/>
        </p:nvSpPr>
        <p:spPr>
          <a:xfrm>
            <a:off x="1286691" y="1155254"/>
            <a:ext cx="10234749" cy="10589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조선 시대에는 유교 이념을 기반으로 하여 예악을 중요시하였다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예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禮</a:t>
            </a:r>
            <a:r>
              <a:rPr kumimoji="1" lang="en-US" altLang="ko-KR" sz="1400" b="0" dirty="0">
                <a:latin typeface="+mn-ea"/>
                <a:ea typeface="+mn-ea"/>
              </a:rPr>
              <a:t>)</a:t>
            </a:r>
            <a:r>
              <a:rPr kumimoji="1" lang="ko-KR" altLang="en-US" sz="1400" b="0" dirty="0">
                <a:latin typeface="+mn-ea"/>
                <a:ea typeface="+mn-ea"/>
              </a:rPr>
              <a:t>는 국가의 질서를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악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樂</a:t>
            </a:r>
            <a:r>
              <a:rPr kumimoji="1" lang="en-US" altLang="ko-KR" sz="1400" b="0" dirty="0">
                <a:latin typeface="+mn-ea"/>
                <a:ea typeface="+mn-ea"/>
              </a:rPr>
              <a:t>)</a:t>
            </a:r>
            <a:r>
              <a:rPr kumimoji="1" lang="ko-KR" altLang="en-US" sz="1400" b="0" dirty="0">
                <a:latin typeface="+mn-ea"/>
                <a:ea typeface="+mn-ea"/>
              </a:rPr>
              <a:t>은 화합과 조화를 위한 것으로 이 두 가지가 서로 균형을 이루어 이상적인 사회를 실현하고자 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따라서 조선 시대에는 각종 국가 의식에 음악이 수반되는 것은 이러한 예악 사상의 이념적 기반에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517A57CE-0EA3-D39D-D9D7-4FABB40C54D9}"/>
              </a:ext>
            </a:extLst>
          </p:cNvPr>
          <p:cNvCxnSpPr/>
          <p:nvPr/>
        </p:nvCxnSpPr>
        <p:spPr>
          <a:xfrm>
            <a:off x="2105025" y="2097881"/>
            <a:ext cx="790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47D423E-E53E-9CB4-A9D5-25354444339D}"/>
              </a:ext>
            </a:extLst>
          </p:cNvPr>
          <p:cNvCxnSpPr>
            <a:stCxn id="6" idx="0"/>
          </p:cNvCxnSpPr>
          <p:nvPr/>
        </p:nvCxnSpPr>
        <p:spPr>
          <a:xfrm flipV="1">
            <a:off x="1863783" y="2097881"/>
            <a:ext cx="641292" cy="211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564A5558-2848-2676-1264-9637EF923517}"/>
              </a:ext>
            </a:extLst>
          </p:cNvPr>
          <p:cNvCxnSpPr>
            <a:endCxn id="7" idx="0"/>
          </p:cNvCxnSpPr>
          <p:nvPr/>
        </p:nvCxnSpPr>
        <p:spPr>
          <a:xfrm>
            <a:off x="2505075" y="2097881"/>
            <a:ext cx="586209" cy="211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6B033A1-F366-15C5-66BC-F872C70EA195}"/>
              </a:ext>
            </a:extLst>
          </p:cNvPr>
          <p:cNvGrpSpPr/>
          <p:nvPr/>
        </p:nvGrpSpPr>
        <p:grpSpPr>
          <a:xfrm>
            <a:off x="1359478" y="2308989"/>
            <a:ext cx="1008609" cy="1034303"/>
            <a:chOff x="1359478" y="2308989"/>
            <a:chExt cx="1008609" cy="1034303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9741129-C4D3-C630-515D-4616C8E5C5DC}"/>
                </a:ext>
              </a:extLst>
            </p:cNvPr>
            <p:cNvSpPr/>
            <p:nvPr/>
          </p:nvSpPr>
          <p:spPr>
            <a:xfrm>
              <a:off x="1498023" y="2308989"/>
              <a:ext cx="731520" cy="73152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/>
                <a:t>예</a:t>
              </a:r>
              <a:r>
                <a:rPr lang="en-US" altLang="ko-KR" sz="1400" dirty="0"/>
                <a:t>(</a:t>
              </a:r>
              <a:r>
                <a:rPr lang="ko-KR" altLang="en-US" sz="1400" dirty="0" err="1"/>
                <a:t>禮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10A8E7-CFCC-DFFB-1A21-E28785056C08}"/>
                </a:ext>
              </a:extLst>
            </p:cNvPr>
            <p:cNvSpPr txBox="1"/>
            <p:nvPr/>
          </p:nvSpPr>
          <p:spPr>
            <a:xfrm>
              <a:off x="1359478" y="3066293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u="sng" dirty="0">
                  <a:solidFill>
                    <a:schemeClr val="accent6"/>
                  </a:solidFill>
                </a:rPr>
                <a:t>국가의 질서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3D7AFD7-EDBC-F711-1EC5-0A72BC2C3B4C}"/>
              </a:ext>
            </a:extLst>
          </p:cNvPr>
          <p:cNvGrpSpPr/>
          <p:nvPr/>
        </p:nvGrpSpPr>
        <p:grpSpPr>
          <a:xfrm>
            <a:off x="2586979" y="2308989"/>
            <a:ext cx="1008609" cy="1034320"/>
            <a:chOff x="2586979" y="2308989"/>
            <a:chExt cx="1008609" cy="1034320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C87352DB-D4F4-3AB7-011C-9DA34167CC7B}"/>
                </a:ext>
              </a:extLst>
            </p:cNvPr>
            <p:cNvSpPr/>
            <p:nvPr/>
          </p:nvSpPr>
          <p:spPr>
            <a:xfrm>
              <a:off x="2725524" y="2308989"/>
              <a:ext cx="731520" cy="73152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/>
                <a:t>악</a:t>
              </a:r>
              <a:r>
                <a:rPr lang="en-US" altLang="ko-KR" sz="1400" dirty="0"/>
                <a:t>(</a:t>
              </a:r>
              <a:r>
                <a:rPr lang="ko-KR" altLang="en-US" sz="1400" dirty="0"/>
                <a:t>樂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69DC97-BA82-CF87-6D18-4A2EDA978D96}"/>
                </a:ext>
              </a:extLst>
            </p:cNvPr>
            <p:cNvSpPr txBox="1"/>
            <p:nvPr/>
          </p:nvSpPr>
          <p:spPr>
            <a:xfrm>
              <a:off x="2586979" y="3066310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u="sng" dirty="0">
                  <a:solidFill>
                    <a:schemeClr val="bg1">
                      <a:lumMod val="50000"/>
                    </a:schemeClr>
                  </a:solidFill>
                </a:rPr>
                <a:t>화합과 조화</a:t>
              </a:r>
            </a:p>
          </p:txBody>
        </p:sp>
      </p:grpSp>
      <p:sp>
        <p:nvSpPr>
          <p:cNvPr id="23" name="화살표: 갈매기형 수장 22">
            <a:extLst>
              <a:ext uri="{FF2B5EF4-FFF2-40B4-BE49-F238E27FC236}">
                <a16:creationId xmlns:a16="http://schemas.microsoft.com/office/drawing/2014/main" id="{94C11F78-99F7-27DB-CE5E-C51DB4E3521B}"/>
              </a:ext>
            </a:extLst>
          </p:cNvPr>
          <p:cNvSpPr/>
          <p:nvPr/>
        </p:nvSpPr>
        <p:spPr>
          <a:xfrm>
            <a:off x="1447800" y="2587992"/>
            <a:ext cx="1139179" cy="387448"/>
          </a:xfrm>
          <a:prstGeom prst="chevr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/>
                </a:solidFill>
              </a:rPr>
              <a:t>세종</a:t>
            </a:r>
          </a:p>
        </p:txBody>
      </p:sp>
      <p:sp>
        <p:nvSpPr>
          <p:cNvPr id="24" name="화살표: 갈매기형 수장 23">
            <a:extLst>
              <a:ext uri="{FF2B5EF4-FFF2-40B4-BE49-F238E27FC236}">
                <a16:creationId xmlns:a16="http://schemas.microsoft.com/office/drawing/2014/main" id="{114695FE-DEAE-E264-15D3-A153F33B04EB}"/>
              </a:ext>
            </a:extLst>
          </p:cNvPr>
          <p:cNvSpPr/>
          <p:nvPr/>
        </p:nvSpPr>
        <p:spPr>
          <a:xfrm>
            <a:off x="1447799" y="3971993"/>
            <a:ext cx="1139179" cy="387448"/>
          </a:xfrm>
          <a:prstGeom prst="chevr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세조</a:t>
            </a:r>
          </a:p>
        </p:txBody>
      </p:sp>
      <p:sp>
        <p:nvSpPr>
          <p:cNvPr id="25" name="화살표: 갈매기형 수장 24">
            <a:extLst>
              <a:ext uri="{FF2B5EF4-FFF2-40B4-BE49-F238E27FC236}">
                <a16:creationId xmlns:a16="http://schemas.microsoft.com/office/drawing/2014/main" id="{D13FB276-916D-90E3-0541-AC0629176FF7}"/>
              </a:ext>
            </a:extLst>
          </p:cNvPr>
          <p:cNvSpPr/>
          <p:nvPr/>
        </p:nvSpPr>
        <p:spPr>
          <a:xfrm>
            <a:off x="1440986" y="5236805"/>
            <a:ext cx="1139179" cy="387448"/>
          </a:xfrm>
          <a:prstGeom prst="chevr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성종</a:t>
            </a:r>
          </a:p>
        </p:txBody>
      </p:sp>
      <p:sp>
        <p:nvSpPr>
          <p:cNvPr id="26" name="텍스트 개체 틀 2">
            <a:extLst>
              <a:ext uri="{FF2B5EF4-FFF2-40B4-BE49-F238E27FC236}">
                <a16:creationId xmlns:a16="http://schemas.microsoft.com/office/drawing/2014/main" id="{7DC34679-D4A8-DE6F-810A-B266924247EA}"/>
              </a:ext>
            </a:extLst>
          </p:cNvPr>
          <p:cNvSpPr txBox="1">
            <a:spLocks/>
          </p:cNvSpPr>
          <p:nvPr/>
        </p:nvSpPr>
        <p:spPr>
          <a:xfrm>
            <a:off x="2725524" y="2587992"/>
            <a:ext cx="8726066" cy="13272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박연을 중심으로 아악을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맹사성을 중심으로 </a:t>
            </a:r>
            <a:r>
              <a:rPr kumimoji="1" lang="ko-KR" altLang="en-US" sz="1400" b="0" dirty="0" err="1">
                <a:latin typeface="+mn-ea"/>
                <a:ea typeface="+mn-ea"/>
              </a:rPr>
              <a:t>향악곡을</a:t>
            </a:r>
            <a:r>
              <a:rPr kumimoji="1" lang="ko-KR" altLang="en-US" sz="1400" b="0" dirty="0">
                <a:latin typeface="+mn-ea"/>
                <a:ea typeface="+mn-ea"/>
              </a:rPr>
              <a:t> 정비하였다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아악 연주에서 기본음을 내는 </a:t>
            </a:r>
            <a:r>
              <a:rPr kumimoji="1" lang="ko-KR" altLang="en-US" sz="1400" b="0" dirty="0" err="1">
                <a:latin typeface="+mn-ea"/>
                <a:ea typeface="+mn-ea"/>
              </a:rPr>
              <a:t>율관을</a:t>
            </a:r>
            <a:r>
              <a:rPr kumimoji="1" lang="ko-KR" altLang="en-US" sz="1400" b="0" dirty="0">
                <a:latin typeface="+mn-ea"/>
                <a:ea typeface="+mn-ea"/>
              </a:rPr>
              <a:t> 제정하여 편경</a:t>
            </a:r>
            <a:r>
              <a:rPr kumimoji="1" lang="en-US" altLang="ko-KR" sz="1400" b="0" dirty="0">
                <a:latin typeface="+mn-ea"/>
                <a:ea typeface="+mn-ea"/>
              </a:rPr>
              <a:t>·</a:t>
            </a:r>
            <a:r>
              <a:rPr kumimoji="1" lang="ko-KR" altLang="en-US" sz="1400" b="0" dirty="0">
                <a:latin typeface="+mn-ea"/>
                <a:ea typeface="+mn-ea"/>
              </a:rPr>
              <a:t>편종을 비롯하여 여러 아악기를 만들었으며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아악곡을</a:t>
            </a:r>
            <a:r>
              <a:rPr kumimoji="1" lang="ko-KR" altLang="en-US" sz="1400" b="0" dirty="0">
                <a:latin typeface="+mn-ea"/>
                <a:ea typeface="+mn-ea"/>
              </a:rPr>
              <a:t> 정리하고 </a:t>
            </a:r>
            <a:r>
              <a:rPr kumimoji="1" lang="ko-KR" altLang="en-US" sz="1400" b="0" dirty="0" err="1">
                <a:latin typeface="+mn-ea"/>
                <a:ea typeface="+mn-ea"/>
              </a:rPr>
              <a:t>보태평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정대업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여민락</a:t>
            </a:r>
            <a:r>
              <a:rPr kumimoji="1" lang="ko-KR" altLang="en-US" sz="1400" b="0" dirty="0">
                <a:latin typeface="+mn-ea"/>
                <a:ea typeface="+mn-ea"/>
              </a:rPr>
              <a:t> 등 새로운 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향</a:t>
            </a:r>
            <a:r>
              <a:rPr kumimoji="1" lang="en-US" altLang="ko-KR" sz="1400" b="0" dirty="0">
                <a:latin typeface="+mn-ea"/>
                <a:ea typeface="+mn-ea"/>
              </a:rPr>
              <a:t>)</a:t>
            </a:r>
            <a:r>
              <a:rPr kumimoji="1" lang="ko-KR" altLang="en-US" sz="1400" b="0" dirty="0">
                <a:latin typeface="+mn-ea"/>
                <a:ea typeface="+mn-ea"/>
              </a:rPr>
              <a:t>악곡을 창작하였다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또한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동양 최초로 음높이와 음의 길이를 표현할 수 있는 </a:t>
            </a:r>
            <a:r>
              <a:rPr kumimoji="1" lang="ko-KR" altLang="en-US" sz="1400" b="0" dirty="0" err="1">
                <a:latin typeface="+mn-ea"/>
                <a:ea typeface="+mn-ea"/>
              </a:rPr>
              <a:t>정간보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井間譜</a:t>
            </a:r>
            <a:r>
              <a:rPr kumimoji="1" lang="en-US" altLang="ko-KR" sz="1400" b="0" dirty="0">
                <a:latin typeface="+mn-ea"/>
                <a:ea typeface="+mn-ea"/>
              </a:rPr>
              <a:t>)</a:t>
            </a:r>
            <a:r>
              <a:rPr kumimoji="1" lang="ko-KR" altLang="en-US" sz="1400" b="0" dirty="0">
                <a:latin typeface="+mn-ea"/>
                <a:ea typeface="+mn-ea"/>
              </a:rPr>
              <a:t>를 창안하였다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27" name="텍스트 개체 틀 2">
            <a:extLst>
              <a:ext uri="{FF2B5EF4-FFF2-40B4-BE49-F238E27FC236}">
                <a16:creationId xmlns:a16="http://schemas.microsoft.com/office/drawing/2014/main" id="{44133217-C21A-9710-0EA1-7817927BF59B}"/>
              </a:ext>
            </a:extLst>
          </p:cNvPr>
          <p:cNvSpPr txBox="1">
            <a:spLocks/>
          </p:cNvSpPr>
          <p:nvPr/>
        </p:nvSpPr>
        <p:spPr>
          <a:xfrm>
            <a:off x="2725524" y="3971993"/>
            <a:ext cx="8726066" cy="6976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 err="1">
                <a:latin typeface="+mn-ea"/>
                <a:ea typeface="+mn-ea"/>
              </a:rPr>
              <a:t>보태평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정대업을 개정하여 「</a:t>
            </a:r>
            <a:r>
              <a:rPr kumimoji="1" lang="ko-KR" altLang="en-US" sz="1400" b="0" dirty="0" err="1">
                <a:latin typeface="+mn-ea"/>
                <a:ea typeface="+mn-ea"/>
              </a:rPr>
              <a:t>종묘제례악」으로</a:t>
            </a:r>
            <a:r>
              <a:rPr kumimoji="1" lang="ko-KR" altLang="en-US" sz="1400" b="0" dirty="0">
                <a:latin typeface="+mn-ea"/>
                <a:ea typeface="+mn-ea"/>
              </a:rPr>
              <a:t> 채택하여 종묘제례에 사용하였다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 err="1">
                <a:latin typeface="+mn-ea"/>
                <a:ea typeface="+mn-ea"/>
              </a:rPr>
              <a:t>율명</a:t>
            </a:r>
            <a:r>
              <a:rPr kumimoji="1" lang="ko-KR" altLang="en-US" sz="1400" b="0" dirty="0">
                <a:latin typeface="+mn-ea"/>
                <a:ea typeface="+mn-ea"/>
              </a:rPr>
              <a:t> 대신 숫자로 표기하는 </a:t>
            </a:r>
            <a:r>
              <a:rPr kumimoji="1" lang="ko-KR" altLang="en-US" sz="1400" b="0" dirty="0" err="1">
                <a:latin typeface="+mn-ea"/>
                <a:ea typeface="+mn-ea"/>
              </a:rPr>
              <a:t>오음약보를</a:t>
            </a:r>
            <a:r>
              <a:rPr kumimoji="1" lang="ko-KR" altLang="en-US" sz="1400" b="0" dirty="0">
                <a:latin typeface="+mn-ea"/>
                <a:ea typeface="+mn-ea"/>
              </a:rPr>
              <a:t> 창안하였다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28" name="텍스트 개체 틀 2">
            <a:extLst>
              <a:ext uri="{FF2B5EF4-FFF2-40B4-BE49-F238E27FC236}">
                <a16:creationId xmlns:a16="http://schemas.microsoft.com/office/drawing/2014/main" id="{25555857-9A51-4213-9624-DE0B896DE459}"/>
              </a:ext>
            </a:extLst>
          </p:cNvPr>
          <p:cNvSpPr txBox="1">
            <a:spLocks/>
          </p:cNvSpPr>
          <p:nvPr/>
        </p:nvSpPr>
        <p:spPr>
          <a:xfrm>
            <a:off x="2725524" y="5236805"/>
            <a:ext cx="8726066" cy="6976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음악에 대한 이론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악기 설명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음악 형식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궁중 무용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연주 복식 등 내용을 담은 우리나라 최초의 악서인 ‘</a:t>
            </a:r>
            <a:r>
              <a:rPr kumimoji="1" lang="ko-KR" altLang="en-US" sz="1400" b="0" dirty="0" err="1">
                <a:latin typeface="+mn-ea"/>
                <a:ea typeface="+mn-ea"/>
              </a:rPr>
              <a:t>악학궤범’을</a:t>
            </a:r>
            <a:r>
              <a:rPr kumimoji="1" lang="ko-KR" altLang="en-US" sz="1400" b="0" dirty="0">
                <a:latin typeface="+mn-ea"/>
                <a:ea typeface="+mn-ea"/>
              </a:rPr>
              <a:t> 편찬하였다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29" name="사각형: 둥근 대각선 방향 모서리 28">
            <a:extLst>
              <a:ext uri="{FF2B5EF4-FFF2-40B4-BE49-F238E27FC236}">
                <a16:creationId xmlns:a16="http://schemas.microsoft.com/office/drawing/2014/main" id="{038FC571-302A-8D1C-CB5E-D4D5F63C82A4}"/>
              </a:ext>
            </a:extLst>
          </p:cNvPr>
          <p:cNvSpPr/>
          <p:nvPr/>
        </p:nvSpPr>
        <p:spPr>
          <a:xfrm>
            <a:off x="2811174" y="2594478"/>
            <a:ext cx="1483943" cy="390252"/>
          </a:xfrm>
          <a:prstGeom prst="round2Diag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아악의 정비</a:t>
            </a:r>
          </a:p>
        </p:txBody>
      </p:sp>
      <p:sp>
        <p:nvSpPr>
          <p:cNvPr id="30" name="사각형: 둥근 대각선 방향 모서리 29">
            <a:extLst>
              <a:ext uri="{FF2B5EF4-FFF2-40B4-BE49-F238E27FC236}">
                <a16:creationId xmlns:a16="http://schemas.microsoft.com/office/drawing/2014/main" id="{CE72A79A-609D-7C17-F316-E3D4B82FC5C3}"/>
              </a:ext>
            </a:extLst>
          </p:cNvPr>
          <p:cNvSpPr/>
          <p:nvPr/>
        </p:nvSpPr>
        <p:spPr>
          <a:xfrm>
            <a:off x="4944354" y="2594478"/>
            <a:ext cx="1483943" cy="390252"/>
          </a:xfrm>
          <a:prstGeom prst="round2Diag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신악의</a:t>
            </a:r>
            <a:r>
              <a:rPr lang="ko-KR" altLang="en-US" sz="1200" dirty="0">
                <a:solidFill>
                  <a:schemeClr val="tx1"/>
                </a:solidFill>
              </a:rPr>
              <a:t> 창제</a:t>
            </a:r>
          </a:p>
        </p:txBody>
      </p:sp>
      <p:sp>
        <p:nvSpPr>
          <p:cNvPr id="31" name="사각형: 둥근 대각선 방향 모서리 30">
            <a:extLst>
              <a:ext uri="{FF2B5EF4-FFF2-40B4-BE49-F238E27FC236}">
                <a16:creationId xmlns:a16="http://schemas.microsoft.com/office/drawing/2014/main" id="{C6B7A809-F67C-4761-0BEA-55E95A3C33EF}"/>
              </a:ext>
            </a:extLst>
          </p:cNvPr>
          <p:cNvSpPr/>
          <p:nvPr/>
        </p:nvSpPr>
        <p:spPr>
          <a:xfrm>
            <a:off x="7077534" y="2594478"/>
            <a:ext cx="1483943" cy="390252"/>
          </a:xfrm>
          <a:prstGeom prst="round2Diag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편경의 제작</a:t>
            </a:r>
          </a:p>
        </p:txBody>
      </p:sp>
      <p:sp>
        <p:nvSpPr>
          <p:cNvPr id="32" name="사각형: 둥근 대각선 방향 모서리 31">
            <a:extLst>
              <a:ext uri="{FF2B5EF4-FFF2-40B4-BE49-F238E27FC236}">
                <a16:creationId xmlns:a16="http://schemas.microsoft.com/office/drawing/2014/main" id="{B13221E5-3316-D4FB-EE60-93A0523B8479}"/>
              </a:ext>
            </a:extLst>
          </p:cNvPr>
          <p:cNvSpPr/>
          <p:nvPr/>
        </p:nvSpPr>
        <p:spPr>
          <a:xfrm>
            <a:off x="9198599" y="2594478"/>
            <a:ext cx="1483943" cy="390252"/>
          </a:xfrm>
          <a:prstGeom prst="round2Diag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정간보</a:t>
            </a:r>
            <a:r>
              <a:rPr lang="ko-KR" altLang="en-US" sz="1200" dirty="0">
                <a:solidFill>
                  <a:schemeClr val="tx1"/>
                </a:solidFill>
              </a:rPr>
              <a:t> 창안</a:t>
            </a:r>
          </a:p>
        </p:txBody>
      </p:sp>
      <p:sp>
        <p:nvSpPr>
          <p:cNvPr id="33" name="사각형: 둥근 대각선 방향 모서리 32">
            <a:extLst>
              <a:ext uri="{FF2B5EF4-FFF2-40B4-BE49-F238E27FC236}">
                <a16:creationId xmlns:a16="http://schemas.microsoft.com/office/drawing/2014/main" id="{FFDCC0AC-60E7-A64C-9936-EAD7A2B39BCF}"/>
              </a:ext>
            </a:extLst>
          </p:cNvPr>
          <p:cNvSpPr/>
          <p:nvPr/>
        </p:nvSpPr>
        <p:spPr>
          <a:xfrm>
            <a:off x="2811174" y="3976182"/>
            <a:ext cx="1483943" cy="390252"/>
          </a:xfrm>
          <a:prstGeom prst="round2Diag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종묘제례악 정비</a:t>
            </a:r>
          </a:p>
        </p:txBody>
      </p:sp>
      <p:sp>
        <p:nvSpPr>
          <p:cNvPr id="34" name="사각형: 둥근 대각선 방향 모서리 33">
            <a:extLst>
              <a:ext uri="{FF2B5EF4-FFF2-40B4-BE49-F238E27FC236}">
                <a16:creationId xmlns:a16="http://schemas.microsoft.com/office/drawing/2014/main" id="{736A5D13-1911-1643-BA5F-420D7255936C}"/>
              </a:ext>
            </a:extLst>
          </p:cNvPr>
          <p:cNvSpPr/>
          <p:nvPr/>
        </p:nvSpPr>
        <p:spPr>
          <a:xfrm>
            <a:off x="4932238" y="3971683"/>
            <a:ext cx="1483943" cy="390252"/>
          </a:xfrm>
          <a:prstGeom prst="round2Diag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오음약보</a:t>
            </a:r>
            <a:r>
              <a:rPr lang="ko-KR" altLang="en-US" sz="1200" dirty="0">
                <a:solidFill>
                  <a:schemeClr val="tx1"/>
                </a:solidFill>
              </a:rPr>
              <a:t> 창안</a:t>
            </a:r>
          </a:p>
        </p:txBody>
      </p:sp>
      <p:sp>
        <p:nvSpPr>
          <p:cNvPr id="35" name="사각형: 둥근 대각선 방향 모서리 34">
            <a:extLst>
              <a:ext uri="{FF2B5EF4-FFF2-40B4-BE49-F238E27FC236}">
                <a16:creationId xmlns:a16="http://schemas.microsoft.com/office/drawing/2014/main" id="{36E3B69F-9F39-E272-7509-798F3D0155C8}"/>
              </a:ext>
            </a:extLst>
          </p:cNvPr>
          <p:cNvSpPr/>
          <p:nvPr/>
        </p:nvSpPr>
        <p:spPr>
          <a:xfrm>
            <a:off x="2799057" y="5259891"/>
            <a:ext cx="1483943" cy="390252"/>
          </a:xfrm>
          <a:prstGeom prst="round2Diag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악학궤범 편찬</a:t>
            </a:r>
          </a:p>
        </p:txBody>
      </p:sp>
    </p:spTree>
    <p:extLst>
      <p:ext uri="{BB962C8B-B14F-4D97-AF65-F5344CB8AC3E}">
        <p14:creationId xmlns:p14="http://schemas.microsoft.com/office/powerpoint/2010/main" val="4169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6" grpId="1"/>
      <p:bldP spid="27" grpId="0"/>
      <p:bldP spid="27" grpId="1"/>
      <p:bldP spid="28" grpId="0"/>
      <p:bldP spid="28" grpId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9E6C-26BF-3429-F537-83EC3B3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E8F313-BCA9-05E2-5CC6-AE69EB4CE1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종묘제례와 종묘제례악 알아보기</a:t>
            </a: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503B903F-6307-6FF2-F94E-99822CF72310}"/>
              </a:ext>
            </a:extLst>
          </p:cNvPr>
          <p:cNvSpPr/>
          <p:nvPr/>
        </p:nvSpPr>
        <p:spPr>
          <a:xfrm>
            <a:off x="1292895" y="1144906"/>
            <a:ext cx="1038826" cy="300537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종묘제례</a:t>
            </a:r>
            <a:endParaRPr lang="en-US" altLang="ko-KR" sz="1200" dirty="0">
              <a:latin typeface="+mn-ea"/>
            </a:endParaRP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4FEDB-83B9-28E0-D4A0-0A52C6F53A1B}"/>
              </a:ext>
            </a:extLst>
          </p:cNvPr>
          <p:cNvSpPr txBox="1">
            <a:spLocks/>
          </p:cNvSpPr>
          <p:nvPr/>
        </p:nvSpPr>
        <p:spPr>
          <a:xfrm>
            <a:off x="2543990" y="1125313"/>
            <a:ext cx="8699864" cy="13247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종묘제례는 종묘에서 조선왕조 역대 왕과 왕비의 신위를 모시는 제사로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국가의 제사 가운데 가장 규모가 크고 중요하기 때문에 </a:t>
            </a:r>
            <a:r>
              <a:rPr kumimoji="1" lang="ko-KR" altLang="en-US" sz="1400" b="0" dirty="0" err="1">
                <a:latin typeface="+mn-ea"/>
                <a:ea typeface="+mn-ea"/>
              </a:rPr>
              <a:t>종묘대제라고도</a:t>
            </a:r>
            <a:r>
              <a:rPr kumimoji="1" lang="ko-KR" altLang="en-US" sz="1400" b="0" dirty="0">
                <a:latin typeface="+mn-ea"/>
                <a:ea typeface="+mn-ea"/>
              </a:rPr>
              <a:t>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종묘제례의 절차는 크게 신을 맞이하고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음악과 술을 올려 신을 즐겁게 해 드리고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신을 </a:t>
            </a:r>
            <a:r>
              <a:rPr kumimoji="1" lang="ko-KR" altLang="en-US" sz="1400" b="0" dirty="0" err="1">
                <a:latin typeface="+mn-ea"/>
                <a:ea typeface="+mn-ea"/>
              </a:rPr>
              <a:t>보내드리는</a:t>
            </a:r>
            <a:r>
              <a:rPr kumimoji="1" lang="ko-KR" altLang="en-US" sz="1400" b="0" dirty="0">
                <a:latin typeface="+mn-ea"/>
                <a:ea typeface="+mn-ea"/>
              </a:rPr>
              <a:t> 절차로 구분할 수 있다</a:t>
            </a:r>
            <a:r>
              <a:rPr kumimoji="1" lang="en-US" altLang="ko-KR" sz="1400" b="0" dirty="0">
                <a:latin typeface="+mn-ea"/>
                <a:ea typeface="+mn-ea"/>
              </a:rPr>
              <a:t>. 1969</a:t>
            </a:r>
            <a:r>
              <a:rPr kumimoji="1" lang="ko-KR" altLang="en-US" sz="1400" b="0" dirty="0">
                <a:latin typeface="+mn-ea"/>
                <a:ea typeface="+mn-ea"/>
              </a:rPr>
              <a:t>년부터 매년 </a:t>
            </a:r>
            <a:r>
              <a:rPr kumimoji="1" lang="en-US" altLang="ko-KR" sz="1400" b="0" dirty="0">
                <a:latin typeface="+mn-ea"/>
                <a:ea typeface="+mn-ea"/>
              </a:rPr>
              <a:t>5</a:t>
            </a:r>
            <a:r>
              <a:rPr kumimoji="1" lang="ko-KR" altLang="en-US" sz="1400" b="0" dirty="0">
                <a:latin typeface="+mn-ea"/>
                <a:ea typeface="+mn-ea"/>
              </a:rPr>
              <a:t>월 첫 번째 일요일에 의식이 거행되고 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종묘제례는 국가 사당인 서울시 종로구 훈정동에 위치한 종묘에서 이루어진다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E11AC263-814F-28FF-39F4-234CF1195ACA}"/>
              </a:ext>
            </a:extLst>
          </p:cNvPr>
          <p:cNvSpPr/>
          <p:nvPr/>
        </p:nvSpPr>
        <p:spPr>
          <a:xfrm>
            <a:off x="1292895" y="3716063"/>
            <a:ext cx="1038826" cy="300537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종묘제례악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8D399870-E00F-FEB9-AC27-334410418057}"/>
              </a:ext>
            </a:extLst>
          </p:cNvPr>
          <p:cNvSpPr txBox="1">
            <a:spLocks/>
          </p:cNvSpPr>
          <p:nvPr/>
        </p:nvSpPr>
        <p:spPr>
          <a:xfrm>
            <a:off x="2543990" y="3694883"/>
            <a:ext cx="8699864" cy="201821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「</a:t>
            </a:r>
            <a:r>
              <a:rPr kumimoji="1" lang="ko-KR" altLang="en-US" sz="1400" b="0" dirty="0" err="1">
                <a:latin typeface="+mn-ea"/>
                <a:ea typeface="+mn-ea"/>
              </a:rPr>
              <a:t>종묘제례악」은</a:t>
            </a:r>
            <a:r>
              <a:rPr kumimoji="1" lang="ko-KR" altLang="en-US" sz="1400" b="0" dirty="0">
                <a:latin typeface="+mn-ea"/>
                <a:ea typeface="+mn-ea"/>
              </a:rPr>
              <a:t> 종묘제례에서 연주되는 기악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악</a:t>
            </a:r>
            <a:r>
              <a:rPr kumimoji="1" lang="en-US" altLang="ko-KR" sz="1400" b="0" dirty="0">
                <a:latin typeface="+mn-ea"/>
                <a:ea typeface="+mn-ea"/>
              </a:rPr>
              <a:t>), </a:t>
            </a:r>
            <a:r>
              <a:rPr kumimoji="1" lang="ko-KR" altLang="en-US" sz="1400" b="0" dirty="0">
                <a:latin typeface="+mn-ea"/>
                <a:ea typeface="+mn-ea"/>
              </a:rPr>
              <a:t>노래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가</a:t>
            </a:r>
            <a:r>
              <a:rPr kumimoji="1" lang="en-US" altLang="ko-KR" sz="1400" b="0" dirty="0">
                <a:latin typeface="+mn-ea"/>
                <a:ea typeface="+mn-ea"/>
              </a:rPr>
              <a:t>), </a:t>
            </a:r>
            <a:r>
              <a:rPr kumimoji="1" lang="ko-KR" altLang="en-US" sz="1400" b="0" dirty="0">
                <a:latin typeface="+mn-ea"/>
                <a:ea typeface="+mn-ea"/>
              </a:rPr>
              <a:t>춤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무</a:t>
            </a:r>
            <a:r>
              <a:rPr kumimoji="1" lang="en-US" altLang="ko-KR" sz="1400" b="0" dirty="0">
                <a:latin typeface="+mn-ea"/>
                <a:ea typeface="+mn-ea"/>
              </a:rPr>
              <a:t>) </a:t>
            </a:r>
            <a:r>
              <a:rPr kumimoji="1" lang="ko-KR" altLang="en-US" sz="1400" b="0" dirty="0">
                <a:latin typeface="+mn-ea"/>
                <a:ea typeface="+mn-ea"/>
              </a:rPr>
              <a:t>등의 총칭이다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「</a:t>
            </a:r>
            <a:r>
              <a:rPr kumimoji="1" lang="ko-KR" altLang="en-US" sz="1400" b="0" dirty="0" err="1">
                <a:latin typeface="+mn-ea"/>
                <a:ea typeface="+mn-ea"/>
              </a:rPr>
              <a:t>종묘제례악」을</a:t>
            </a:r>
            <a:r>
              <a:rPr kumimoji="1" lang="ko-KR" altLang="en-US" sz="1400" b="0" dirty="0">
                <a:latin typeface="+mn-ea"/>
                <a:ea typeface="+mn-ea"/>
              </a:rPr>
              <a:t> 연주하는 악대는 종묘 건물의 댓돌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돌계단</a:t>
            </a:r>
            <a:r>
              <a:rPr kumimoji="1" lang="en-US" altLang="ko-KR" sz="1400" b="0" dirty="0">
                <a:latin typeface="+mn-ea"/>
                <a:ea typeface="+mn-ea"/>
              </a:rPr>
              <a:t>)</a:t>
            </a:r>
            <a:r>
              <a:rPr kumimoji="1" lang="ko-KR" altLang="en-US" sz="1400" b="0" dirty="0">
                <a:latin typeface="+mn-ea"/>
                <a:ea typeface="+mn-ea"/>
              </a:rPr>
              <a:t>을 중심으로 등가와 </a:t>
            </a:r>
            <a:r>
              <a:rPr kumimoji="1" lang="ko-KR" altLang="en-US" sz="1400" b="0" dirty="0" err="1">
                <a:latin typeface="+mn-ea"/>
                <a:ea typeface="+mn-ea"/>
              </a:rPr>
              <a:t>헌가가</a:t>
            </a:r>
            <a:r>
              <a:rPr kumimoji="1" lang="ko-KR" altLang="en-US" sz="1400" b="0" dirty="0">
                <a:latin typeface="+mn-ea"/>
                <a:ea typeface="+mn-ea"/>
              </a:rPr>
              <a:t> 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등가는 댓돌 위인 상월대에서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헌가는</a:t>
            </a:r>
            <a:r>
              <a:rPr kumimoji="1" lang="ko-KR" altLang="en-US" sz="1400" b="0" dirty="0">
                <a:latin typeface="+mn-ea"/>
                <a:ea typeface="+mn-ea"/>
              </a:rPr>
              <a:t> 댓돌 아래 뜰에 위치한 </a:t>
            </a:r>
            <a:r>
              <a:rPr kumimoji="1" lang="ko-KR" altLang="en-US" sz="1400" b="0" dirty="0" err="1">
                <a:latin typeface="+mn-ea"/>
                <a:ea typeface="+mn-ea"/>
              </a:rPr>
              <a:t>하월대에서</a:t>
            </a:r>
            <a:r>
              <a:rPr kumimoji="1" lang="ko-KR" altLang="en-US" sz="1400" b="0" dirty="0">
                <a:latin typeface="+mn-ea"/>
                <a:ea typeface="+mn-ea"/>
              </a:rPr>
              <a:t> 편성되며 문덕을 칭송하는 보태평과 무공을 찬양하는 정대업을 연주한다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제례 때 추는 춤을 일무라 하며 </a:t>
            </a:r>
            <a:r>
              <a:rPr kumimoji="1" lang="ko-KR" altLang="en-US" sz="1400" b="0" dirty="0" err="1">
                <a:latin typeface="+mn-ea"/>
                <a:ea typeface="+mn-ea"/>
              </a:rPr>
              <a:t>보태평에는</a:t>
            </a:r>
            <a:r>
              <a:rPr kumimoji="1" lang="ko-KR" altLang="en-US" sz="1400" b="0" dirty="0">
                <a:latin typeface="+mn-ea"/>
                <a:ea typeface="+mn-ea"/>
              </a:rPr>
              <a:t> 문무를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정대업에는 </a:t>
            </a:r>
            <a:r>
              <a:rPr kumimoji="1" lang="ko-KR" altLang="en-US" sz="1400" b="0" dirty="0" err="1">
                <a:latin typeface="+mn-ea"/>
                <a:ea typeface="+mn-ea"/>
              </a:rPr>
              <a:t>무무를</a:t>
            </a:r>
            <a:r>
              <a:rPr kumimoji="1" lang="ko-KR" altLang="en-US" sz="1400" b="0" dirty="0">
                <a:latin typeface="+mn-ea"/>
                <a:ea typeface="+mn-ea"/>
              </a:rPr>
              <a:t> 춘다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「</a:t>
            </a:r>
            <a:r>
              <a:rPr kumimoji="1" lang="ko-KR" altLang="en-US" sz="1400" b="0" dirty="0" err="1">
                <a:latin typeface="+mn-ea"/>
                <a:ea typeface="+mn-ea"/>
              </a:rPr>
              <a:t>종묘제례악」은</a:t>
            </a:r>
            <a:r>
              <a:rPr kumimoji="1" lang="ko-KR" altLang="en-US" sz="1400" b="0" dirty="0">
                <a:latin typeface="+mn-ea"/>
                <a:ea typeface="+mn-ea"/>
              </a:rPr>
              <a:t> 현재 국가 무형유산 </a:t>
            </a:r>
            <a:r>
              <a:rPr kumimoji="1" lang="en-US" altLang="ko-KR" sz="1400" b="0" dirty="0">
                <a:latin typeface="+mn-ea"/>
                <a:ea typeface="+mn-ea"/>
              </a:rPr>
              <a:t>1</a:t>
            </a:r>
            <a:r>
              <a:rPr kumimoji="1" lang="ko-KR" altLang="en-US" sz="1400" b="0" dirty="0">
                <a:latin typeface="+mn-ea"/>
                <a:ea typeface="+mn-ea"/>
              </a:rPr>
              <a:t>호로 </a:t>
            </a:r>
            <a:r>
              <a:rPr kumimoji="1" lang="en-US" altLang="ko-KR" sz="1400" b="0" dirty="0">
                <a:latin typeface="+mn-ea"/>
                <a:ea typeface="+mn-ea"/>
              </a:rPr>
              <a:t>2001</a:t>
            </a:r>
            <a:r>
              <a:rPr kumimoji="1" lang="ko-KR" altLang="en-US" sz="1400" b="0" dirty="0">
                <a:latin typeface="+mn-ea"/>
                <a:ea typeface="+mn-ea"/>
              </a:rPr>
              <a:t>년에 유네스코 ‘</a:t>
            </a:r>
            <a:r>
              <a:rPr kumimoji="1" lang="ko-KR" altLang="en-US" sz="1400" b="0" dirty="0" err="1">
                <a:latin typeface="+mn-ea"/>
                <a:ea typeface="+mn-ea"/>
              </a:rPr>
              <a:t>인류구전</a:t>
            </a:r>
            <a:r>
              <a:rPr kumimoji="1" lang="ko-KR" altLang="en-US" sz="1400" b="0" dirty="0">
                <a:latin typeface="+mn-ea"/>
                <a:ea typeface="+mn-ea"/>
              </a:rPr>
              <a:t> 및 </a:t>
            </a:r>
            <a:r>
              <a:rPr kumimoji="1" lang="ko-KR" altLang="en-US" sz="1400" b="0" dirty="0" err="1">
                <a:latin typeface="+mn-ea"/>
                <a:ea typeface="+mn-ea"/>
              </a:rPr>
              <a:t>무형유산걸작’에</a:t>
            </a:r>
            <a:r>
              <a:rPr kumimoji="1" lang="ko-KR" altLang="en-US" sz="1400" b="0" dirty="0">
                <a:latin typeface="+mn-ea"/>
                <a:ea typeface="+mn-ea"/>
              </a:rPr>
              <a:t> 선정되고 </a:t>
            </a:r>
            <a:r>
              <a:rPr kumimoji="1" lang="en-US" altLang="ko-KR" sz="1400" b="0" dirty="0">
                <a:latin typeface="+mn-ea"/>
                <a:ea typeface="+mn-ea"/>
              </a:rPr>
              <a:t>2008</a:t>
            </a:r>
            <a:r>
              <a:rPr kumimoji="1" lang="ko-KR" altLang="en-US" sz="1400" b="0" dirty="0">
                <a:latin typeface="+mn-ea"/>
                <a:ea typeface="+mn-ea"/>
              </a:rPr>
              <a:t>년에는 유네스코 인류무형유산 대표 목록으로 등재되었다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74F20DA-FFC2-B9B5-E536-701D293C23BC}"/>
              </a:ext>
            </a:extLst>
          </p:cNvPr>
          <p:cNvGrpSpPr/>
          <p:nvPr/>
        </p:nvGrpSpPr>
        <p:grpSpPr>
          <a:xfrm>
            <a:off x="5772150" y="3759177"/>
            <a:ext cx="1968500" cy="224086"/>
            <a:chOff x="5772150" y="3493294"/>
            <a:chExt cx="1968500" cy="224086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8098071-6A35-D641-E706-AC3BF1991A48}"/>
                </a:ext>
              </a:extLst>
            </p:cNvPr>
            <p:cNvCxnSpPr>
              <a:cxnSpLocks/>
            </p:cNvCxnSpPr>
            <p:nvPr/>
          </p:nvCxnSpPr>
          <p:spPr>
            <a:xfrm>
              <a:off x="5772150" y="3717380"/>
              <a:ext cx="6477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419FE223-09C7-6B1C-DFE8-67D1070C231B}"/>
                </a:ext>
              </a:extLst>
            </p:cNvPr>
            <p:cNvCxnSpPr>
              <a:cxnSpLocks/>
            </p:cNvCxnSpPr>
            <p:nvPr/>
          </p:nvCxnSpPr>
          <p:spPr>
            <a:xfrm>
              <a:off x="6515100" y="3717380"/>
              <a:ext cx="6477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04B893A-6F43-8C5A-8638-81E5CB5B9DCE}"/>
                </a:ext>
              </a:extLst>
            </p:cNvPr>
            <p:cNvCxnSpPr>
              <a:cxnSpLocks/>
            </p:cNvCxnSpPr>
            <p:nvPr/>
          </p:nvCxnSpPr>
          <p:spPr>
            <a:xfrm>
              <a:off x="7258050" y="3717380"/>
              <a:ext cx="482600" cy="0"/>
            </a:xfrm>
            <a:prstGeom prst="line">
              <a:avLst/>
            </a:prstGeom>
            <a:ln>
              <a:solidFill>
                <a:srgbClr val="FF8989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A609198-1772-487C-B3FF-A2A46052C024}"/>
                </a:ext>
              </a:extLst>
            </p:cNvPr>
            <p:cNvSpPr/>
            <p:nvPr/>
          </p:nvSpPr>
          <p:spPr>
            <a:xfrm>
              <a:off x="5772150" y="3493294"/>
              <a:ext cx="647700" cy="214310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6F6685A-4C79-B160-64D1-928EE7BF5AB2}"/>
                </a:ext>
              </a:extLst>
            </p:cNvPr>
            <p:cNvSpPr/>
            <p:nvPr/>
          </p:nvSpPr>
          <p:spPr>
            <a:xfrm>
              <a:off x="6515100" y="3493294"/>
              <a:ext cx="647700" cy="214310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C8F6C69-7EA1-BE1E-1937-749EEB7EB894}"/>
                </a:ext>
              </a:extLst>
            </p:cNvPr>
            <p:cNvSpPr/>
            <p:nvPr/>
          </p:nvSpPr>
          <p:spPr>
            <a:xfrm>
              <a:off x="7258050" y="3494087"/>
              <a:ext cx="480422" cy="214310"/>
            </a:xfrm>
            <a:prstGeom prst="rect">
              <a:avLst/>
            </a:prstGeom>
            <a:solidFill>
              <a:srgbClr val="FF8989">
                <a:alpha val="3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EBFF186-9EF5-C9B3-BFB4-346F43DD62B7}"/>
              </a:ext>
            </a:extLst>
          </p:cNvPr>
          <p:cNvGrpSpPr/>
          <p:nvPr/>
        </p:nvGrpSpPr>
        <p:grpSpPr>
          <a:xfrm>
            <a:off x="4097913" y="2811439"/>
            <a:ext cx="4002087" cy="739254"/>
            <a:chOff x="3640138" y="2609850"/>
            <a:chExt cx="4002087" cy="739254"/>
          </a:xfrm>
        </p:grpSpPr>
        <p:sp>
          <p:nvSpPr>
            <p:cNvPr id="17" name="사각형: 잘린 한쪽 모서리 16">
              <a:extLst>
                <a:ext uri="{FF2B5EF4-FFF2-40B4-BE49-F238E27FC236}">
                  <a16:creationId xmlns:a16="http://schemas.microsoft.com/office/drawing/2014/main" id="{C9CF5A1B-8CF1-E306-E4A4-5668F08CD2F0}"/>
                </a:ext>
              </a:extLst>
            </p:cNvPr>
            <p:cNvSpPr/>
            <p:nvPr/>
          </p:nvSpPr>
          <p:spPr>
            <a:xfrm>
              <a:off x="4549775" y="2609850"/>
              <a:ext cx="3092450" cy="739254"/>
            </a:xfrm>
            <a:prstGeom prst="snip1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댓돌을 중심으로 등가와 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헌가로</a:t>
              </a:r>
              <a:r>
                <a:rPr lang="ko-KR" altLang="en-US" sz="1100" dirty="0">
                  <a:solidFill>
                    <a:schemeClr val="tx1"/>
                  </a:solidFill>
                </a:rPr>
                <a:t> 나뉜 악단이 ‘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보태평’과</a:t>
              </a:r>
              <a:r>
                <a:rPr lang="ko-KR" altLang="en-US" sz="1100" dirty="0">
                  <a:solidFill>
                    <a:schemeClr val="tx1"/>
                  </a:solidFill>
                </a:rPr>
                <a:t> ‘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정대업’을</a:t>
              </a:r>
              <a:r>
                <a:rPr lang="ko-KR" altLang="en-US" sz="1100" dirty="0">
                  <a:solidFill>
                    <a:schemeClr val="tx1"/>
                  </a:solidFill>
                </a:rPr>
                <a:t> 연주한다</a:t>
              </a:r>
              <a:r>
                <a:rPr lang="en-US" altLang="ko-KR" sz="1100" dirty="0">
                  <a:solidFill>
                    <a:schemeClr val="tx1"/>
                  </a:solidFill>
                </a:rPr>
                <a:t>.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430B1595-FED6-21D7-E1FD-5DDE581A3B62}"/>
                </a:ext>
              </a:extLst>
            </p:cNvPr>
            <p:cNvSpPr/>
            <p:nvPr/>
          </p:nvSpPr>
          <p:spPr>
            <a:xfrm>
              <a:off x="3640138" y="2650071"/>
              <a:ext cx="658812" cy="658812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/>
                <a:t>악</a:t>
              </a:r>
              <a:r>
                <a:rPr lang="en-US" altLang="ko-KR" sz="1400" dirty="0"/>
                <a:t>(</a:t>
              </a:r>
              <a:r>
                <a:rPr lang="ko-KR" altLang="en-US" sz="1400" dirty="0"/>
                <a:t>樂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A0FF4819-9443-34F0-29F1-C8264B52E714}"/>
                </a:ext>
              </a:extLst>
            </p:cNvPr>
            <p:cNvGrpSpPr/>
            <p:nvPr/>
          </p:nvGrpSpPr>
          <p:grpSpPr>
            <a:xfrm>
              <a:off x="4306093" y="2925242"/>
              <a:ext cx="250825" cy="57683"/>
              <a:chOff x="4306093" y="2925242"/>
              <a:chExt cx="250825" cy="57683"/>
            </a:xfrm>
          </p:grpSpPr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931C5297-1B38-AC25-4157-DA122BCD9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093" y="2925242"/>
                <a:ext cx="250825" cy="0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0D8692EB-224C-BFDC-FB98-A5A341196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093" y="2982925"/>
                <a:ext cx="250825" cy="0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D6C9ECC-9D6F-590F-1317-3C88040A4549}"/>
              </a:ext>
            </a:extLst>
          </p:cNvPr>
          <p:cNvGrpSpPr/>
          <p:nvPr/>
        </p:nvGrpSpPr>
        <p:grpSpPr>
          <a:xfrm>
            <a:off x="4663062" y="2811439"/>
            <a:ext cx="4002087" cy="739254"/>
            <a:chOff x="3640138" y="2609850"/>
            <a:chExt cx="4002087" cy="739254"/>
          </a:xfrm>
        </p:grpSpPr>
        <p:sp>
          <p:nvSpPr>
            <p:cNvPr id="26" name="사각형: 잘린 한쪽 모서리 25">
              <a:extLst>
                <a:ext uri="{FF2B5EF4-FFF2-40B4-BE49-F238E27FC236}">
                  <a16:creationId xmlns:a16="http://schemas.microsoft.com/office/drawing/2014/main" id="{A0D494E7-3B77-5DA6-73E0-EA5F2E59DC36}"/>
                </a:ext>
              </a:extLst>
            </p:cNvPr>
            <p:cNvSpPr/>
            <p:nvPr/>
          </p:nvSpPr>
          <p:spPr>
            <a:xfrm>
              <a:off x="4549775" y="2609850"/>
              <a:ext cx="3092450" cy="739254"/>
            </a:xfrm>
            <a:prstGeom prst="snip1Rect">
              <a:avLst/>
            </a:prstGeom>
            <a:solidFill>
              <a:srgbClr val="B17ED8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노래를 악장이라고 하며</a:t>
              </a:r>
              <a:r>
                <a:rPr lang="en-US" altLang="ko-KR" sz="1100" dirty="0">
                  <a:solidFill>
                    <a:schemeClr val="tx1"/>
                  </a:solidFill>
                </a:rPr>
                <a:t>, </a:t>
              </a:r>
              <a:r>
                <a:rPr lang="ko-KR" altLang="en-US" sz="1100" dirty="0">
                  <a:solidFill>
                    <a:schemeClr val="tx1"/>
                  </a:solidFill>
                </a:rPr>
                <a:t>조선 역대 왕들의 문덕과 무공을 찬양하는 노래를 한다</a:t>
              </a:r>
              <a:r>
                <a:rPr lang="en-US" altLang="ko-KR" sz="1100" dirty="0">
                  <a:solidFill>
                    <a:schemeClr val="tx1"/>
                  </a:solidFill>
                </a:rPr>
                <a:t>.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210555BD-B51B-9FF8-C936-94CE9824D80A}"/>
                </a:ext>
              </a:extLst>
            </p:cNvPr>
            <p:cNvSpPr/>
            <p:nvPr/>
          </p:nvSpPr>
          <p:spPr>
            <a:xfrm>
              <a:off x="3640138" y="2650071"/>
              <a:ext cx="658812" cy="658812"/>
            </a:xfrm>
            <a:prstGeom prst="ellipse">
              <a:avLst/>
            </a:prstGeom>
            <a:solidFill>
              <a:srgbClr val="B17ED8"/>
            </a:solidFill>
            <a:ln>
              <a:solidFill>
                <a:srgbClr val="7030A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/>
                <a:t>가</a:t>
              </a:r>
              <a:r>
                <a:rPr lang="en-US" altLang="ko-KR" sz="1400" dirty="0"/>
                <a:t>(</a:t>
              </a:r>
              <a:r>
                <a:rPr lang="ko-KR" altLang="en-US" sz="1400" dirty="0"/>
                <a:t>歌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70697B64-C26C-0A01-C7BA-8FFA65846078}"/>
                </a:ext>
              </a:extLst>
            </p:cNvPr>
            <p:cNvGrpSpPr/>
            <p:nvPr/>
          </p:nvGrpSpPr>
          <p:grpSpPr>
            <a:xfrm>
              <a:off x="4306093" y="2925242"/>
              <a:ext cx="250825" cy="57683"/>
              <a:chOff x="4306093" y="2925242"/>
              <a:chExt cx="250825" cy="57683"/>
            </a:xfrm>
          </p:grpSpPr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E6598F1A-0620-DB29-0215-5B6D7B0D88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093" y="2925242"/>
                <a:ext cx="250825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ot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34A49AE1-280A-A9A3-39F6-4F8DFE5544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093" y="2982925"/>
                <a:ext cx="250825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ot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6FE07A8E-9187-530A-8947-34FCDC7D3729}"/>
              </a:ext>
            </a:extLst>
          </p:cNvPr>
          <p:cNvGrpSpPr/>
          <p:nvPr/>
        </p:nvGrpSpPr>
        <p:grpSpPr>
          <a:xfrm>
            <a:off x="5228211" y="2811439"/>
            <a:ext cx="4002087" cy="739254"/>
            <a:chOff x="3640138" y="2609850"/>
            <a:chExt cx="4002087" cy="739254"/>
          </a:xfrm>
        </p:grpSpPr>
        <p:sp>
          <p:nvSpPr>
            <p:cNvPr id="32" name="사각형: 잘린 한쪽 모서리 31">
              <a:extLst>
                <a:ext uri="{FF2B5EF4-FFF2-40B4-BE49-F238E27FC236}">
                  <a16:creationId xmlns:a16="http://schemas.microsoft.com/office/drawing/2014/main" id="{528C950B-7811-6C04-9E4B-2C7BFAA093C2}"/>
                </a:ext>
              </a:extLst>
            </p:cNvPr>
            <p:cNvSpPr/>
            <p:nvPr/>
          </p:nvSpPr>
          <p:spPr>
            <a:xfrm>
              <a:off x="4549775" y="2609850"/>
              <a:ext cx="3092450" cy="739254"/>
            </a:xfrm>
            <a:prstGeom prst="snip1Rect">
              <a:avLst/>
            </a:prstGeom>
            <a:solidFill>
              <a:srgbClr val="FF8989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춤을 일무라고 하며</a:t>
              </a:r>
              <a:r>
                <a:rPr lang="en-US" altLang="ko-KR" sz="1100" dirty="0">
                  <a:solidFill>
                    <a:schemeClr val="tx1"/>
                  </a:solidFill>
                </a:rPr>
                <a:t>, </a:t>
              </a:r>
              <a:r>
                <a:rPr lang="ko-KR" altLang="en-US" sz="1100" dirty="0">
                  <a:solidFill>
                    <a:schemeClr val="tx1"/>
                  </a:solidFill>
                </a:rPr>
                <a:t>문무와 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무무를</a:t>
              </a:r>
              <a:r>
                <a:rPr lang="ko-KR" altLang="en-US" sz="1100" dirty="0">
                  <a:solidFill>
                    <a:schemeClr val="tx1"/>
                  </a:solidFill>
                </a:rPr>
                <a:t> 춘다</a:t>
              </a:r>
              <a:r>
                <a:rPr lang="en-US" altLang="ko-KR" sz="1100" dirty="0">
                  <a:solidFill>
                    <a:schemeClr val="tx1"/>
                  </a:solidFill>
                </a:rPr>
                <a:t>.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923C038C-DD2B-924D-87B5-B38336397225}"/>
                </a:ext>
              </a:extLst>
            </p:cNvPr>
            <p:cNvSpPr/>
            <p:nvPr/>
          </p:nvSpPr>
          <p:spPr>
            <a:xfrm>
              <a:off x="3640138" y="2650071"/>
              <a:ext cx="658812" cy="658812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4F4F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/>
                <a:t>무</a:t>
              </a:r>
              <a:r>
                <a:rPr lang="en-US" altLang="ko-KR" sz="1400" dirty="0"/>
                <a:t>(</a:t>
              </a:r>
              <a:r>
                <a:rPr lang="ko-KR" altLang="en-US" sz="1400" dirty="0"/>
                <a:t>舞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7E2258FD-4DDC-F089-C545-312F82E3CD3B}"/>
                </a:ext>
              </a:extLst>
            </p:cNvPr>
            <p:cNvGrpSpPr/>
            <p:nvPr/>
          </p:nvGrpSpPr>
          <p:grpSpPr>
            <a:xfrm>
              <a:off x="4306093" y="2925242"/>
              <a:ext cx="250825" cy="57683"/>
              <a:chOff x="4306093" y="2925242"/>
              <a:chExt cx="250825" cy="57683"/>
            </a:xfrm>
          </p:grpSpPr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00CDC166-D2DC-01C7-EE0B-7EBABBC6C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093" y="2925242"/>
                <a:ext cx="250825" cy="0"/>
              </a:xfrm>
              <a:prstGeom prst="line">
                <a:avLst/>
              </a:prstGeom>
              <a:ln w="12700">
                <a:solidFill>
                  <a:srgbClr val="FF4F4F"/>
                </a:solidFill>
                <a:prstDash val="sysDot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2B506F72-DB19-8832-176A-104B2CA42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093" y="2982925"/>
                <a:ext cx="250825" cy="0"/>
              </a:xfrm>
              <a:prstGeom prst="line">
                <a:avLst/>
              </a:prstGeom>
              <a:ln w="12700">
                <a:solidFill>
                  <a:srgbClr val="FF4F4F"/>
                </a:solidFill>
                <a:prstDash val="sysDot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855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DBBE-6B31-325D-BCCC-03DEA65B9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9BC1B9-02D3-189E-AB12-71CB5DEACB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「종묘제례악」 중 </a:t>
            </a:r>
            <a:r>
              <a:rPr kumimoji="1" lang="ko-KR" altLang="en-US" dirty="0" err="1">
                <a:latin typeface="+mn-ea"/>
                <a:ea typeface="+mn-ea"/>
              </a:rPr>
              <a:t>보태평</a:t>
            </a:r>
            <a:r>
              <a:rPr kumimoji="1" lang="ko-KR" altLang="en-US" dirty="0">
                <a:latin typeface="+mn-ea"/>
                <a:ea typeface="+mn-ea"/>
              </a:rPr>
              <a:t> </a:t>
            </a:r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 err="1">
                <a:latin typeface="+mn-ea"/>
                <a:ea typeface="+mn-ea"/>
              </a:rPr>
              <a:t>영신희문</a:t>
            </a:r>
            <a:r>
              <a:rPr kumimoji="1" lang="en-US" altLang="ko-KR" dirty="0">
                <a:latin typeface="+mn-ea"/>
                <a:ea typeface="+mn-ea"/>
              </a:rPr>
              <a:t>’ </a:t>
            </a:r>
            <a:r>
              <a:rPr kumimoji="1" lang="ko-KR" altLang="en-US" dirty="0">
                <a:latin typeface="+mn-ea"/>
                <a:ea typeface="+mn-ea"/>
              </a:rPr>
              <a:t>감상하기</a:t>
            </a: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028AA93F-C6B8-DA42-30C4-611930D33D67}"/>
              </a:ext>
            </a:extLst>
          </p:cNvPr>
          <p:cNvSpPr/>
          <p:nvPr/>
        </p:nvSpPr>
        <p:spPr>
          <a:xfrm>
            <a:off x="1364740" y="1549855"/>
            <a:ext cx="1038826" cy="300537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영신희문</a:t>
            </a:r>
            <a:endParaRPr lang="en-US" altLang="ko-KR" sz="1200" dirty="0">
              <a:latin typeface="+mn-ea"/>
            </a:endParaRP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DF928CC-6D59-73A5-C208-972226E0ADD8}"/>
              </a:ext>
            </a:extLst>
          </p:cNvPr>
          <p:cNvSpPr txBox="1">
            <a:spLocks/>
          </p:cNvSpPr>
          <p:nvPr/>
        </p:nvSpPr>
        <p:spPr>
          <a:xfrm>
            <a:off x="2615834" y="1530262"/>
            <a:ext cx="8846821" cy="10496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 err="1">
                <a:latin typeface="+mn-ea"/>
                <a:ea typeface="+mn-ea"/>
              </a:rPr>
              <a:t>보태평</a:t>
            </a:r>
            <a:r>
              <a:rPr kumimoji="1" lang="ko-KR" altLang="en-US" sz="1400" b="0" dirty="0">
                <a:latin typeface="+mn-ea"/>
                <a:ea typeface="+mn-ea"/>
              </a:rPr>
              <a:t> </a:t>
            </a:r>
            <a:r>
              <a:rPr kumimoji="1" lang="en-US" altLang="ko-KR" sz="1400" b="0" dirty="0">
                <a:latin typeface="+mn-ea"/>
                <a:ea typeface="+mn-ea"/>
              </a:rPr>
              <a:t>11</a:t>
            </a:r>
            <a:r>
              <a:rPr kumimoji="1" lang="ko-KR" altLang="en-US" sz="1400" b="0" dirty="0">
                <a:latin typeface="+mn-ea"/>
                <a:ea typeface="+mn-ea"/>
              </a:rPr>
              <a:t>곡 중 첫 곡인 희문은 종묘제례에서 </a:t>
            </a:r>
            <a:r>
              <a:rPr kumimoji="1" lang="ko-KR" altLang="en-US" sz="1400" b="0" dirty="0" err="1">
                <a:latin typeface="+mn-ea"/>
                <a:ea typeface="+mn-ea"/>
              </a:rPr>
              <a:t>영신례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전폐례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초헌례의</a:t>
            </a:r>
            <a:r>
              <a:rPr kumimoji="1" lang="ko-KR" altLang="en-US" sz="1400" b="0" dirty="0">
                <a:latin typeface="+mn-ea"/>
                <a:ea typeface="+mn-ea"/>
              </a:rPr>
              <a:t> 절차에서 연주된다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 err="1">
                <a:latin typeface="+mn-ea"/>
                <a:ea typeface="+mn-ea"/>
              </a:rPr>
              <a:t>영신례에서</a:t>
            </a:r>
            <a:r>
              <a:rPr kumimoji="1" lang="ko-KR" altLang="en-US" sz="1400" b="0" dirty="0">
                <a:latin typeface="+mn-ea"/>
                <a:ea typeface="+mn-ea"/>
              </a:rPr>
              <a:t> 연주되는 희문은 ‘</a:t>
            </a:r>
            <a:r>
              <a:rPr kumimoji="1" lang="ko-KR" altLang="en-US" sz="1400" b="0" dirty="0" err="1">
                <a:latin typeface="+mn-ea"/>
                <a:ea typeface="+mn-ea"/>
              </a:rPr>
              <a:t>영신희문’이라고</a:t>
            </a:r>
            <a:r>
              <a:rPr kumimoji="1" lang="ko-KR" altLang="en-US" sz="1400" b="0" dirty="0">
                <a:latin typeface="+mn-ea"/>
                <a:ea typeface="+mn-ea"/>
              </a:rPr>
              <a:t> 하며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전폐례에서는</a:t>
            </a:r>
            <a:r>
              <a:rPr kumimoji="1" lang="ko-KR" altLang="en-US" sz="1400" b="0" dirty="0">
                <a:latin typeface="+mn-ea"/>
                <a:ea typeface="+mn-ea"/>
              </a:rPr>
              <a:t> ‘</a:t>
            </a:r>
            <a:r>
              <a:rPr kumimoji="1" lang="ko-KR" altLang="en-US" sz="1400" b="0" dirty="0" err="1">
                <a:latin typeface="+mn-ea"/>
                <a:ea typeface="+mn-ea"/>
              </a:rPr>
              <a:t>전폐희문’이라고</a:t>
            </a:r>
            <a:r>
              <a:rPr kumimoji="1" lang="ko-KR" altLang="en-US" sz="1400" b="0" dirty="0">
                <a:latin typeface="+mn-ea"/>
                <a:ea typeface="+mn-ea"/>
              </a:rPr>
              <a:t>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또한 </a:t>
            </a:r>
            <a:r>
              <a:rPr kumimoji="1" lang="ko-KR" altLang="en-US" sz="1400" b="0" dirty="0" err="1">
                <a:latin typeface="+mn-ea"/>
                <a:ea typeface="+mn-ea"/>
              </a:rPr>
              <a:t>초헌례에서</a:t>
            </a:r>
            <a:r>
              <a:rPr kumimoji="1" lang="ko-KR" altLang="en-US" sz="1400" b="0" dirty="0">
                <a:latin typeface="+mn-ea"/>
                <a:ea typeface="+mn-ea"/>
              </a:rPr>
              <a:t> 연주되는 희문은 ‘</a:t>
            </a:r>
            <a:r>
              <a:rPr kumimoji="1" lang="ko-KR" altLang="en-US" sz="1400" b="0" dirty="0" err="1">
                <a:latin typeface="+mn-ea"/>
                <a:ea typeface="+mn-ea"/>
              </a:rPr>
              <a:t>인입희문’이라고</a:t>
            </a:r>
            <a:r>
              <a:rPr kumimoji="1" lang="ko-KR" altLang="en-US" sz="1400" b="0" dirty="0">
                <a:latin typeface="+mn-ea"/>
                <a:ea typeface="+mn-ea"/>
              </a:rPr>
              <a:t>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이러한 절차에서 연주되는 희문은 선율이 같지만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연주 속도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가사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장식음에 차이가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pic>
        <p:nvPicPr>
          <p:cNvPr id="5" name="3단원_교과서_101쪽_QR52_1.종묘제례악 중_보태평_영신희문">
            <a:hlinkClick r:id="" action="ppaction://media"/>
            <a:extLst>
              <a:ext uri="{FF2B5EF4-FFF2-40B4-BE49-F238E27FC236}">
                <a16:creationId xmlns:a16="http://schemas.microsoft.com/office/drawing/2014/main" id="{FBBB505C-2B1F-A95A-B2A2-B25E0DBCBE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5897" y="3644537"/>
            <a:ext cx="309896" cy="30989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669240F-66A5-8BB0-3AC8-660CEEC47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834" y="3172098"/>
            <a:ext cx="8948057" cy="250884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E5FE8839-24D1-7A21-0430-7F72980E5B8A}"/>
              </a:ext>
            </a:extLst>
          </p:cNvPr>
          <p:cNvSpPr/>
          <p:nvPr/>
        </p:nvSpPr>
        <p:spPr>
          <a:xfrm>
            <a:off x="2759527" y="4426518"/>
            <a:ext cx="8128364" cy="1254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55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노랑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노랑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6500</TotalTime>
  <Words>614</Words>
  <Application>Microsoft Office PowerPoint</Application>
  <PresentationFormat>와이드스크린</PresentationFormat>
  <Paragraphs>51</Paragraphs>
  <Slides>7</Slides>
  <Notes>4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NanumGothicExtraBold</vt:lpstr>
      <vt:lpstr>맑은 고딕</vt:lpstr>
      <vt:lpstr>나눔고딕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221</cp:revision>
  <dcterms:created xsi:type="dcterms:W3CDTF">2024-07-03T01:17:18Z</dcterms:created>
  <dcterms:modified xsi:type="dcterms:W3CDTF">2025-09-12T00:28:27Z</dcterms:modified>
</cp:coreProperties>
</file>