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397" r:id="rId9"/>
    <p:sldId id="359" r:id="rId10"/>
    <p:sldId id="398" r:id="rId11"/>
    <p:sldId id="404" r:id="rId12"/>
    <p:sldId id="399" r:id="rId13"/>
    <p:sldId id="403" r:id="rId14"/>
    <p:sldId id="350" r:id="rId15"/>
    <p:sldId id="295" r:id="rId16"/>
  </p:sldIdLst>
  <p:sldSz cx="12192000" cy="6858000"/>
  <p:notesSz cx="6858000" cy="9144000"/>
  <p:embeddedFontLs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3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신명 나는 풍물놀이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79655-BCD0-F22D-B77C-47CF8B93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6672FD0-9661-2FC7-802F-FBBB99B36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E0BD338-7F2C-1B49-12BD-4FA1722F0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우리 가족에게 풍물놀이를 소개하고 함께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D506E8B-E9C3-39A2-6936-832BB801195D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가족에게 풍물놀이를 소개할 내용 정리하기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200781A-8E02-7151-216F-C1A36FEA7AD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2E5D592E-52CB-13A9-E8C4-2A5A0FC51FA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0B9D3001-69C6-C8BB-5057-D8D646C2AE70}"/>
              </a:ext>
            </a:extLst>
          </p:cNvPr>
          <p:cNvSpPr txBox="1">
            <a:spLocks/>
          </p:cNvSpPr>
          <p:nvPr/>
        </p:nvSpPr>
        <p:spPr>
          <a:xfrm>
            <a:off x="985181" y="1897230"/>
            <a:ext cx="981160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풍물놀이에 사용되는 악기의 이름과 음색의 특징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연주 방법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풍물놀이의 </a:t>
            </a: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</a:rPr>
              <a:t>유래와 의미 등을 짧은 글로 적는다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9438DAFB-76DB-2856-8896-15B98DC1549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B5525EC-9FA1-2C23-0F65-32B7642F4BB5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DE658A6-5FD9-0FB3-3953-24CBDEC6246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65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5637644-B5CE-1F36-4D31-92976E86C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21" y="2860406"/>
            <a:ext cx="8251492" cy="186721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0F24C83-5304-86AC-83C4-56F66B2AC2F0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D2113E8-C5FF-FD95-AF74-DFE2738B0CBD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370DAC1-B9CF-FF66-1830-6652B0C1B14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482745" y="99858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풍물놀이와 관련된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1C03E8C-4E76-4A43-8BAC-D717344C7F29}"/>
              </a:ext>
            </a:extLst>
          </p:cNvPr>
          <p:cNvSpPr txBox="1">
            <a:spLocks/>
          </p:cNvSpPr>
          <p:nvPr/>
        </p:nvSpPr>
        <p:spPr>
          <a:xfrm>
            <a:off x="1101092" y="1806139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풍물놀이에 관한 경험을 자유롭게 발표해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</a:rPr>
              <a:t>정월대보름과 관련한 뉴스에서 풍물놀이 연주 장면을 봤습니다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</a:rPr>
              <a:t>      </a:t>
            </a:r>
            <a:r>
              <a:rPr kumimoji="1" lang="ko-KR" altLang="en-US" sz="2400" dirty="0">
                <a:solidFill>
                  <a:schemeClr val="tx1"/>
                </a:solidFill>
              </a:rPr>
              <a:t>체험 활동으로 민속촌에 갔을 때 풍물놀이 공연을 봤습니다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33F0C17-CF1F-872D-C2CB-19A942EF7C4B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1743ABA-F7D9-C149-3910-C7C69884AEA3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763A6F1-E545-5B1F-05C9-FFABB09DA85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3152" y="2652812"/>
            <a:ext cx="774342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풍물놀이를 감상하고 분위기를 이야기할 수 있어요</a:t>
            </a:r>
            <a:r>
              <a:rPr kumimoji="1" lang="en-US" altLang="ko-KR" sz="4400" dirty="0"/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E986271-3711-445D-DC5F-58EF1916CA8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734EE4C-FA67-3EE9-F1E7-AAD5789F6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9991"/>
            <a:ext cx="12192000" cy="490330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풍물놀이를 감상하고 음악의 분위기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풍물놀이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0CECFCC6-32E4-9B16-91A2-DA9867A502A6}"/>
              </a:ext>
            </a:extLst>
          </p:cNvPr>
          <p:cNvSpPr txBox="1">
            <a:spLocks/>
          </p:cNvSpPr>
          <p:nvPr/>
        </p:nvSpPr>
        <p:spPr>
          <a:xfrm>
            <a:off x="1101092" y="1806139"/>
            <a:ext cx="10240902" cy="101004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풍물놀이를 감상하고 음악의 빠르기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연주자들의 옷차림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상모돌리기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연주장의 분위기 등 떠오르는 생각을 자유롭게 발표해 봅시다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E582B-5EAF-F43F-FEB2-0F0FEF4CED40}"/>
              </a:ext>
            </a:extLst>
          </p:cNvPr>
          <p:cNvSpPr txBox="1"/>
          <p:nvPr/>
        </p:nvSpPr>
        <p:spPr>
          <a:xfrm>
            <a:off x="5764752" y="4943186"/>
            <a:ext cx="62247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연주자들이 쓰고 있는 모자의 장식이 흥미로웠습니다</a:t>
            </a:r>
            <a:r>
              <a:rPr kumimoji="1"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kumimoji="1"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연주자들의 움직임이 매우 빠르고 경쾌했습니다</a:t>
            </a:r>
            <a:r>
              <a:rPr kumimoji="1"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kumimoji="1"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상모를 돌리다가 긴 줄이 밟히거나 엉킬까 봐 긴장</a:t>
            </a:r>
            <a:endParaRPr kumimoji="1" lang="en-US" altLang="ko-KR" sz="20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kumimoji="1" lang="ko-KR" altLang="en-US" sz="2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했습니다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1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Ⅱ-5-01 [신명 나는 풍물놀이] 감상">
            <a:hlinkClick r:id="" action="ppaction://media"/>
            <a:extLst>
              <a:ext uri="{FF2B5EF4-FFF2-40B4-BE49-F238E27FC236}">
                <a16:creationId xmlns:a16="http://schemas.microsoft.com/office/drawing/2014/main" id="{78A4C785-E5EE-FA00-329C-9CE07451B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5089" y="1004339"/>
            <a:ext cx="406400" cy="406400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2B171B4-6671-953D-0E9F-DC6DB2C2FC0F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3355B36-A594-4BB5-6ECC-E17D31C2514D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39BBF8A-3315-E521-44BB-340EE67C52B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0B0F3-5EDD-BB31-784C-526576407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46365A8-A01F-6346-6122-346E121B8D4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EC18613-1EF8-B76E-2B3E-D0F632BB8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풍물놀이를 감상하고 음악의 분위기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867BF45-9FB6-3F6C-C9B3-2B157DDCDA7C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풍물놀이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4DA579F-455A-47B0-1C8F-48E5BDED7468}"/>
              </a:ext>
            </a:extLst>
          </p:cNvPr>
          <p:cNvSpPr txBox="1">
            <a:spLocks/>
          </p:cNvSpPr>
          <p:nvPr/>
        </p:nvSpPr>
        <p:spPr>
          <a:xfrm>
            <a:off x="1101092" y="1806139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2014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년 유네스코 인류무형문화유산으로 등재되었다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농사나 축제 등 마을의 안녕과 풍년을 비는 의식이나 행사에 사용되었다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여러 가지 악기를 연주하며 춤과 노래를 함께 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A364D8B-20BE-BC7F-2861-252045BD4571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654BDB1-86C3-E957-74E3-7F894C595E56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4B23DB7-53BC-AAE2-FBAC-C4DC4DDA30A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65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풍물놀이에 사용되는 악기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풍물놀이에 사용되는 악기 살펴보기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444FEEF-8859-CCF6-5BEC-DA439876982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DEA47002-B1AA-DC4D-3649-3E007FA4A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C3E13A4-5C4C-7B31-BC5F-FDC2014418D3}"/>
              </a:ext>
            </a:extLst>
          </p:cNvPr>
          <p:cNvSpPr txBox="1">
            <a:spLocks/>
          </p:cNvSpPr>
          <p:nvPr/>
        </p:nvSpPr>
        <p:spPr>
          <a:xfrm>
            <a:off x="1101092" y="1806139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연주되는 악기에 유의하여 풍물놀이를 다시 감상한다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교과서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93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쪽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붙임딱지를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활용하여 연주되는 악기를 정리한다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E9B5FE3-E5C2-19BC-A6DB-311A074C1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3870" y="2736464"/>
            <a:ext cx="9195750" cy="3527680"/>
          </a:xfrm>
          <a:prstGeom prst="rect">
            <a:avLst/>
          </a:prstGeom>
        </p:spPr>
      </p:pic>
      <p:pic>
        <p:nvPicPr>
          <p:cNvPr id="7" name="Ⅱ-5-02 [신명 나는 풍물놀이] 악기(북)">
            <a:hlinkClick r:id="" action="ppaction://media"/>
            <a:extLst>
              <a:ext uri="{FF2B5EF4-FFF2-40B4-BE49-F238E27FC236}">
                <a16:creationId xmlns:a16="http://schemas.microsoft.com/office/drawing/2014/main" id="{0482EC02-689F-F8B1-133D-66D8FF41E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50289" y="5613838"/>
            <a:ext cx="406400" cy="406400"/>
          </a:xfrm>
          <a:prstGeom prst="rect">
            <a:avLst/>
          </a:prstGeom>
        </p:spPr>
      </p:pic>
      <p:pic>
        <p:nvPicPr>
          <p:cNvPr id="12" name="Ⅱ-5-03 [신명 나는 풍물놀이] 악기(징)">
            <a:hlinkClick r:id="" action="ppaction://media"/>
            <a:extLst>
              <a:ext uri="{FF2B5EF4-FFF2-40B4-BE49-F238E27FC236}">
                <a16:creationId xmlns:a16="http://schemas.microsoft.com/office/drawing/2014/main" id="{0A82B873-528D-B804-749E-A2C1EDA6F0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27346" y="5569401"/>
            <a:ext cx="406400" cy="406400"/>
          </a:xfrm>
          <a:prstGeom prst="rect">
            <a:avLst/>
          </a:prstGeom>
        </p:spPr>
      </p:pic>
      <p:pic>
        <p:nvPicPr>
          <p:cNvPr id="13" name="Ⅱ-5-04 [신명 나는 풍물놀이] 악기(태평소)">
            <a:hlinkClick r:id="" action="ppaction://media"/>
            <a:extLst>
              <a:ext uri="{FF2B5EF4-FFF2-40B4-BE49-F238E27FC236}">
                <a16:creationId xmlns:a16="http://schemas.microsoft.com/office/drawing/2014/main" id="{0BDF7A2C-AB7A-FE32-258E-6983E0A0CA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04023" y="4093904"/>
            <a:ext cx="406400" cy="406400"/>
          </a:xfrm>
          <a:prstGeom prst="rect">
            <a:avLst/>
          </a:prstGeom>
        </p:spPr>
      </p:pic>
      <p:pic>
        <p:nvPicPr>
          <p:cNvPr id="14" name="Ⅱ-5-05 [신명 나는 풍물놀이] 악기(꽹과리)">
            <a:hlinkClick r:id="" action="ppaction://media"/>
            <a:extLst>
              <a:ext uri="{FF2B5EF4-FFF2-40B4-BE49-F238E27FC236}">
                <a16:creationId xmlns:a16="http://schemas.microsoft.com/office/drawing/2014/main" id="{6B10538C-6F8D-84F4-F34D-4965A2C34E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84088" y="5784539"/>
            <a:ext cx="406400" cy="406400"/>
          </a:xfrm>
          <a:prstGeom prst="rect">
            <a:avLst/>
          </a:prstGeom>
        </p:spPr>
      </p:pic>
      <p:pic>
        <p:nvPicPr>
          <p:cNvPr id="16" name="Ⅱ-5-06 [신명 나는 풍물놀이] 악기(장구)">
            <a:hlinkClick r:id="" action="ppaction://media"/>
            <a:extLst>
              <a:ext uri="{FF2B5EF4-FFF2-40B4-BE49-F238E27FC236}">
                <a16:creationId xmlns:a16="http://schemas.microsoft.com/office/drawing/2014/main" id="{5FDB2AEE-E37A-E73D-A907-D6CAA3637B3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41277" y="4324337"/>
            <a:ext cx="406400" cy="406400"/>
          </a:xfrm>
          <a:prstGeom prst="rect">
            <a:avLst/>
          </a:prstGeom>
        </p:spPr>
      </p:pic>
      <p:pic>
        <p:nvPicPr>
          <p:cNvPr id="17" name="Ⅱ-5-07 [신명 나는 풍물놀이] 악기(소고)">
            <a:hlinkClick r:id="" action="ppaction://media"/>
            <a:extLst>
              <a:ext uri="{FF2B5EF4-FFF2-40B4-BE49-F238E27FC236}">
                <a16:creationId xmlns:a16="http://schemas.microsoft.com/office/drawing/2014/main" id="{A1FD43E0-A2AE-8CA8-56A8-6D353D5415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34612" y="5563319"/>
            <a:ext cx="406400" cy="406400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F27BDF3-3F72-1844-6497-AE0C5EEFA183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2BE7E4A-483F-09F6-0B38-35FE7DC92CCC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E63FC06F-B7CB-86CB-E5E0-D11B14627E7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E6ADB-839C-F21A-9AEC-0BD22BFC5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87CE54A-F98F-8807-F32E-24005BD240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D4F4FD7-0060-DD1E-0C86-063C19226D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풍물놀이에 사용되는 악기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9055ABA-7B74-2D78-86D3-A4715D2942A7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풍물놀이에 사용되는 악기 탐색하기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6C0A6A02-7D43-C0E1-3813-04AEDFA62B1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EB6DE48-0CEF-2B5A-4529-9F55CEAFC8B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B736AFC8-A37E-03ED-2DBC-D0C3954733CE}"/>
              </a:ext>
            </a:extLst>
          </p:cNvPr>
          <p:cNvSpPr txBox="1">
            <a:spLocks/>
          </p:cNvSpPr>
          <p:nvPr/>
        </p:nvSpPr>
        <p:spPr>
          <a:xfrm>
            <a:off x="1114155" y="1786545"/>
            <a:ext cx="86525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다양한 방법으로 악기를 탐색한다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눈으로 관찰하기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손으로 만져 보기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 내 보기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악기에 사용된 재료를 살펴본다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쇠로 된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꽹과리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징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가죽과 나무로 된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북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소고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-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쇠와 나무로 된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태평소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방법을 살펴본다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-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부는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관악기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태평소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-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때리는 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타악기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꽹과리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북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징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소고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악기 소리를 하나씩 들으며 음색의 특징을 기억한다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DC137E4-B330-C32B-CE3C-DCB540AFF517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7791455-FA16-21CD-0801-D9FC369C12BF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7A39830-A208-6923-C751-2084FA36CE5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7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CB4F-B0BD-823B-A9AA-D43B2B9E1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85A6577-3968-5266-C11F-DCF65A3748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A4EEF51-45DB-8026-82F6-A0E53599D4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풍물놀이에 사용되는 악기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A62C94-14A7-3161-3B53-CB891ED2B9E3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풍물놀이에 사용되는 악기 탐색하기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00C5E5F-0149-C13A-CA92-592039C8782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CDC70B5E-27C8-C0F7-05A0-95F5CEF6F153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BCDA02B-64C5-9303-E504-D542FB72C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93" y="1722612"/>
            <a:ext cx="8230749" cy="442974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A634508-0E10-B8C4-D6F9-A0363ABFDACE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ABD54AB-6130-462D-F22F-423B2C1A0796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1F3D9AF-5C96-6CF5-1161-D300B5F9BE7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1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AA19-0E25-1335-6E39-D726781A0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E07CD17-0E73-C9A3-8939-E67E5B4CBE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D80748D-09E7-D382-EE93-7CFDD7DD5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풍물놀이에 맞추어 여러 가지 모양의 대형 만들어 걸어보기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C12021E-D0AC-131E-B0DD-970A4A7B421A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여러 가지 모양의 대형 만들며 걷기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4B5B5A3-AE27-C902-C182-B8356E65456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6A4B0D5F-F71C-86A6-9D3B-A40915A84F04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4B18D30A-1CA0-CFB4-B5BD-8F693B6C1657}"/>
              </a:ext>
            </a:extLst>
          </p:cNvPr>
          <p:cNvSpPr txBox="1">
            <a:spLocks/>
          </p:cNvSpPr>
          <p:nvPr/>
        </p:nvSpPr>
        <p:spPr>
          <a:xfrm>
            <a:off x="985181" y="1897230"/>
            <a:ext cx="981160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</a:rPr>
              <a:t>원으로 걷기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리을</a:t>
            </a:r>
            <a:r>
              <a:rPr kumimoji="1" lang="en-US" altLang="ko-KR" sz="2400" dirty="0">
                <a:solidFill>
                  <a:schemeClr val="tx1"/>
                </a:solidFill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</a:rPr>
              <a:t>ㄹ</a:t>
            </a:r>
            <a:r>
              <a:rPr kumimoji="1" lang="en-US" altLang="ko-KR" sz="2400" dirty="0">
                <a:solidFill>
                  <a:schemeClr val="tx1"/>
                </a:solidFill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</a:rPr>
              <a:t>자로 걷기</a:t>
            </a:r>
            <a:r>
              <a:rPr kumimoji="1" lang="en-US" altLang="ko-KR" sz="2400" dirty="0">
                <a:solidFill>
                  <a:schemeClr val="tx1"/>
                </a:solidFill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</a:rPr>
              <a:t>달팽이 만들기 등 대형을 만들며 걷는다</a:t>
            </a:r>
            <a:r>
              <a:rPr kumimoji="1" lang="en-US" altLang="ko-KR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58DE0A1-EA0A-7597-B851-4168E360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91" y="2716349"/>
            <a:ext cx="8202170" cy="3391373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8E245B8-4216-7445-CE4C-DB66DA216FB7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8BCBD7B-D29E-DDF1-D818-233E384E99BC}"/>
              </a:ext>
            </a:extLst>
          </p:cNvPr>
          <p:cNvSpPr txBox="1">
            <a:spLocks/>
          </p:cNvSpPr>
          <p:nvPr/>
        </p:nvSpPr>
        <p:spPr>
          <a:xfrm>
            <a:off x="10358907" y="537374"/>
            <a:ext cx="145961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신명 나는 풍물놀이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4130C7F-9948-926D-E57A-4290224D6D0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34~35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62854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6708</TotalTime>
  <Words>572</Words>
  <Application>Microsoft Office PowerPoint</Application>
  <PresentationFormat>와이드스크린</PresentationFormat>
  <Paragraphs>102</Paragraphs>
  <Slides>12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NanumGothicExtraBold</vt:lpstr>
      <vt:lpstr>나눔고딕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174</cp:revision>
  <dcterms:created xsi:type="dcterms:W3CDTF">2024-07-03T01:17:18Z</dcterms:created>
  <dcterms:modified xsi:type="dcterms:W3CDTF">2025-02-25T05:55:26Z</dcterms:modified>
</cp:coreProperties>
</file>