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6" r:id="rId8"/>
    <p:sldId id="363" r:id="rId9"/>
    <p:sldId id="369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6"/>
            <p14:sldId id="363"/>
            <p14:sldId id="36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76B"/>
    <a:srgbClr val="FF4F4F"/>
    <a:srgbClr val="FF8989"/>
    <a:srgbClr val="B17ED8"/>
    <a:srgbClr val="FF2121"/>
    <a:srgbClr val="A8AFC5"/>
    <a:srgbClr val="6F6AAA"/>
    <a:srgbClr val="2B3C71"/>
    <a:srgbClr val="FFFFFF"/>
    <a:srgbClr val="E97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9" autoAdjust="0"/>
    <p:restoredTop sz="94145" autoAdjust="0"/>
  </p:normalViewPr>
  <p:slideViewPr>
    <p:cSldViewPr snapToGrid="0" showGuides="1">
      <p:cViewPr varScale="1">
        <p:scale>
          <a:sx n="150" d="100"/>
          <a:sy n="150" d="100"/>
        </p:scale>
        <p:origin x="570" y="108"/>
      </p:cViewPr>
      <p:guideLst>
        <p:guide orient="horz" pos="2160"/>
        <p:guide pos="3840"/>
      </p:guideLst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7506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00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297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603" y="3491627"/>
            <a:ext cx="6010591" cy="792000"/>
          </a:xfrm>
        </p:spPr>
        <p:txBody>
          <a:bodyPr/>
          <a:lstStyle/>
          <a:p>
            <a:r>
              <a:rPr kumimoji="1" lang="ko-KR" altLang="en-US" sz="3600" dirty="0" err="1">
                <a:latin typeface="+mn-ea"/>
                <a:ea typeface="+mn-ea"/>
              </a:rPr>
              <a:t>근현대</a:t>
            </a:r>
            <a:r>
              <a:rPr kumimoji="1" lang="ko-KR" altLang="en-US" sz="3600" dirty="0">
                <a:latin typeface="+mn-ea"/>
                <a:ea typeface="+mn-ea"/>
              </a:rPr>
              <a:t> 시대 음악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107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359" y="3494412"/>
            <a:ext cx="6431282" cy="1293123"/>
          </a:xfrm>
        </p:spPr>
        <p:txBody>
          <a:bodyPr/>
          <a:lstStyle/>
          <a:p>
            <a:r>
              <a:rPr kumimoji="1" lang="ko-KR" altLang="en-US" sz="3200" dirty="0" err="1">
                <a:latin typeface="+mn-ea"/>
                <a:ea typeface="+mn-ea"/>
              </a:rPr>
              <a:t>근현대</a:t>
            </a:r>
            <a:r>
              <a:rPr kumimoji="1" lang="ko-KR" altLang="en-US" sz="3200" dirty="0">
                <a:latin typeface="+mn-ea"/>
                <a:ea typeface="+mn-ea"/>
              </a:rPr>
              <a:t> 시대의 악곡을 듣고</a:t>
            </a:r>
            <a:r>
              <a:rPr kumimoji="1" lang="en-US" altLang="ko-KR" sz="32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음악의 특징을 설명할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근현대</a:t>
            </a:r>
            <a:r>
              <a:rPr kumimoji="1" lang="ko-KR" altLang="en-US" dirty="0">
                <a:latin typeface="+mn-ea"/>
                <a:ea typeface="+mn-ea"/>
              </a:rPr>
              <a:t> 시대의 </a:t>
            </a:r>
            <a:r>
              <a:rPr kumimoji="1" lang="ko-KR" altLang="en-US" dirty="0" err="1">
                <a:latin typeface="+mn-ea"/>
                <a:ea typeface="+mn-ea"/>
              </a:rPr>
              <a:t>사회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〮문화적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배경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793874D2-A9DE-1BEA-A24B-551992FE4A9C}"/>
              </a:ext>
            </a:extLst>
          </p:cNvPr>
          <p:cNvSpPr txBox="1">
            <a:spLocks/>
          </p:cNvSpPr>
          <p:nvPr/>
        </p:nvSpPr>
        <p:spPr>
          <a:xfrm>
            <a:off x="1508579" y="1552330"/>
            <a:ext cx="9834154" cy="15655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 err="1">
                <a:latin typeface="+mn-ea"/>
                <a:ea typeface="+mn-ea"/>
              </a:rPr>
              <a:t>근현대</a:t>
            </a:r>
            <a:r>
              <a:rPr kumimoji="1" lang="ko-KR" altLang="en-US" sz="1600" b="0" dirty="0">
                <a:latin typeface="+mn-ea"/>
                <a:ea typeface="+mn-ea"/>
              </a:rPr>
              <a:t> 시대의 우리나라 음악은 국권 강탈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전쟁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서양 문물 유입 등으로 활동에 많은 제약을 받았지만 많은 사람들의 노력으로 이를 지킬 수 있었다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또한 서양 문화의 도입으로 인해 창극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사물놀이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국악 관현악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창작  </a:t>
            </a:r>
            <a:r>
              <a:rPr kumimoji="1" lang="ko-KR" altLang="en-US" sz="1600" b="0" dirty="0" err="1">
                <a:latin typeface="+mn-ea"/>
                <a:ea typeface="+mn-ea"/>
              </a:rPr>
              <a:t>국악곡</a:t>
            </a:r>
            <a:r>
              <a:rPr kumimoji="1" lang="ko-KR" altLang="en-US" sz="1600" b="0" dirty="0">
                <a:latin typeface="+mn-ea"/>
                <a:ea typeface="+mn-ea"/>
              </a:rPr>
              <a:t> 같은 새로운 음악 장르도 생겨났다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이후 문화재법의 제정과 유네스코 국가유산 등록 등 전통음악을 보존하고 계승하려는 움직임 이 생겨났고 국악은 다양한 시도로 발전하고 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9E6C-26BF-3429-F537-83EC3B3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E8F313-BCA9-05E2-5CC6-AE69EB4CE1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/>
              <a:t>근현대</a:t>
            </a:r>
            <a:r>
              <a:rPr kumimoji="1" lang="ko-KR" altLang="en-US" dirty="0"/>
              <a:t> 시대의 창작 국악 알아보기</a:t>
            </a:r>
          </a:p>
        </p:txBody>
      </p:sp>
      <p:sp>
        <p:nvSpPr>
          <p:cNvPr id="7" name="이중 물결 6">
            <a:extLst>
              <a:ext uri="{FF2B5EF4-FFF2-40B4-BE49-F238E27FC236}">
                <a16:creationId xmlns:a16="http://schemas.microsoft.com/office/drawing/2014/main" id="{503B903F-6307-6FF2-F94E-99822CF72310}"/>
              </a:ext>
            </a:extLst>
          </p:cNvPr>
          <p:cNvSpPr/>
          <p:nvPr/>
        </p:nvSpPr>
        <p:spPr>
          <a:xfrm>
            <a:off x="1146844" y="1311548"/>
            <a:ext cx="1609055" cy="374650"/>
          </a:xfrm>
          <a:prstGeom prst="doubleWav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창작 국악의 발달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EC976CF6-0736-D271-20BB-5980FFF97218}"/>
              </a:ext>
            </a:extLst>
          </p:cNvPr>
          <p:cNvSpPr/>
          <p:nvPr/>
        </p:nvSpPr>
        <p:spPr>
          <a:xfrm>
            <a:off x="1829527" y="1967053"/>
            <a:ext cx="1408973" cy="53049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/>
              <a:t>1960</a:t>
            </a:r>
            <a:r>
              <a:rPr lang="ko-KR" altLang="en-US" sz="1400" dirty="0"/>
              <a:t>년대</a:t>
            </a: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56DB46DA-AAF8-4100-02F9-878828E88CDA}"/>
              </a:ext>
            </a:extLst>
          </p:cNvPr>
          <p:cNvSpPr/>
          <p:nvPr/>
        </p:nvSpPr>
        <p:spPr>
          <a:xfrm>
            <a:off x="1829527" y="2934254"/>
            <a:ext cx="1408973" cy="53049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1980</a:t>
            </a:r>
            <a:r>
              <a:rPr lang="ko-KR" altLang="en-US" sz="1400" dirty="0"/>
              <a:t>년대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D837018-9C65-FC0C-EC87-6B8DEE2ADC01}"/>
              </a:ext>
            </a:extLst>
          </p:cNvPr>
          <p:cNvSpPr/>
          <p:nvPr/>
        </p:nvSpPr>
        <p:spPr>
          <a:xfrm>
            <a:off x="1829527" y="3901455"/>
            <a:ext cx="1408973" cy="53049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1990</a:t>
            </a:r>
            <a:r>
              <a:rPr lang="ko-KR" altLang="en-US" sz="1400" dirty="0"/>
              <a:t>년대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2226351A-0696-BB3D-FBD6-9D1B0A2C49D7}"/>
              </a:ext>
            </a:extLst>
          </p:cNvPr>
          <p:cNvSpPr/>
          <p:nvPr/>
        </p:nvSpPr>
        <p:spPr>
          <a:xfrm>
            <a:off x="1829526" y="4868656"/>
            <a:ext cx="1408973" cy="5304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2000</a:t>
            </a:r>
            <a:r>
              <a:rPr lang="ko-KR" altLang="en-US" sz="1400" dirty="0"/>
              <a:t>년대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4F8F00DC-BD58-DD7C-F837-81E8AA657A83}"/>
              </a:ext>
            </a:extLst>
          </p:cNvPr>
          <p:cNvSpPr txBox="1">
            <a:spLocks/>
          </p:cNvSpPr>
          <p:nvPr/>
        </p:nvSpPr>
        <p:spPr>
          <a:xfrm>
            <a:off x="3420289" y="2057819"/>
            <a:ext cx="7920811" cy="33613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400" b="0" dirty="0">
                <a:latin typeface="+mn-ea"/>
                <a:ea typeface="+mn-ea"/>
              </a:rPr>
              <a:t>1960</a:t>
            </a:r>
            <a:r>
              <a:rPr kumimoji="1" lang="ko-KR" altLang="en-US" sz="1400" b="0" dirty="0">
                <a:latin typeface="+mn-ea"/>
                <a:ea typeface="+mn-ea"/>
              </a:rPr>
              <a:t>년도 이후 국악원과 대학교를 중심으로 창작 국악 활동이 활발해지기 시작하였다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15367D99-9D3E-6A1B-00D7-CF4F89FA1292}"/>
              </a:ext>
            </a:extLst>
          </p:cNvPr>
          <p:cNvSpPr txBox="1">
            <a:spLocks/>
          </p:cNvSpPr>
          <p:nvPr/>
        </p:nvSpPr>
        <p:spPr>
          <a:xfrm>
            <a:off x="3420289" y="3031437"/>
            <a:ext cx="7920811" cy="33613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지방 국악 관현악단이 대거 창단되면서 관현악 작품의 황금기로 이어졌다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B1900975-9D5D-6F01-66A4-56ABD9518225}"/>
              </a:ext>
            </a:extLst>
          </p:cNvPr>
          <p:cNvSpPr txBox="1">
            <a:spLocks/>
          </p:cNvSpPr>
          <p:nvPr/>
        </p:nvSpPr>
        <p:spPr>
          <a:xfrm>
            <a:off x="3420288" y="3998638"/>
            <a:ext cx="7920811" cy="33613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창작 국악은 실내악 중심으로 전개되며 국악의 대중화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생활화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상품화가 </a:t>
            </a:r>
            <a:r>
              <a:rPr kumimoji="1" lang="ko-KR" altLang="en-US" sz="1400" b="0" dirty="0" err="1">
                <a:latin typeface="+mn-ea"/>
                <a:ea typeface="+mn-ea"/>
              </a:rPr>
              <a:t>표방되었다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F23DDDF1-B66F-E043-2A6E-5D5E232F2CE8}"/>
              </a:ext>
            </a:extLst>
          </p:cNvPr>
          <p:cNvSpPr txBox="1">
            <a:spLocks/>
          </p:cNvSpPr>
          <p:nvPr/>
        </p:nvSpPr>
        <p:spPr>
          <a:xfrm>
            <a:off x="3420288" y="4965839"/>
            <a:ext cx="7920811" cy="9736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국악 방송의 개국으로 창작 국악의 육성과 보급이 더욱 활발해졌다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국악과 타 장르 간의 구분이 모호해지고 연주자에 의한 창작이나 공동 창작의 비중이 커지는 등 다양한 창작 국악의 모습을 나타내고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44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9E6C-26BF-3429-F537-83EC3B3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E8F313-BCA9-05E2-5CC6-AE69EB4CE1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/>
              <a:t>근현대</a:t>
            </a:r>
            <a:r>
              <a:rPr kumimoji="1" lang="ko-KR" altLang="en-US" dirty="0"/>
              <a:t> 시대의 창작 국악 이해하기</a:t>
            </a: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503B903F-6307-6FF2-F94E-99822CF72310}"/>
              </a:ext>
            </a:extLst>
          </p:cNvPr>
          <p:cNvSpPr/>
          <p:nvPr/>
        </p:nvSpPr>
        <p:spPr>
          <a:xfrm>
            <a:off x="1292895" y="1551306"/>
            <a:ext cx="1488406" cy="307777"/>
          </a:xfrm>
          <a:prstGeom prst="homePlat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latin typeface="+mn-ea"/>
              </a:rPr>
              <a:t>프런티어</a:t>
            </a:r>
            <a:endParaRPr lang="en-US" altLang="ko-KR" sz="1200" dirty="0">
              <a:latin typeface="+mn-ea"/>
            </a:endParaRP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4FEDB-83B9-28E0-D4A0-0A52C6F53A1B}"/>
              </a:ext>
            </a:extLst>
          </p:cNvPr>
          <p:cNvSpPr txBox="1">
            <a:spLocks/>
          </p:cNvSpPr>
          <p:nvPr/>
        </p:nvSpPr>
        <p:spPr>
          <a:xfrm>
            <a:off x="2919550" y="1531713"/>
            <a:ext cx="8503918" cy="10400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양방언의 </a:t>
            </a:r>
            <a:r>
              <a:rPr kumimoji="1" lang="en-US" altLang="ko-KR" sz="1400" b="0" dirty="0">
                <a:latin typeface="+mn-ea"/>
                <a:ea typeface="+mn-ea"/>
              </a:rPr>
              <a:t>4</a:t>
            </a:r>
            <a:r>
              <a:rPr kumimoji="1" lang="ko-KR" altLang="en-US" sz="1400" b="0" dirty="0">
                <a:latin typeface="+mn-ea"/>
                <a:ea typeface="+mn-ea"/>
              </a:rPr>
              <a:t>집 앨범 ‘</a:t>
            </a:r>
            <a:r>
              <a:rPr kumimoji="1" lang="en-US" altLang="ko-KR" sz="1400" b="0" dirty="0">
                <a:latin typeface="+mn-ea"/>
                <a:ea typeface="+mn-ea"/>
              </a:rPr>
              <a:t>Pan-O-Rama’</a:t>
            </a:r>
            <a:r>
              <a:rPr kumimoji="1" lang="ko-KR" altLang="en-US" sz="1400" b="0" dirty="0">
                <a:latin typeface="+mn-ea"/>
                <a:ea typeface="+mn-ea"/>
              </a:rPr>
              <a:t>에 수록된 곡으로 </a:t>
            </a:r>
            <a:r>
              <a:rPr kumimoji="1" lang="en-US" altLang="ko-KR" sz="1400" b="0" dirty="0">
                <a:latin typeface="+mn-ea"/>
                <a:ea typeface="+mn-ea"/>
              </a:rPr>
              <a:t>2002</a:t>
            </a:r>
            <a:r>
              <a:rPr kumimoji="1" lang="ko-KR" altLang="en-US" sz="1400" b="0" dirty="0">
                <a:latin typeface="+mn-ea"/>
                <a:ea typeface="+mn-ea"/>
              </a:rPr>
              <a:t>년 부산 아시아게임 공식 주제가이기도 하다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광고 음악으로 여러 차례 소개되어 대중들에게 친숙하며 동</a:t>
            </a:r>
            <a:r>
              <a:rPr kumimoji="1" lang="en-US" altLang="ko-KR" sz="1400" b="0" dirty="0">
                <a:latin typeface="+mn-ea"/>
                <a:ea typeface="+mn-ea"/>
              </a:rPr>
              <a:t>·</a:t>
            </a:r>
            <a:r>
              <a:rPr kumimoji="1" lang="ko-KR" altLang="en-US" sz="1400" b="0" dirty="0">
                <a:latin typeface="+mn-ea"/>
                <a:ea typeface="+mn-ea"/>
              </a:rPr>
              <a:t>서양 악기가 조화를 이루고 있으며 시작 부분의 태평소 가락이 곡의 성격을 잘 드러내고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37D9F977-4806-3AE9-349A-D3C2629AEE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64114" y="2936598"/>
            <a:ext cx="7609610" cy="609058"/>
          </a:xfrm>
          <a:prstGeom prst="rect">
            <a:avLst/>
          </a:prstGeom>
        </p:spPr>
      </p:pic>
      <p:sp>
        <p:nvSpPr>
          <p:cNvPr id="42" name="사각형: 둥근 한쪽 모서리 41">
            <a:extLst>
              <a:ext uri="{FF2B5EF4-FFF2-40B4-BE49-F238E27FC236}">
                <a16:creationId xmlns:a16="http://schemas.microsoft.com/office/drawing/2014/main" id="{765EE022-1057-747A-2753-9374FA9FE952}"/>
              </a:ext>
            </a:extLst>
          </p:cNvPr>
          <p:cNvSpPr/>
          <p:nvPr/>
        </p:nvSpPr>
        <p:spPr>
          <a:xfrm>
            <a:off x="4552589" y="4056554"/>
            <a:ext cx="4610462" cy="986571"/>
          </a:xfrm>
          <a:prstGeom prst="round1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국악기 ≫ 장구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꽹과리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태평소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소금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가야금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양악기 ≫ 피아노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바이올린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기타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베이스 기타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드럼</a:t>
            </a:r>
          </a:p>
        </p:txBody>
      </p:sp>
      <p:pic>
        <p:nvPicPr>
          <p:cNvPr id="2" name="3단원_교과서_107쪽_QR54_1.프런티어">
            <a:hlinkClick r:id="" action="ppaction://media"/>
            <a:extLst>
              <a:ext uri="{FF2B5EF4-FFF2-40B4-BE49-F238E27FC236}">
                <a16:creationId xmlns:a16="http://schemas.microsoft.com/office/drawing/2014/main" id="{CD4521FA-4B22-DC26-45D9-D434C4667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3875" y="3071264"/>
            <a:ext cx="339725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17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9E6C-26BF-3429-F537-83EC3B3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E8F313-BCA9-05E2-5CC6-AE69EB4CE1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/>
              <a:t>근현대</a:t>
            </a:r>
            <a:r>
              <a:rPr kumimoji="1" lang="ko-KR" altLang="en-US" dirty="0"/>
              <a:t> 시대의 창작 국악 이해하기</a:t>
            </a: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503B903F-6307-6FF2-F94E-99822CF72310}"/>
              </a:ext>
            </a:extLst>
          </p:cNvPr>
          <p:cNvSpPr/>
          <p:nvPr/>
        </p:nvSpPr>
        <p:spPr>
          <a:xfrm>
            <a:off x="1292895" y="1551306"/>
            <a:ext cx="1488406" cy="307777"/>
          </a:xfrm>
          <a:prstGeom prst="homePlat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latin typeface="+mn-ea"/>
              </a:rPr>
              <a:t>별달거리</a:t>
            </a:r>
            <a:endParaRPr lang="en-US" altLang="ko-KR" sz="1200" dirty="0">
              <a:latin typeface="+mn-ea"/>
            </a:endParaRP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4FEDB-83B9-28E0-D4A0-0A52C6F53A1B}"/>
              </a:ext>
            </a:extLst>
          </p:cNvPr>
          <p:cNvSpPr txBox="1">
            <a:spLocks/>
          </p:cNvSpPr>
          <p:nvPr/>
        </p:nvSpPr>
        <p:spPr>
          <a:xfrm>
            <a:off x="2919550" y="1531713"/>
            <a:ext cx="8503918" cy="10400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 err="1">
                <a:latin typeface="+mn-ea"/>
                <a:ea typeface="+mn-ea"/>
              </a:rPr>
              <a:t>상자루</a:t>
            </a:r>
            <a:r>
              <a:rPr kumimoji="1" lang="ko-KR" altLang="en-US" sz="1400" b="0" dirty="0">
                <a:latin typeface="+mn-ea"/>
                <a:ea typeface="+mn-ea"/>
              </a:rPr>
              <a:t> 멤버인 조성윤 작곡의 곡으로 영남 농악 중 </a:t>
            </a:r>
            <a:r>
              <a:rPr kumimoji="1" lang="ko-KR" altLang="en-US" sz="1400" b="0" dirty="0" err="1">
                <a:latin typeface="+mn-ea"/>
                <a:ea typeface="+mn-ea"/>
              </a:rPr>
              <a:t>별달거리</a:t>
            </a:r>
            <a:r>
              <a:rPr kumimoji="1" lang="ko-KR" altLang="en-US" sz="1400" b="0" dirty="0">
                <a:latin typeface="+mn-ea"/>
                <a:ea typeface="+mn-ea"/>
              </a:rPr>
              <a:t> 장단을 바탕으로 작곡하였다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37D9F977-4806-3AE9-349A-D3C2629AEE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32427" y="2367454"/>
            <a:ext cx="4872984" cy="1747346"/>
          </a:xfrm>
          <a:prstGeom prst="rect">
            <a:avLst/>
          </a:prstGeom>
        </p:spPr>
      </p:pic>
      <p:pic>
        <p:nvPicPr>
          <p:cNvPr id="4" name="3단원_교과서_107쪽_QR54_2.별달거리">
            <a:hlinkClick r:id="" action="ppaction://media"/>
            <a:extLst>
              <a:ext uri="{FF2B5EF4-FFF2-40B4-BE49-F238E27FC236}">
                <a16:creationId xmlns:a16="http://schemas.microsoft.com/office/drawing/2014/main" id="{F06BC45E-FBC9-38CF-0C45-7B8605BA09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5475" y="2470149"/>
            <a:ext cx="403225" cy="403225"/>
          </a:xfrm>
          <a:prstGeom prst="rect">
            <a:avLst/>
          </a:prstGeom>
        </p:spPr>
      </p:pic>
      <p:sp>
        <p:nvSpPr>
          <p:cNvPr id="5" name="사각형: 둥근 한쪽 모서리 4">
            <a:extLst>
              <a:ext uri="{FF2B5EF4-FFF2-40B4-BE49-F238E27FC236}">
                <a16:creationId xmlns:a16="http://schemas.microsoft.com/office/drawing/2014/main" id="{45CAD31A-1058-7F7F-B9FC-4A427DC770B7}"/>
              </a:ext>
            </a:extLst>
          </p:cNvPr>
          <p:cNvSpPr/>
          <p:nvPr/>
        </p:nvSpPr>
        <p:spPr>
          <a:xfrm>
            <a:off x="4552589" y="4564554"/>
            <a:ext cx="4610462" cy="986571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별달거리</a:t>
            </a:r>
            <a:r>
              <a:rPr lang="ko-KR" altLang="en-US" sz="1200" dirty="0">
                <a:solidFill>
                  <a:schemeClr val="tx1"/>
                </a:solidFill>
              </a:rPr>
              <a:t> 장단과 비나리에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일렉</a:t>
            </a:r>
            <a:r>
              <a:rPr lang="ko-KR" altLang="en-US" sz="1200" dirty="0">
                <a:solidFill>
                  <a:schemeClr val="tx1"/>
                </a:solidFill>
              </a:rPr>
              <a:t> 기타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아쟁 선율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장단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</a:rPr>
              <a:t>구음</a:t>
            </a:r>
            <a:r>
              <a:rPr lang="ko-KR" altLang="en-US" sz="1200" dirty="0">
                <a:solidFill>
                  <a:schemeClr val="tx1"/>
                </a:solidFill>
              </a:rPr>
              <a:t> 등이 더해져 활용되었다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080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종이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종이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3.xml><?xml version="1.0" encoding="utf-8"?>
<a:themeOverride xmlns:a="http://schemas.openxmlformats.org/drawingml/2006/main">
  <a:clrScheme name="종이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.xml><?xml version="1.0" encoding="utf-8"?>
<a:themeOverride xmlns:a="http://schemas.openxmlformats.org/drawingml/2006/main">
  <a:clrScheme name="종이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6634</TotalTime>
  <Words>296</Words>
  <Application>Microsoft Office PowerPoint</Application>
  <PresentationFormat>와이드스크린</PresentationFormat>
  <Paragraphs>36</Paragraphs>
  <Slides>7</Slides>
  <Notes>5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NanumGothicExtraBold</vt:lpstr>
      <vt:lpstr>맑은 고딕</vt:lpstr>
      <vt:lpstr>Spoqa Han Sans Neo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233</cp:revision>
  <dcterms:created xsi:type="dcterms:W3CDTF">2024-07-03T01:17:18Z</dcterms:created>
  <dcterms:modified xsi:type="dcterms:W3CDTF">2025-09-12T02:43:07Z</dcterms:modified>
</cp:coreProperties>
</file>