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7"/>
  </p:notesMasterIdLst>
  <p:sldIdLst>
    <p:sldId id="292" r:id="rId3"/>
    <p:sldId id="310" r:id="rId4"/>
    <p:sldId id="311" r:id="rId5"/>
    <p:sldId id="312" r:id="rId6"/>
    <p:sldId id="331" r:id="rId7"/>
    <p:sldId id="4267" r:id="rId8"/>
    <p:sldId id="4269" r:id="rId9"/>
    <p:sldId id="4280" r:id="rId10"/>
    <p:sldId id="4268" r:id="rId11"/>
    <p:sldId id="4270" r:id="rId12"/>
    <p:sldId id="4271" r:id="rId13"/>
    <p:sldId id="4281" r:id="rId14"/>
    <p:sldId id="325" r:id="rId15"/>
    <p:sldId id="4272" r:id="rId16"/>
    <p:sldId id="4273" r:id="rId17"/>
    <p:sldId id="4282" r:id="rId18"/>
    <p:sldId id="4274" r:id="rId19"/>
    <p:sldId id="4275" r:id="rId20"/>
    <p:sldId id="4276" r:id="rId21"/>
    <p:sldId id="4277" r:id="rId22"/>
    <p:sldId id="4283" r:id="rId23"/>
    <p:sldId id="4278" r:id="rId24"/>
    <p:sldId id="4279" r:id="rId25"/>
    <p:sldId id="320" r:id="rId26"/>
  </p:sldIdLst>
  <p:sldSz cx="12192000" cy="6858000"/>
  <p:notesSz cx="6858000" cy="9144000"/>
  <p:embeddedFontLst>
    <p:embeddedFont>
      <p:font typeface="Adobe 고딕 Std B" panose="020B0800000000000000" pitchFamily="34" charset="-127"/>
      <p:bold r:id="rId28"/>
    </p:embeddedFont>
    <p:embeddedFont>
      <p:font typeface="HY견고딕" panose="02030600000101010101" pitchFamily="18" charset="-127"/>
      <p:regular r:id="rId29"/>
    </p:embeddedFont>
    <p:embeddedFont>
      <p:font typeface="NanumGothicExtraBold" panose="020D0904000000000000" pitchFamily="50" charset="-127"/>
      <p:bold r:id="rId30"/>
    </p:embeddedFont>
    <p:embeddedFont>
      <p:font typeface="나눔고딕" panose="020D0604000000000000" pitchFamily="50" charset="-127"/>
      <p:regular r:id="rId31"/>
      <p:bold r:id="rId32"/>
    </p:embeddedFont>
    <p:embeddedFont>
      <p:font typeface="나눔고딕" panose="020D0604000000000000" pitchFamily="50" charset="-127"/>
      <p:regular r:id="rId31"/>
      <p:bold r:id="rId32"/>
    </p:embeddedFont>
    <p:embeddedFont>
      <p:font typeface="나눔스퀘어 ExtraBold" panose="020B0600000101010101" pitchFamily="50" charset="-127"/>
      <p:bold r:id="rId33"/>
    </p:embeddedFont>
    <p:embeddedFont>
      <p:font typeface="맑은 고딕" panose="020B0503020000020004" pitchFamily="50" charset="-127"/>
      <p:regular r:id="rId34"/>
      <p:bold r:id="rId3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2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868F2-8054-499E-A1B8-409D2938DC3E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6A9C9-8637-4C50-B9A8-2D699CD475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555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3521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692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7536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2542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8413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5525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0642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2913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8188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140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4545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5366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768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1772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5383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7528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2840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3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D530E4-7E2F-DB8D-5E44-B8F4F00FB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4FFD4E1-7B71-81F6-8945-32A5A6CDB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0F6E95-ED23-D076-7E53-5F6A56A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6C9B9D-CCD8-8FB3-9382-D01C3A64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F7A71C-682D-4903-C4A7-008182ED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2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153C9F-747A-5764-C9B6-0881B24B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5173A4B-CBAF-9B98-6C3F-9E4FD443C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5BC8A8-19D2-E3BA-0BDD-1A7E73FF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268EC7-973A-474D-0F1D-8643894F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CAEE4A-5D09-F74C-CF91-6AFD583A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38F387C-45EC-2F26-30B2-43A7EB8A8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1EC5A7-8714-568F-B98D-F9EEC0DB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37A752-2F16-C23E-2C05-9F07BF92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22D26C-65D7-B6C6-10DE-7D7A5035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363B4C-4C01-AA08-2D05-FF8CA250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936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403642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874503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CA4766-440B-A1D5-09DA-A864ED77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8CF6E9-8D76-B5FB-8644-EB66AD41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93F800-F02C-29B5-9B74-385B129F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DC4642-1943-7448-8F8A-E2EE8A15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E00923-7083-ECD5-3869-D6003985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28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D32C30-5A4F-FB84-B4C8-A59DF0DD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D3A227-A046-CAFA-039B-AAC861517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D58FCC-0CEE-FF20-0E6F-D8195291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3B3D8E-C93F-1860-4FD9-E3CF6C87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D1CEE2-B50F-2500-2884-D16560E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24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30FE4E-E240-E0F2-81CB-12A1B68A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3332B7-2B50-9312-3D7A-16D9FA943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D24458-1897-389A-C14F-D801C158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45B5DE-48BA-55AB-BD9E-B4A5313B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5B31A5-7B7C-EF41-39DD-DA2E7CF5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4ED65D-775B-744A-A3F4-E8B6F9DA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24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8501EE-3F75-0266-9D82-88B334E6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1C7D2C-3AAF-31BF-64C3-22AC85D5F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8243639-686C-1BF0-EED6-1211C1008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9624C4C-31BC-A972-324D-0D2E7E5C8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F5D158-759E-032A-BCF5-BBFDA9AED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731EEE9-9C17-142F-D360-6AE3EA9E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922DC9B-F654-9316-2198-443D09AD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CBEC904-39AB-5C38-98D8-FE553EAF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94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C66411-5D5C-768D-D814-D3D76923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795FF77-065C-7B3D-907B-6032A446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FDCC342-7657-298D-6DC0-52CACE2B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9B8EAA3-9F4C-2AAA-F748-9E6E8B7E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90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B32A8EA-DFFE-D351-974E-AF0C9A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F444899-33F9-8221-C5D6-C0F81779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A3B6AD-7EF7-D9A8-FEE3-70FB329D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65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0DE2AA-ABFE-331B-D6CC-39C0069D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85F10D-8F71-0391-73C3-283A8720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08749B-DCF5-B135-CA26-CFA2F0816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F338CC-A30E-B360-FD54-9AE3598D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CF2BA5-FDBC-504F-2BEE-0E5CADF2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6B32BDA-A0D3-003E-6655-E17978EA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223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6E288-DB97-78E7-434F-213DB4AF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2D097C6-91EA-4F3E-07CF-BB4B7AA53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18BC9E-4397-57CC-A9D5-B78544AC1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EEEDFF-818D-4681-AD10-ED7EA60F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D7C571-3D63-F29E-BCB4-95C0531A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8D0E9C9-E60D-562A-4D55-AB893BEF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64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B754F6D-00EC-D270-B91B-398BAE8C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63D1DD-96B6-4815-CEE4-A4BE7C4D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57977B-F275-F016-FC24-107645EEF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73FEC5-72C8-6E3C-BA95-1CD94826F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36BFFC-F65D-4E61-6551-A10F7D4A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95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도표,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43F382E0-1E8D-6C30-7B4F-927F3FD36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그림 4" descr="블랙, 어둠이(가) 표시된 사진&#10;&#10;자동 생성된 설명">
            <a:extLst>
              <a:ext uri="{FF2B5EF4-FFF2-40B4-BE49-F238E27FC236}">
                <a16:creationId xmlns:a16="http://schemas.microsoft.com/office/drawing/2014/main" id="{88E52099-49CE-5638-D5B0-044A34672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1630" y="3211717"/>
            <a:ext cx="7324754" cy="792000"/>
          </a:xfrm>
        </p:spPr>
        <p:txBody>
          <a:bodyPr/>
          <a:lstStyle/>
          <a:p>
            <a:r>
              <a:rPr kumimoji="1" lang="en-US" altLang="ko-KR"/>
              <a:t>4. </a:t>
            </a:r>
            <a:r>
              <a:rPr kumimoji="1" lang="ko-KR" altLang="en-US"/>
              <a:t>사회현상의 </a:t>
            </a:r>
            <a:endParaRPr kumimoji="1" lang="en-US" altLang="ko-KR"/>
          </a:p>
          <a:p>
            <a:r>
              <a:rPr kumimoji="1" lang="ko-KR" altLang="en-US"/>
              <a:t>탐구와 연구 윤리</a:t>
            </a:r>
            <a:endParaRPr kumimoji="1" lang="en-US" altLang="ko-KR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851771"/>
            <a:ext cx="3960000" cy="288000"/>
          </a:xfrm>
        </p:spPr>
        <p:txBody>
          <a:bodyPr/>
          <a:lstStyle/>
          <a:p>
            <a:r>
              <a:rPr kumimoji="1" lang="en-US" altLang="ko-KR"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kumimoji="1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사회현상의 이해와 탐구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912860" y="618438"/>
            <a:ext cx="4689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(4) </a:t>
            </a: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성찰적 태도</a:t>
            </a:r>
            <a:endParaRPr kumimoji="0" lang="ko-KR" alt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777072" y="2114308"/>
            <a:ext cx="9217729" cy="36255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FC375D3-AF37-DC9A-D2A6-84A75C4F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3261957" y="2887220"/>
            <a:ext cx="1192348" cy="23862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D49802C-B403-5FEA-F85E-3045C14B85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6612658" y="2873363"/>
            <a:ext cx="2478291" cy="2386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2BD8858-6B9D-7893-3C65-D2179A996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723909" y="3767656"/>
            <a:ext cx="2478291" cy="23862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E088D2D-C815-965F-F537-7F60B23A5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4454305" y="4155385"/>
            <a:ext cx="2616451" cy="2386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C601838A-D07D-04BF-6127-71DDB0740D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4869256" y="4523797"/>
            <a:ext cx="3733573" cy="23862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6706046-0181-78CD-BA17-84FDBD0EA9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097101" y="5236531"/>
            <a:ext cx="2618694" cy="238625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DE2E7BE5-7A20-E5FC-0100-CEB8D61273B5}"/>
              </a:ext>
            </a:extLst>
          </p:cNvPr>
          <p:cNvGrpSpPr/>
          <p:nvPr/>
        </p:nvGrpSpPr>
        <p:grpSpPr>
          <a:xfrm>
            <a:off x="2602590" y="2472483"/>
            <a:ext cx="7494829" cy="3038019"/>
            <a:chOff x="2602590" y="2472483"/>
            <a:chExt cx="7494829" cy="3038019"/>
          </a:xfrm>
        </p:grpSpPr>
        <p:pic>
          <p:nvPicPr>
            <p:cNvPr id="21" name="그림 2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78D99DF0-F524-9488-F944-C1F02101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696" y="2502052"/>
              <a:ext cx="292112" cy="2921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F6FB79-A45F-639C-3D12-2651670256FE}"/>
                </a:ext>
              </a:extLst>
            </p:cNvPr>
            <p:cNvSpPr txBox="1"/>
            <p:nvPr/>
          </p:nvSpPr>
          <p:spPr>
            <a:xfrm>
              <a:off x="2896808" y="2472483"/>
              <a:ext cx="1286761" cy="35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6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6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필요성</a:t>
              </a:r>
              <a:endPara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pic>
          <p:nvPicPr>
            <p:cNvPr id="3" name="그림 2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9A13F84D-E10F-872A-2EAE-8C67A3796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2590" y="3462410"/>
              <a:ext cx="292112" cy="29211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BCE72B-6D28-F45F-F014-FDB14F11CF5D}"/>
                </a:ext>
              </a:extLst>
            </p:cNvPr>
            <p:cNvSpPr txBox="1"/>
            <p:nvPr/>
          </p:nvSpPr>
          <p:spPr>
            <a:xfrm>
              <a:off x="2975786" y="3416406"/>
              <a:ext cx="2012872" cy="35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6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성찰적 태도란</a:t>
              </a:r>
              <a:r>
                <a:rPr lang="en-US" altLang="ko-KR" sz="16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?</a:t>
              </a:r>
              <a:endPara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2DBE02D0-6F24-12C8-E928-6A3EB3F3AB68}"/>
                </a:ext>
              </a:extLst>
            </p:cNvPr>
            <p:cNvSpPr/>
            <p:nvPr/>
          </p:nvSpPr>
          <p:spPr>
            <a:xfrm>
              <a:off x="2602590" y="3803156"/>
              <a:ext cx="7494829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사회현상을 보이는 그대로가 아니라 이면에 담긴 의미를 파악하려고 노력하는 적극적인 태도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60154E-A8F1-1989-881E-4F154552A8F9}"/>
                </a:ext>
              </a:extLst>
            </p:cNvPr>
            <p:cNvSpPr txBox="1"/>
            <p:nvPr/>
          </p:nvSpPr>
          <p:spPr>
            <a:xfrm>
              <a:off x="2604489" y="4106247"/>
              <a:ext cx="5500181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겉모습 너머의 사회현상을 심층적으로 파악하는 원동력이 됨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2" name="Rectangle 5">
              <a:extLst>
                <a:ext uri="{FF2B5EF4-FFF2-40B4-BE49-F238E27FC236}">
                  <a16:creationId xmlns:a16="http://schemas.microsoft.com/office/drawing/2014/main" id="{CDD113FD-F715-E75F-E761-5BDEDF5D4B22}"/>
                </a:ext>
              </a:extLst>
            </p:cNvPr>
            <p:cNvSpPr/>
            <p:nvPr/>
          </p:nvSpPr>
          <p:spPr>
            <a:xfrm>
              <a:off x="3181504" y="2873363"/>
              <a:ext cx="5828992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복잡한 사회현상을 성찰적 태도로 접근하지 않으면 겉으로 드러나는 현상만을 보기 때문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E8848B9-E4A0-8590-26E4-748CB21275DB}"/>
                </a:ext>
              </a:extLst>
            </p:cNvPr>
            <p:cNvSpPr txBox="1"/>
            <p:nvPr/>
          </p:nvSpPr>
          <p:spPr>
            <a:xfrm>
              <a:off x="3181504" y="4472878"/>
              <a:ext cx="6456035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탐구 과정을 돌아보며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문제점과 보완해야 할 사항이 무엇인지를 반성하고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개선하기 위한 노력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CD19D0-7252-8F61-ABA8-D3BBA4644B52}"/>
                </a:ext>
              </a:extLst>
            </p:cNvPr>
            <p:cNvSpPr txBox="1"/>
            <p:nvPr/>
          </p:nvSpPr>
          <p:spPr>
            <a:xfrm>
              <a:off x="4988658" y="4861061"/>
              <a:ext cx="18672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&gt;&gt;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연구의 신뢰도를 향상</a:t>
              </a:r>
              <a:endParaRPr lang="ko-KR" altLang="en-US" sz="1200">
                <a:solidFill>
                  <a:srgbClr val="4592FA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74CB16-CA8A-637B-911D-CA3D77CB6AE4}"/>
                </a:ext>
              </a:extLst>
            </p:cNvPr>
            <p:cNvSpPr txBox="1"/>
            <p:nvPr/>
          </p:nvSpPr>
          <p:spPr>
            <a:xfrm>
              <a:off x="3181504" y="5201187"/>
              <a:ext cx="4577316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연구자의 반성과 성찰로 오류를 줄이고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연구의 질을 높일 수 있음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669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사고하며 탐구하기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495DA79-9C90-BED1-372E-2A00FDFFB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203" y="1256146"/>
            <a:ext cx="8885593" cy="448645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22C3227-221C-8A5D-3405-5CCE7A8AD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119" y="5811578"/>
            <a:ext cx="8047762" cy="7368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37D0B-1D66-2C5F-207E-8A2BD879FAFB}"/>
              </a:ext>
            </a:extLst>
          </p:cNvPr>
          <p:cNvSpPr txBox="1"/>
          <p:nvPr/>
        </p:nvSpPr>
        <p:spPr>
          <a:xfrm>
            <a:off x="2542246" y="501719"/>
            <a:ext cx="2897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다양성을 인식하는 태도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9B7AF4E-AB8E-7EED-CADB-0FE250747C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4820180" y="3162626"/>
            <a:ext cx="2835242" cy="33674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5227856-FAE2-E5EF-8C2D-4414770AA8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4338098" y="2916639"/>
            <a:ext cx="2835242" cy="33674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F6A449A-2789-EE74-5650-FE226CA97C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8325379" y="2916638"/>
            <a:ext cx="2213417" cy="3367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D15FDD0-C873-5181-0E75-972C397BA7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1548661" y="3209393"/>
            <a:ext cx="3271519" cy="33674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6A76384-0FCB-01F5-4AB5-D35B21946B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4497354" y="5988591"/>
            <a:ext cx="2984771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14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사고하며 탐구하기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37D0B-1D66-2C5F-207E-8A2BD879FAFB}"/>
              </a:ext>
            </a:extLst>
          </p:cNvPr>
          <p:cNvSpPr txBox="1"/>
          <p:nvPr/>
        </p:nvSpPr>
        <p:spPr>
          <a:xfrm>
            <a:off x="2542245" y="501719"/>
            <a:ext cx="3333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다양성을 인식하는 태도 </a:t>
            </a:r>
            <a:r>
              <a:rPr lang="ko-KR" altLang="en-US" sz="1600">
                <a:solidFill>
                  <a:srgbClr val="FF0000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예시 답안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C11BF75-2302-DF31-E4E7-697C993C7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314" y="1758572"/>
            <a:ext cx="7086260" cy="308822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F6A449A-2789-EE74-5650-FE226CA97C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2893299" y="3144610"/>
            <a:ext cx="2213417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515624" y="614037"/>
            <a:ext cx="496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가치 개입</a:t>
            </a:r>
            <a:endParaRPr kumimoji="0" lang="ko-KR" alt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29" y="1414463"/>
            <a:ext cx="644328" cy="32409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ED9216E-4EDA-91AB-EBEF-EE9E541B94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234157" y="1356376"/>
            <a:ext cx="3728773" cy="23862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8CE6482-9C17-730C-60D3-D8F567C592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6993054" y="1633797"/>
            <a:ext cx="1484142" cy="238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104930" y="1319242"/>
            <a:ext cx="8206507" cy="56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사회현상에 대한 과학적 탐구에서 연구자의 주관을 완전히 배제하기는 사실상 어렵기 때문에</a:t>
            </a:r>
            <a:endParaRPr lang="en-US" altLang="ko-KR" sz="1400" noProof="0">
              <a:solidFill>
                <a:prstClr val="black"/>
              </a:solidFill>
              <a:ea typeface="NanumGothicExtraBold" panose="020D0904000000000000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연구자의 관심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신념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가치관이 반영되는 가치 개입이 발생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574546" y="2327942"/>
            <a:ext cx="9217729" cy="37179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21" name="그림 20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78D99DF0-F524-9488-F944-C1F02101D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37" y="3463786"/>
            <a:ext cx="292112" cy="2921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F6FB79-A45F-639C-3D12-2651670256FE}"/>
              </a:ext>
            </a:extLst>
          </p:cNvPr>
          <p:cNvSpPr txBox="1"/>
          <p:nvPr/>
        </p:nvSpPr>
        <p:spPr>
          <a:xfrm>
            <a:off x="2344329" y="3463786"/>
            <a:ext cx="5242475" cy="31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>
                <a:solidFill>
                  <a:prstClr val="black"/>
                </a:solidFill>
                <a:ea typeface="NanumGothicExtraBold" panose="020D0904000000000000" pitchFamily="50" charset="-127"/>
              </a:rPr>
              <a:t> 과학적 탐구 과정에서 가치 개입이 언제 이루어지는지</a:t>
            </a:r>
            <a:r>
              <a:rPr lang="en-US" altLang="ko-KR" sz="1400">
                <a:solidFill>
                  <a:prstClr val="black"/>
                </a:solidFill>
                <a:ea typeface="NanumGothicExtraBold" panose="020D0904000000000000" pitchFamily="50" charset="-127"/>
              </a:rPr>
              <a:t>?</a:t>
            </a: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srgbClr val="4592FA"/>
              </a:solidFill>
              <a:effectLst/>
              <a:uLnTx/>
              <a:uFillTx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B5E3D6A-14D2-F568-8CDB-08B0C8E93A4E}"/>
              </a:ext>
            </a:extLst>
          </p:cNvPr>
          <p:cNvSpPr/>
          <p:nvPr/>
        </p:nvSpPr>
        <p:spPr>
          <a:xfrm>
            <a:off x="2611990" y="3019375"/>
            <a:ext cx="5828992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사회현상의 탐구에서 가치 개입이 불가피하다고 보고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“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가치 개입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”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과 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“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가치 중립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”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을 구분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pic>
        <p:nvPicPr>
          <p:cNvPr id="15" name="그림 14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3F21139B-1FCF-5BAF-DB40-2AFE0A63F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37" y="2568349"/>
            <a:ext cx="292112" cy="2921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E30527-61E8-3BB2-95D9-2ADFCE588B2A}"/>
              </a:ext>
            </a:extLst>
          </p:cNvPr>
          <p:cNvSpPr txBox="1"/>
          <p:nvPr/>
        </p:nvSpPr>
        <p:spPr>
          <a:xfrm>
            <a:off x="2344329" y="2568349"/>
            <a:ext cx="2942895" cy="31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>
                <a:solidFill>
                  <a:prstClr val="black"/>
                </a:solidFill>
                <a:ea typeface="NanumGothicExtraBold" panose="020D0904000000000000" pitchFamily="50" charset="-127"/>
              </a:rPr>
              <a:t>중요 핵심</a:t>
            </a:r>
            <a:r>
              <a:rPr lang="en-US" altLang="ko-KR" sz="1400">
                <a:solidFill>
                  <a:prstClr val="black"/>
                </a:solidFill>
                <a:ea typeface="NanumGothicExtraBold" panose="020D0904000000000000" pitchFamily="50" charset="-127"/>
              </a:rPr>
              <a:t>: </a:t>
            </a:r>
            <a:r>
              <a:rPr lang="ko-KR" altLang="en-US" sz="1400">
                <a:solidFill>
                  <a:srgbClr val="4592FA"/>
                </a:solidFill>
                <a:ea typeface="NanumGothicExtraBold" panose="020D0904000000000000" pitchFamily="50" charset="-127"/>
              </a:rPr>
              <a:t>독일의 사회학자 베버</a:t>
            </a: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srgbClr val="4592FA"/>
              </a:solidFill>
              <a:effectLst/>
              <a:uLnTx/>
              <a:uFillTx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D2818AA-821D-126B-A3F1-744535D66B57}"/>
              </a:ext>
            </a:extLst>
          </p:cNvPr>
          <p:cNvSpPr/>
          <p:nvPr/>
        </p:nvSpPr>
        <p:spPr>
          <a:xfrm>
            <a:off x="1869919" y="4176383"/>
            <a:ext cx="5828992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ex. ‘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청소년의 스마트폰 과의존 실태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’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연구 주제 선정 시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919D64C5-622A-96A9-5D0D-8502DFC8C41B}"/>
              </a:ext>
            </a:extLst>
          </p:cNvPr>
          <p:cNvSpPr/>
          <p:nvPr/>
        </p:nvSpPr>
        <p:spPr>
          <a:xfrm>
            <a:off x="3121798" y="4499877"/>
            <a:ext cx="7423228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&gt;&gt;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청소년의 교육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여가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참여 등의 생활 전반에서 스마트폰 과의존 문제를 중요시하는 연구자의 가치 판단이 개입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4494B132-E6AA-B658-037B-4ACB5623419D}"/>
              </a:ext>
            </a:extLst>
          </p:cNvPr>
          <p:cNvSpPr/>
          <p:nvPr/>
        </p:nvSpPr>
        <p:spPr>
          <a:xfrm>
            <a:off x="2748105" y="5211259"/>
            <a:ext cx="5828992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ex.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연구자가 탐구 결과를 토대로 학부모 대상 정기적인 미디어 교육을 제언할 시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E8612A0D-D5BD-8399-9670-E7686BAC62DE}"/>
              </a:ext>
            </a:extLst>
          </p:cNvPr>
          <p:cNvSpPr/>
          <p:nvPr/>
        </p:nvSpPr>
        <p:spPr>
          <a:xfrm>
            <a:off x="3121798" y="5548394"/>
            <a:ext cx="7423228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&gt;&gt;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청소년의 스마트폰 활용에 영향을 미치는 요인으로 정부 제도나 기업보다 부모를 우선시하는 연구자의 가치 반영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248FD7F-4315-BCB0-CC46-C261C0423E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2748105" y="3825739"/>
            <a:ext cx="2539119" cy="23862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8815638-FE6C-97D2-1B5D-14C418E94C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2695039" y="4892749"/>
            <a:ext cx="2030870" cy="238625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DD051F61-71F4-41FB-C5C8-ABE08F3E59B2}"/>
              </a:ext>
            </a:extLst>
          </p:cNvPr>
          <p:cNvSpPr/>
          <p:nvPr/>
        </p:nvSpPr>
        <p:spPr>
          <a:xfrm>
            <a:off x="1375717" y="3835783"/>
            <a:ext cx="7338965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연구 주제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가설 설정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연구 설계 단계에서 연구자의 가치 개입이 발생함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1160A0DD-7E18-0E06-81C1-02A35FB7650B}"/>
              </a:ext>
            </a:extLst>
          </p:cNvPr>
          <p:cNvSpPr/>
          <p:nvPr/>
        </p:nvSpPr>
        <p:spPr>
          <a:xfrm>
            <a:off x="1574546" y="4899768"/>
            <a:ext cx="5828992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연구 결과를 활용하는 단계에서도 가치 개입이 이루어짐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84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515624" y="614037"/>
            <a:ext cx="496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가치 중립</a:t>
            </a:r>
            <a:endParaRPr kumimoji="0" lang="ko-KR" alt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11" y="1321806"/>
            <a:ext cx="644328" cy="32409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ED9216E-4EDA-91AB-EBEF-EE9E541B94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291970" y="1371629"/>
            <a:ext cx="3406942" cy="238625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599318" y="2027128"/>
            <a:ext cx="9217729" cy="3509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104930" y="1319242"/>
            <a:ext cx="8206507" cy="31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연구자의 주관적 가치를 배제하고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객관적 증거에 입각하여 탐구하는 것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248FD7F-4315-BCB0-CC46-C261C0423E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2778423" y="3800957"/>
            <a:ext cx="2146662" cy="23862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098A62A-CB15-E4BF-FC76-4FC0FCF2CD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2778423" y="4198496"/>
            <a:ext cx="2146662" cy="2386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276BCA3-19B1-D230-725A-75552A5DF6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286038" y="4521718"/>
            <a:ext cx="3894651" cy="2386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1526BB2-DF45-AA85-7D94-C682D19AC9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2773715" y="4965381"/>
            <a:ext cx="585121" cy="23862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CE5236B-CCC6-E34A-16A9-7BF09618F8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8209745" y="4923674"/>
            <a:ext cx="2382937" cy="238625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CD023B28-AC13-EE76-8265-E5BBB87E96D7}"/>
              </a:ext>
            </a:extLst>
          </p:cNvPr>
          <p:cNvGrpSpPr/>
          <p:nvPr/>
        </p:nvGrpSpPr>
        <p:grpSpPr>
          <a:xfrm>
            <a:off x="1806545" y="2369172"/>
            <a:ext cx="8786137" cy="2795792"/>
            <a:chOff x="1806545" y="2369172"/>
            <a:chExt cx="8786137" cy="2795792"/>
          </a:xfrm>
        </p:grpSpPr>
        <p:pic>
          <p:nvPicPr>
            <p:cNvPr id="21" name="그림 2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78D99DF0-F524-9488-F944-C1F02101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79" y="3397826"/>
              <a:ext cx="292112" cy="2921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F6FB79-A45F-639C-3D12-2651670256FE}"/>
                </a:ext>
              </a:extLst>
            </p:cNvPr>
            <p:cNvSpPr txBox="1"/>
            <p:nvPr/>
          </p:nvSpPr>
          <p:spPr>
            <a:xfrm>
              <a:off x="2328871" y="3397826"/>
              <a:ext cx="3812027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어느 연구 단계에서 가치 중립이 지켜야 하는지</a:t>
              </a:r>
              <a:r>
                <a:rPr lang="en-US" altLang="ko-KR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?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BB5E3D6A-14D2-F568-8CDB-08B0C8E93A4E}"/>
                </a:ext>
              </a:extLst>
            </p:cNvPr>
            <p:cNvSpPr/>
            <p:nvPr/>
          </p:nvSpPr>
          <p:spPr>
            <a:xfrm>
              <a:off x="2636762" y="2820198"/>
              <a:ext cx="5828992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사회현상의 탐구에서 가치 개입이 불가피하다고 보고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“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가치 개입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”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과 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“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가치 중립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”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을 구분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pic>
          <p:nvPicPr>
            <p:cNvPr id="15" name="그림 1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3F21139B-1FCF-5BAF-DB40-2AFE0A63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09" y="2369172"/>
              <a:ext cx="292112" cy="2921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E30527-61E8-3BB2-95D9-2ADFCE588B2A}"/>
                </a:ext>
              </a:extLst>
            </p:cNvPr>
            <p:cNvSpPr txBox="1"/>
            <p:nvPr/>
          </p:nvSpPr>
          <p:spPr>
            <a:xfrm>
              <a:off x="2369101" y="2369172"/>
              <a:ext cx="2942895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중요 핵심</a:t>
              </a:r>
              <a:r>
                <a:rPr lang="en-US" altLang="ko-KR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: </a:t>
              </a:r>
              <a:r>
                <a:rPr lang="ko-KR" altLang="en-US" sz="1400">
                  <a:solidFill>
                    <a:srgbClr val="4592FA"/>
                  </a:solidFill>
                  <a:ea typeface="NanumGothicExtraBold" panose="020D0904000000000000" pitchFamily="50" charset="-127"/>
                </a:rPr>
                <a:t>독일의 사회학자 베버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DD051F61-71F4-41FB-C5C8-ABE08F3E59B2}"/>
                </a:ext>
              </a:extLst>
            </p:cNvPr>
            <p:cNvSpPr/>
            <p:nvPr/>
          </p:nvSpPr>
          <p:spPr>
            <a:xfrm>
              <a:off x="2104930" y="3810784"/>
              <a:ext cx="5075760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자료 수집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자료 분석하는 과정에서 가치 중립을 지켜야 함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919D64C5-622A-96A9-5D0D-8502DFC8C41B}"/>
                </a:ext>
              </a:extLst>
            </p:cNvPr>
            <p:cNvSpPr/>
            <p:nvPr/>
          </p:nvSpPr>
          <p:spPr>
            <a:xfrm>
              <a:off x="2257513" y="4555177"/>
              <a:ext cx="7423228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&gt;&gt;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연구자는 경험적 자료에 근거한 객관적 판단과 논리적 추론에 바탕을 두며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가치가 개입되지 않도록 함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1160A0DD-7E18-0E06-81C1-02A35FB7650B}"/>
                </a:ext>
              </a:extLst>
            </p:cNvPr>
            <p:cNvSpPr/>
            <p:nvPr/>
          </p:nvSpPr>
          <p:spPr>
            <a:xfrm>
              <a:off x="1806545" y="4186680"/>
              <a:ext cx="5828992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가설 검증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결론 도출하는 과정에서도 가치 중립을 지켜야 함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2" name="Rectangle 5">
              <a:extLst>
                <a:ext uri="{FF2B5EF4-FFF2-40B4-BE49-F238E27FC236}">
                  <a16:creationId xmlns:a16="http://schemas.microsoft.com/office/drawing/2014/main" id="{97DE7328-A027-4ECD-0CBC-DC18003294C8}"/>
                </a:ext>
              </a:extLst>
            </p:cNvPr>
            <p:cNvSpPr/>
            <p:nvPr/>
          </p:nvSpPr>
          <p:spPr>
            <a:xfrm>
              <a:off x="2549168" y="4947982"/>
              <a:ext cx="8043514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&gt;&gt;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베버는 이러한 과정에서 연구자가 편견 없이 연구를 수행하며 가치 중립을 지킨다면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“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과학적 탐구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”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가 가능하다고 보았음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511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사고하며 탐구하기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37D0B-1D66-2C5F-207E-8A2BD879FAFB}"/>
              </a:ext>
            </a:extLst>
          </p:cNvPr>
          <p:cNvSpPr txBox="1"/>
          <p:nvPr/>
        </p:nvSpPr>
        <p:spPr>
          <a:xfrm>
            <a:off x="2542246" y="501719"/>
            <a:ext cx="3958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연구자의 가치 중립을 어렵게 하는 요인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F6D9129-81E4-6105-4936-9C0384B7E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700" y="1311104"/>
            <a:ext cx="9307528" cy="463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46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사고하며 탐구하기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37D0B-1D66-2C5F-207E-8A2BD879FAFB}"/>
              </a:ext>
            </a:extLst>
          </p:cNvPr>
          <p:cNvSpPr txBox="1"/>
          <p:nvPr/>
        </p:nvSpPr>
        <p:spPr>
          <a:xfrm>
            <a:off x="2542246" y="501719"/>
            <a:ext cx="4474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연구자의 가치 중립을 어렵게 하는 요인 </a:t>
            </a:r>
            <a:r>
              <a:rPr lang="ko-KR" altLang="en-US" sz="1600">
                <a:solidFill>
                  <a:srgbClr val="FF0000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예시 답안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A580678-6A5B-DA6B-A786-07E4528C0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316" y="1613376"/>
            <a:ext cx="4403471" cy="445831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A9A7276-6BF2-1A0E-0037-E8BBA80D6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3171" y="3126577"/>
            <a:ext cx="4403472" cy="91301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905C1AA-2FD4-3DB2-944D-CB11AF8A5F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1567316" y="2411279"/>
            <a:ext cx="2213417" cy="33674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32C1088-32D4-49A8-5AAA-4065F8677D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1555634" y="4109973"/>
            <a:ext cx="2213417" cy="33674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C6329E5-2B02-9147-16D6-7AB8B4D49D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6633120" y="3199264"/>
            <a:ext cx="2049154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58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2198482" y="2662841"/>
            <a:ext cx="8231110" cy="3505198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>
            <a:cxnSpLocks/>
          </p:cNvCxnSpPr>
          <p:nvPr/>
        </p:nvCxnSpPr>
        <p:spPr>
          <a:xfrm>
            <a:off x="2580238" y="1371328"/>
            <a:ext cx="7016435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816595" y="689961"/>
            <a:ext cx="6361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>
                <a:latin typeface="HY견고딕" panose="02030600000101010101" pitchFamily="18" charset="-127"/>
                <a:ea typeface="HY견고딕" panose="02030600000101010101" pitchFamily="18" charset="-127"/>
              </a:rPr>
              <a:t>02. </a:t>
            </a:r>
            <a:r>
              <a:rPr lang="ko-KR" altLang="en-US" sz="3200" b="1">
                <a:latin typeface="HY견고딕" panose="02030600000101010101" pitchFamily="18" charset="-127"/>
                <a:ea typeface="HY견고딕" panose="02030600000101010101" pitchFamily="18" charset="-127"/>
              </a:rPr>
              <a:t>사회현상 탐구와 연구 윤리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79193" y="279310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189" y="1627431"/>
            <a:ext cx="481501" cy="48150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018620" y="1627862"/>
            <a:ext cx="3373941" cy="301410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860017" y="1620567"/>
            <a:ext cx="6890937" cy="6694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사회현상의 탐구에 필요한 연구 윤리를 이해하고</a:t>
            </a:r>
            <a:r>
              <a:rPr lang="en-US" altLang="ko-KR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 </a:t>
            </a: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탐구 과정에서 이를 실천할 수 있다</a:t>
            </a:r>
            <a:r>
              <a:rPr lang="en-US" altLang="ko-KR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.</a:t>
            </a:r>
            <a:endParaRPr lang="en-US" altLang="ko-KR" b="1" dirty="0">
              <a:ln>
                <a:solidFill>
                  <a:srgbClr val="4472C4">
                    <a:alpha val="0"/>
                  </a:srgbClr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8D26554-979E-1137-B25A-CFE07FE2B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964" y="2889178"/>
            <a:ext cx="3592270" cy="285689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5477E2E-B951-46F4-AA7D-AFBC2844A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0591" y="3054981"/>
            <a:ext cx="3239456" cy="252529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F2715AB-3F74-BB2E-838F-4A88283D02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939" y="5718559"/>
            <a:ext cx="6117596" cy="3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515624" y="614037"/>
            <a:ext cx="496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연구 윤리</a:t>
            </a:r>
            <a:endParaRPr kumimoji="0" lang="ko-KR" alt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11" y="1321806"/>
            <a:ext cx="644328" cy="32409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ED9216E-4EDA-91AB-EBEF-EE9E541B94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226099" y="1335674"/>
            <a:ext cx="4679863" cy="238625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599318" y="1886056"/>
            <a:ext cx="9217729" cy="1643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104930" y="1319242"/>
            <a:ext cx="8206507" cy="31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연구자가 탐구를 수행함에 있어서 가져야 하는 윤리적인 원칙과 규범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248FD7F-4315-BCB0-CC46-C261C0423E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833647" y="2496457"/>
            <a:ext cx="1652753" cy="23862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3AAD0A0-59E2-630E-635D-663475C2F9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588918" y="2496457"/>
            <a:ext cx="2233368" cy="238625"/>
          </a:xfrm>
          <a:prstGeom prst="rect">
            <a:avLst/>
          </a:prstGeom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5F9366C4-ED4F-EA06-E22C-D02768A66B3E}"/>
              </a:ext>
            </a:extLst>
          </p:cNvPr>
          <p:cNvGrpSpPr/>
          <p:nvPr/>
        </p:nvGrpSpPr>
        <p:grpSpPr>
          <a:xfrm>
            <a:off x="1963091" y="2116094"/>
            <a:ext cx="7215439" cy="979928"/>
            <a:chOff x="1991935" y="2207934"/>
            <a:chExt cx="7215439" cy="979928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BB5E3D6A-14D2-F568-8CDB-08B0C8E93A4E}"/>
                </a:ext>
              </a:extLst>
            </p:cNvPr>
            <p:cNvSpPr/>
            <p:nvPr/>
          </p:nvSpPr>
          <p:spPr>
            <a:xfrm>
              <a:off x="2537174" y="2599119"/>
              <a:ext cx="6670200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 윤리는 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1.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 대상자에 관한 윤리 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2.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 과정 및 결과 활용의 윤리로 나눠서 볼 수 있음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pic>
          <p:nvPicPr>
            <p:cNvPr id="15" name="그림 1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3F21139B-1FCF-5BAF-DB40-2AFE0A63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935" y="2207934"/>
              <a:ext cx="292112" cy="2921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E30527-61E8-3BB2-95D9-2ADFCE588B2A}"/>
                </a:ext>
              </a:extLst>
            </p:cNvPr>
            <p:cNvSpPr txBox="1"/>
            <p:nvPr/>
          </p:nvSpPr>
          <p:spPr>
            <a:xfrm>
              <a:off x="2305727" y="2207934"/>
              <a:ext cx="2942895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중요 핵심 특징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0166FB86-FB3B-DDB6-5DA1-30E5969E4B3F}"/>
                </a:ext>
              </a:extLst>
            </p:cNvPr>
            <p:cNvSpPr/>
            <p:nvPr/>
          </p:nvSpPr>
          <p:spPr>
            <a:xfrm>
              <a:off x="2535305" y="2970880"/>
              <a:ext cx="4099016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 과정 전반에 걸쳐 적용되며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모든 단계에서 중요함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</p:grpSp>
      <p:pic>
        <p:nvPicPr>
          <p:cNvPr id="30" name="그림 29">
            <a:extLst>
              <a:ext uri="{FF2B5EF4-FFF2-40B4-BE49-F238E27FC236}">
                <a16:creationId xmlns:a16="http://schemas.microsoft.com/office/drawing/2014/main" id="{35968EF2-108A-ECDB-5556-8EC715F0A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5960" y="3799183"/>
            <a:ext cx="7994210" cy="24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62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515624" y="614037"/>
            <a:ext cx="496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연구 윤리</a:t>
            </a:r>
            <a:endParaRPr kumimoji="0" lang="ko-KR" alt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11" y="1321806"/>
            <a:ext cx="644328" cy="32409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ED9216E-4EDA-91AB-EBEF-EE9E541B94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226099" y="1335674"/>
            <a:ext cx="4679863" cy="238625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599318" y="1886053"/>
            <a:ext cx="9217729" cy="34883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15" name="그림 14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3F21139B-1FCF-5BAF-DB40-2AFE0A63F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91" y="2116094"/>
            <a:ext cx="292112" cy="2921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E30527-61E8-3BB2-95D9-2ADFCE588B2A}"/>
              </a:ext>
            </a:extLst>
          </p:cNvPr>
          <p:cNvSpPr txBox="1"/>
          <p:nvPr/>
        </p:nvSpPr>
        <p:spPr>
          <a:xfrm>
            <a:off x="2276883" y="2116094"/>
            <a:ext cx="2942895" cy="31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</a:t>
            </a:r>
            <a:r>
              <a:rPr lang="en-US" altLang="ko-KR" sz="1400">
                <a:solidFill>
                  <a:srgbClr val="4592FA"/>
                </a:solidFill>
                <a:ea typeface="NanumGothicExtraBold" panose="020D0904000000000000" pitchFamily="50" charset="-127"/>
              </a:rPr>
              <a:t> </a:t>
            </a:r>
            <a:r>
              <a:rPr lang="ko-KR" altLang="en-US" sz="1400">
                <a:solidFill>
                  <a:srgbClr val="4592FA"/>
                </a:solidFill>
                <a:ea typeface="NanumGothicExtraBold" panose="020D0904000000000000" pitchFamily="50" charset="-127"/>
              </a:rPr>
              <a:t>연구 대상자에 관한 윤리</a:t>
            </a: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srgbClr val="4592FA"/>
              </a:solidFill>
              <a:effectLst/>
              <a:uLnTx/>
              <a:uFillTx/>
              <a:ea typeface="NanumGothicExtraBold" panose="020D0904000000000000" pitchFamily="50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049B52-E11B-C807-74B1-8FE6F47457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563487" y="2673062"/>
            <a:ext cx="986604" cy="23862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3996EF8-979E-8BE3-929E-397106969C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584250" y="3546760"/>
            <a:ext cx="3023499" cy="2386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018ABFD-0D70-2F6C-CB0C-AFF26F90CF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184683" y="3109911"/>
            <a:ext cx="1695227" cy="2386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6517AF7-FF21-6F6F-3B9F-D2B5267FEA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001068" y="2682905"/>
            <a:ext cx="2000064" cy="238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104930" y="1319242"/>
            <a:ext cx="8206507" cy="31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연구자가 탐구를 수행함에 있어서 가져야 하는 윤리적인 원칙과 규범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CE334A-3EC4-417D-9D37-5939DC655138}"/>
              </a:ext>
            </a:extLst>
          </p:cNvPr>
          <p:cNvSpPr txBox="1"/>
          <p:nvPr/>
        </p:nvSpPr>
        <p:spPr>
          <a:xfrm>
            <a:off x="2438713" y="2578235"/>
            <a:ext cx="6313401" cy="25167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R="0" lvl="0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kumimoji="0" lang="ko-KR" altLang="en-US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사전에 연구의 목적</a:t>
            </a:r>
            <a:r>
              <a:rPr kumimoji="0" lang="en-US" altLang="ko-KR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내용</a:t>
            </a:r>
            <a:r>
              <a:rPr kumimoji="0" lang="en-US" altLang="ko-KR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과정을 알리고 자발적 동의를 얻어야 함</a:t>
            </a:r>
            <a:endParaRPr kumimoji="0" lang="en-US" altLang="ko-KR" sz="1400" b="1" i="0" u="none" strike="noStrike" kern="1200" cap="none" normalizeH="0" baseline="0" noProof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kumimoji="0" lang="ko-KR" altLang="en-US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대상자의 인격과 자율성을 존중</a:t>
            </a:r>
            <a:endParaRPr kumimoji="0" lang="en-US" altLang="ko-KR" sz="1400" b="1" i="0" u="none" strike="noStrike" kern="1200" cap="none" normalizeH="0" baseline="0" noProof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연구 대상자의 개인 정보와 사생활이 노출되지 않도록 비밀을 보장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익명성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R="0" lvl="0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(1) 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수집한 자료는 연구 이외의 목적으로 이용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X</a:t>
            </a:r>
          </a:p>
          <a:p>
            <a:pPr marR="0" lvl="0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(2) 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일정한 응답을 유도하지 않음</a:t>
            </a:r>
            <a:endParaRPr lang="en-US" altLang="ko-KR" b="1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R="0" lvl="0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(3) 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육체적으로나 심리적으로 해를 끼치는 연구를 진행해서는 안됨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2278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2198483" y="3194799"/>
            <a:ext cx="7795033" cy="3133574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>
            <a:cxnSpLocks/>
          </p:cNvCxnSpPr>
          <p:nvPr/>
        </p:nvCxnSpPr>
        <p:spPr>
          <a:xfrm>
            <a:off x="2580238" y="1344168"/>
            <a:ext cx="7016435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816595" y="689961"/>
            <a:ext cx="6361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>
                <a:latin typeface="HY견고딕" panose="02030600000101010101" pitchFamily="18" charset="-127"/>
                <a:ea typeface="HY견고딕" panose="02030600000101010101" pitchFamily="18" charset="-127"/>
              </a:rPr>
              <a:t>01. </a:t>
            </a:r>
            <a:r>
              <a:rPr lang="ko-KR" altLang="en-US" sz="3200" b="1">
                <a:latin typeface="HY견고딕" panose="02030600000101010101" pitchFamily="18" charset="-127"/>
                <a:ea typeface="HY견고딕" panose="02030600000101010101" pitchFamily="18" charset="-127"/>
              </a:rPr>
              <a:t>사회현상의 탐구와 가치 문제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44597" y="234419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393" y="1827907"/>
            <a:ext cx="451853" cy="451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1681206" y="2604804"/>
            <a:ext cx="1450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>
                <a:latin typeface="HY견고딕" panose="02030600000101010101" pitchFamily="18" charset="-127"/>
                <a:ea typeface="HY견고딕" panose="02030600000101010101" pitchFamily="18" charset="-127"/>
              </a:rPr>
              <a:t>과학적 태도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B4F9B-145D-804B-14A0-EFF1C9B7F391}"/>
              </a:ext>
            </a:extLst>
          </p:cNvPr>
          <p:cNvSpPr txBox="1"/>
          <p:nvPr/>
        </p:nvSpPr>
        <p:spPr>
          <a:xfrm>
            <a:off x="4490812" y="2622446"/>
            <a:ext cx="1450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>
                <a:latin typeface="HY견고딕" panose="02030600000101010101" pitchFamily="18" charset="-127"/>
                <a:ea typeface="HY견고딕" panose="02030600000101010101" pitchFamily="18" charset="-127"/>
              </a:rPr>
              <a:t>개방적 태도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2860017" y="2626930"/>
            <a:ext cx="1844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>
                <a:latin typeface="HY견고딕" panose="02030600000101010101" pitchFamily="18" charset="-127"/>
                <a:ea typeface="HY견고딕" panose="02030600000101010101" pitchFamily="18" charset="-127"/>
              </a:rPr>
              <a:t>객관적 태도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95EF9-5996-28AF-4257-B7EA86908B69}"/>
              </a:ext>
            </a:extLst>
          </p:cNvPr>
          <p:cNvSpPr txBox="1"/>
          <p:nvPr/>
        </p:nvSpPr>
        <p:spPr>
          <a:xfrm>
            <a:off x="6010227" y="2603718"/>
            <a:ext cx="1679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>
                <a:latin typeface="HY견고딕" panose="02030600000101010101" pitchFamily="18" charset="-127"/>
                <a:ea typeface="HY견고딕" panose="02030600000101010101" pitchFamily="18" charset="-127"/>
              </a:rPr>
              <a:t>상대주의적 태도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1516571" y="2667368"/>
            <a:ext cx="322443" cy="257678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59" b="29395"/>
          <a:stretch/>
        </p:blipFill>
        <p:spPr>
          <a:xfrm>
            <a:off x="6097711" y="1698329"/>
            <a:ext cx="1522156" cy="30141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D60C6B4-CA38-9517-DCE9-8C0E752402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59" b="29395"/>
          <a:stretch/>
        </p:blipFill>
        <p:spPr>
          <a:xfrm>
            <a:off x="3906062" y="2071452"/>
            <a:ext cx="1181986" cy="29112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1CD4D5F-053C-7DAF-5ED5-D0B71020F2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59" b="29395"/>
          <a:stretch/>
        </p:blipFill>
        <p:spPr>
          <a:xfrm>
            <a:off x="5488598" y="2089272"/>
            <a:ext cx="1181986" cy="291124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889669" y="1637656"/>
            <a:ext cx="6890937" cy="343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20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사회현상의 탐구에 필요한 과학적 태도를 설명할 수 있다</a:t>
            </a:r>
            <a:r>
              <a:rPr lang="en-US" altLang="ko-KR" sz="20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. </a:t>
            </a:r>
            <a:endParaRPr lang="en-US" altLang="ko-KR" sz="2000" b="1" dirty="0">
              <a:ln>
                <a:solidFill>
                  <a:srgbClr val="4472C4">
                    <a:alpha val="0"/>
                  </a:srgbClr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E4390537-B4CF-D9E4-D992-A3FD3E937677}"/>
              </a:ext>
            </a:extLst>
          </p:cNvPr>
          <p:cNvSpPr/>
          <p:nvPr/>
        </p:nvSpPr>
        <p:spPr>
          <a:xfrm>
            <a:off x="2889669" y="2045204"/>
            <a:ext cx="6890937" cy="343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20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연구자의 가치 개입과 가치 중립을 구분하여 분석할 수 있다</a:t>
            </a:r>
            <a:r>
              <a:rPr lang="en-US" altLang="ko-KR" sz="20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.</a:t>
            </a:r>
            <a:endParaRPr lang="en-US" altLang="ko-KR" sz="2000" b="1" dirty="0">
              <a:ln>
                <a:solidFill>
                  <a:srgbClr val="4472C4">
                    <a:alpha val="0"/>
                  </a:srgbClr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18" name="그림 17" descr="블랙, 어둠이(가) 표시된 사진&#10;&#10;자동 생성된 설명">
            <a:extLst>
              <a:ext uri="{FF2B5EF4-FFF2-40B4-BE49-F238E27FC236}">
                <a16:creationId xmlns:a16="http://schemas.microsoft.com/office/drawing/2014/main" id="{4B16EEBC-830C-5385-CEB5-6D7C1D7AF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2939275" y="2667368"/>
            <a:ext cx="322443" cy="257678"/>
          </a:xfrm>
          <a:prstGeom prst="rect">
            <a:avLst/>
          </a:prstGeom>
        </p:spPr>
      </p:pic>
      <p:pic>
        <p:nvPicPr>
          <p:cNvPr id="19" name="그림 18" descr="블랙, 어둠이(가) 표시된 사진&#10;&#10;자동 생성된 설명">
            <a:extLst>
              <a:ext uri="{FF2B5EF4-FFF2-40B4-BE49-F238E27FC236}">
                <a16:creationId xmlns:a16="http://schemas.microsoft.com/office/drawing/2014/main" id="{C60CF17D-FB5E-2DBC-FC10-5CFA65E8D9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364634" y="2667368"/>
            <a:ext cx="322443" cy="257678"/>
          </a:xfrm>
          <a:prstGeom prst="rect">
            <a:avLst/>
          </a:prstGeom>
        </p:spPr>
      </p:pic>
      <p:pic>
        <p:nvPicPr>
          <p:cNvPr id="20" name="그림 19" descr="블랙, 어둠이(가) 표시된 사진&#10;&#10;자동 생성된 설명">
            <a:extLst>
              <a:ext uri="{FF2B5EF4-FFF2-40B4-BE49-F238E27FC236}">
                <a16:creationId xmlns:a16="http://schemas.microsoft.com/office/drawing/2014/main" id="{F628751D-31BC-3B54-BFA7-B35243E911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5779699" y="2667368"/>
            <a:ext cx="322443" cy="257678"/>
          </a:xfrm>
          <a:prstGeom prst="rect">
            <a:avLst/>
          </a:prstGeom>
        </p:spPr>
      </p:pic>
      <p:pic>
        <p:nvPicPr>
          <p:cNvPr id="27" name="그림 26" descr="블랙, 어둠이(가) 표시된 사진&#10;&#10;자동 생성된 설명">
            <a:extLst>
              <a:ext uri="{FF2B5EF4-FFF2-40B4-BE49-F238E27FC236}">
                <a16:creationId xmlns:a16="http://schemas.microsoft.com/office/drawing/2014/main" id="{82FAAECC-D50E-89AB-2752-AECFD81715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9016652" y="2675067"/>
            <a:ext cx="322443" cy="25767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49F22B-CB88-A332-5A27-FDB238EEBA0A}"/>
              </a:ext>
            </a:extLst>
          </p:cNvPr>
          <p:cNvSpPr txBox="1"/>
          <p:nvPr/>
        </p:nvSpPr>
        <p:spPr>
          <a:xfrm>
            <a:off x="9252725" y="2626596"/>
            <a:ext cx="2120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>
                <a:latin typeface="HY견고딕" panose="02030600000101010101" pitchFamily="18" charset="-127"/>
                <a:ea typeface="HY견고딕" panose="02030600000101010101" pitchFamily="18" charset="-127"/>
              </a:rPr>
              <a:t>가치 개입</a:t>
            </a:r>
            <a:r>
              <a:rPr lang="en-US" altLang="ko-KR" sz="1600" b="1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b="1">
                <a:latin typeface="HY견고딕" panose="02030600000101010101" pitchFamily="18" charset="-127"/>
                <a:ea typeface="HY견고딕" panose="02030600000101010101" pitchFamily="18" charset="-127"/>
              </a:rPr>
              <a:t>가치 중립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A1ACF9EF-1F9C-6850-A894-383C4D870D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1695" y="3501428"/>
            <a:ext cx="2608237" cy="2189155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F5A284D1-3791-734A-1C57-A6CA07EB2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8537" y="3573856"/>
            <a:ext cx="3956868" cy="218915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308C042A-F432-97DA-6CE8-8275266C4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176" y="5796415"/>
            <a:ext cx="6667646" cy="401594"/>
          </a:xfrm>
          <a:prstGeom prst="rect">
            <a:avLst/>
          </a:prstGeom>
        </p:spPr>
      </p:pic>
      <p:pic>
        <p:nvPicPr>
          <p:cNvPr id="36" name="그림 35" descr="블랙, 어둠이(가) 표시된 사진&#10;&#10;자동 생성된 설명">
            <a:extLst>
              <a:ext uri="{FF2B5EF4-FFF2-40B4-BE49-F238E27FC236}">
                <a16:creationId xmlns:a16="http://schemas.microsoft.com/office/drawing/2014/main" id="{1AC0743E-97B3-F05A-F428-8DEDF35C7C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7619867" y="2667034"/>
            <a:ext cx="322443" cy="25767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15F2D8B-AB4F-B389-D606-F9C73B2EE8F0}"/>
              </a:ext>
            </a:extLst>
          </p:cNvPr>
          <p:cNvSpPr txBox="1"/>
          <p:nvPr/>
        </p:nvSpPr>
        <p:spPr>
          <a:xfrm>
            <a:off x="7749398" y="2630705"/>
            <a:ext cx="1450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>
                <a:latin typeface="HY견고딕" panose="02030600000101010101" pitchFamily="18" charset="-127"/>
                <a:ea typeface="HY견고딕" panose="02030600000101010101" pitchFamily="18" charset="-127"/>
              </a:rPr>
              <a:t>성찰적 태도</a:t>
            </a:r>
          </a:p>
        </p:txBody>
      </p:sp>
    </p:spTree>
    <p:extLst>
      <p:ext uri="{BB962C8B-B14F-4D97-AF65-F5344CB8AC3E}">
        <p14:creationId xmlns:p14="http://schemas.microsoft.com/office/powerpoint/2010/main" val="10913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사고하며 탐구하기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37D0B-1D66-2C5F-207E-8A2BD879FAFB}"/>
              </a:ext>
            </a:extLst>
          </p:cNvPr>
          <p:cNvSpPr txBox="1"/>
          <p:nvPr/>
        </p:nvSpPr>
        <p:spPr>
          <a:xfrm>
            <a:off x="2542246" y="501719"/>
            <a:ext cx="4631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연구 대상자에 관한 윤리 지침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‘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뉘른베르크 강령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＇</a:t>
            </a:r>
            <a:endParaRPr lang="ko-KR" altLang="en-US" sz="1600"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FAD36DB-8B39-DE46-9BF8-D5333FCF9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394" y="970287"/>
            <a:ext cx="6972946" cy="547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07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사고하며 탐구하기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37D0B-1D66-2C5F-207E-8A2BD879FAFB}"/>
              </a:ext>
            </a:extLst>
          </p:cNvPr>
          <p:cNvSpPr txBox="1"/>
          <p:nvPr/>
        </p:nvSpPr>
        <p:spPr>
          <a:xfrm>
            <a:off x="2542246" y="501719"/>
            <a:ext cx="5352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연구 대상자에 관한 윤리 지침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‘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뉘른베르크 강령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’ </a:t>
            </a:r>
            <a:r>
              <a:rPr lang="ko-KR" altLang="en-US" sz="1600">
                <a:solidFill>
                  <a:srgbClr val="FF0000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예시 답안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E81E387-DE25-EB2D-1C83-9A72E2D84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900" y="1906665"/>
            <a:ext cx="6844420" cy="304467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250489F-FC55-5114-4481-020D60E372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5678189" y="3260625"/>
            <a:ext cx="1899562" cy="33674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F307EF3-ABDD-AFF1-8ADF-7FD0BB621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2993680" y="3720843"/>
            <a:ext cx="3235104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112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515624" y="614037"/>
            <a:ext cx="496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연구 윤리</a:t>
            </a:r>
            <a:endParaRPr kumimoji="0" lang="ko-KR" alt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11" y="1321806"/>
            <a:ext cx="644328" cy="32409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ED9216E-4EDA-91AB-EBEF-EE9E541B94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226099" y="1335674"/>
            <a:ext cx="4679863" cy="238625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480525" y="1926762"/>
            <a:ext cx="9567273" cy="34883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104930" y="1319242"/>
            <a:ext cx="8206507" cy="31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연구자가 탐구를 수행함에 있어서 가져야 하는 윤리적인 원칙과 규범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049B52-E11B-C807-74B1-8FE6F47457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2761726" y="2584720"/>
            <a:ext cx="1909862" cy="2386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0E22088-FF47-9B9C-4FFD-F11D518DBC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965038" y="2578927"/>
            <a:ext cx="987751" cy="23862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4F4842B-800C-6EFA-6F31-DDE954CA25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2217931" y="3217972"/>
            <a:ext cx="4169103" cy="23862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2E2794A-EC9A-400C-0679-23DBC28297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954431" y="3586159"/>
            <a:ext cx="6013434" cy="238625"/>
          </a:xfrm>
          <a:prstGeom prst="rect">
            <a:avLst/>
          </a:prstGeom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0F790C64-3751-126C-1F05-C5826CC09CAC}"/>
              </a:ext>
            </a:extLst>
          </p:cNvPr>
          <p:cNvSpPr/>
          <p:nvPr/>
        </p:nvSpPr>
        <p:spPr>
          <a:xfrm>
            <a:off x="3194473" y="2916964"/>
            <a:ext cx="2217303" cy="225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&gt;&gt;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위조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변조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표절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4592FA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415C206D-E3A1-C185-2572-4FB34A7D44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1963091" y="4079739"/>
            <a:ext cx="4700259" cy="23862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78932839-F774-8FBC-38DB-E73D9A124A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329659" y="4523241"/>
            <a:ext cx="2666750" cy="238625"/>
          </a:xfrm>
          <a:prstGeom prst="rect">
            <a:avLst/>
          </a:prstGeom>
        </p:spPr>
      </p:pic>
      <p:pic>
        <p:nvPicPr>
          <p:cNvPr id="15" name="그림 14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3F21139B-1FCF-5BAF-DB40-2AFE0A63F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91" y="2116094"/>
            <a:ext cx="292112" cy="2921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E30527-61E8-3BB2-95D9-2ADFCE588B2A}"/>
              </a:ext>
            </a:extLst>
          </p:cNvPr>
          <p:cNvSpPr txBox="1"/>
          <p:nvPr/>
        </p:nvSpPr>
        <p:spPr>
          <a:xfrm>
            <a:off x="2276883" y="2116094"/>
            <a:ext cx="2942895" cy="31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</a:t>
            </a:r>
            <a:r>
              <a:rPr lang="en-US" altLang="ko-KR" sz="1400">
                <a:solidFill>
                  <a:srgbClr val="4592FA"/>
                </a:solidFill>
                <a:ea typeface="NanumGothicExtraBold" panose="020D0904000000000000" pitchFamily="50" charset="-127"/>
              </a:rPr>
              <a:t> </a:t>
            </a:r>
            <a:r>
              <a:rPr lang="ko-KR" altLang="en-US" sz="1400">
                <a:solidFill>
                  <a:srgbClr val="4592FA"/>
                </a:solidFill>
                <a:ea typeface="NanumGothicExtraBold" panose="020D0904000000000000" pitchFamily="50" charset="-127"/>
              </a:rPr>
              <a:t>연구 과정 및 결과 활용의 윤리</a:t>
            </a: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srgbClr val="4592FA"/>
              </a:solidFill>
              <a:effectLst/>
              <a:uLnTx/>
              <a:uFillTx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C372D82-57C3-7036-FC94-A1F27FD7ACF6}"/>
              </a:ext>
            </a:extLst>
          </p:cNvPr>
          <p:cNvSpPr/>
          <p:nvPr/>
        </p:nvSpPr>
        <p:spPr>
          <a:xfrm>
            <a:off x="1766222" y="2578927"/>
            <a:ext cx="6397632" cy="225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연구자는 연구 과정을 지속적으로 성찰하며 연구 부정행위를 저지르지 않도록 노력해야 함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D1BB27C-2D8A-EDD2-722D-DBA730815160}"/>
              </a:ext>
            </a:extLst>
          </p:cNvPr>
          <p:cNvSpPr/>
          <p:nvPr/>
        </p:nvSpPr>
        <p:spPr>
          <a:xfrm>
            <a:off x="1926090" y="3195482"/>
            <a:ext cx="6397632" cy="225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존재하지 않는 자료나 연구 결과를 허위로 만들거나 보고하는 행위인 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“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위조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”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는 부정행위에 속함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98714CA1-89C5-4F87-8A8A-50A9E157D81D}"/>
              </a:ext>
            </a:extLst>
          </p:cNvPr>
          <p:cNvSpPr/>
          <p:nvPr/>
        </p:nvSpPr>
        <p:spPr>
          <a:xfrm>
            <a:off x="1766222" y="4090561"/>
            <a:ext cx="9281576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타인의 독창적인 아이디어 또는 창작물을 적절한 출처 표시 없이 활용함으로써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제삼자에게 자기 창작물인 것처럼 인식하게 하는 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“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표절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”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FF383A7-41E1-4CB7-09A0-B8A1385290C2}"/>
              </a:ext>
            </a:extLst>
          </p:cNvPr>
          <p:cNvSpPr/>
          <p:nvPr/>
        </p:nvSpPr>
        <p:spPr>
          <a:xfrm>
            <a:off x="1926090" y="3589094"/>
            <a:ext cx="8657014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연구 재료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장비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과정 등을 인위적으로 조작하거나 연구 자료를 임의로 변형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삭제함으로써 연구 내용 또는 결과를 왜곡하는 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“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변조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”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B6DFC447-00EB-A2EA-7F8A-F310658E769B}"/>
              </a:ext>
            </a:extLst>
          </p:cNvPr>
          <p:cNvSpPr/>
          <p:nvPr/>
        </p:nvSpPr>
        <p:spPr>
          <a:xfrm>
            <a:off x="1579342" y="4525761"/>
            <a:ext cx="4807692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자신의 연구 결과가 사회적으로 악용될 소지는 없는지 점검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1B99724A-D673-CA45-8D28-16804C4DDD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497103" y="4931203"/>
            <a:ext cx="4135783" cy="238625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602FC7B7-7F0D-E3A2-AA6B-6FC8DB9DA518}"/>
              </a:ext>
            </a:extLst>
          </p:cNvPr>
          <p:cNvSpPr/>
          <p:nvPr/>
        </p:nvSpPr>
        <p:spPr>
          <a:xfrm>
            <a:off x="1645744" y="4942024"/>
            <a:ext cx="8614089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자신의 연구가 사회적으로 사회적 약자를 억압하거나 특정 집단의 명예나 이익을 훼손하지 않는지 지속적으로 성찰해야 함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9129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사고하며 탐구하기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37D0B-1D66-2C5F-207E-8A2BD879FAFB}"/>
              </a:ext>
            </a:extLst>
          </p:cNvPr>
          <p:cNvSpPr txBox="1"/>
          <p:nvPr/>
        </p:nvSpPr>
        <p:spPr>
          <a:xfrm>
            <a:off x="2542246" y="501719"/>
            <a:ext cx="4631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연구자의 윤리 지침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‘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체크리스트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’</a:t>
            </a:r>
            <a:endParaRPr lang="ko-KR" altLang="en-US" sz="1600"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BF303E9-E64A-06DA-F28D-2661B1D49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246" y="981880"/>
            <a:ext cx="7307924" cy="53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1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A25D240B-9341-8D79-FB49-A463CC5DF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72" y="1544864"/>
            <a:ext cx="5326638" cy="440326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F03F758-D855-3E8F-EDCF-14FF3932BE3F}"/>
              </a:ext>
            </a:extLst>
          </p:cNvPr>
          <p:cNvSpPr/>
          <p:nvPr/>
        </p:nvSpPr>
        <p:spPr>
          <a:xfrm>
            <a:off x="4080063" y="389875"/>
            <a:ext cx="3425675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337FE-B286-34A8-0D01-B7E2A5C4F008}"/>
              </a:ext>
            </a:extLst>
          </p:cNvPr>
          <p:cNvSpPr txBox="1"/>
          <p:nvPr/>
        </p:nvSpPr>
        <p:spPr>
          <a:xfrm>
            <a:off x="3743602" y="366973"/>
            <a:ext cx="418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총 정리</a:t>
            </a: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 Time</a:t>
            </a:r>
            <a:endParaRPr kumimoji="0" lang="ko-KR" alt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06A871-C227-EA44-B23A-D294745B16AA}"/>
              </a:ext>
            </a:extLst>
          </p:cNvPr>
          <p:cNvSpPr txBox="1"/>
          <p:nvPr/>
        </p:nvSpPr>
        <p:spPr>
          <a:xfrm>
            <a:off x="3596857" y="1127344"/>
            <a:ext cx="4329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사회현상의 탐구와 연구 윤리</a:t>
            </a:r>
          </a:p>
        </p:txBody>
      </p:sp>
      <p:pic>
        <p:nvPicPr>
          <p:cNvPr id="6" name="그림 5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934AF581-D3EC-A2F6-69AC-2957F4041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33" y="1576382"/>
            <a:ext cx="4949523" cy="4537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D9EEDA-C04A-7767-555E-61FF36D0BE10}"/>
              </a:ext>
            </a:extLst>
          </p:cNvPr>
          <p:cNvSpPr txBox="1"/>
          <p:nvPr/>
        </p:nvSpPr>
        <p:spPr>
          <a:xfrm>
            <a:off x="1396299" y="2875243"/>
            <a:ext cx="3422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사회현상 탐구에 필요한 태도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2B07566B-9833-3DD1-1055-AEAC39C170B6}"/>
              </a:ext>
            </a:extLst>
          </p:cNvPr>
          <p:cNvGrpSpPr/>
          <p:nvPr/>
        </p:nvGrpSpPr>
        <p:grpSpPr>
          <a:xfrm>
            <a:off x="1124754" y="3420280"/>
            <a:ext cx="1409293" cy="314460"/>
            <a:chOff x="1124754" y="3420280"/>
            <a:chExt cx="1409293" cy="3144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124812-D846-CAEE-ACE0-17927A66E739}"/>
                </a:ext>
              </a:extLst>
            </p:cNvPr>
            <p:cNvSpPr txBox="1"/>
            <p:nvPr/>
          </p:nvSpPr>
          <p:spPr>
            <a:xfrm>
              <a:off x="1404274" y="3420280"/>
              <a:ext cx="11297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NanumGothicExtraBold" panose="020D0904000000000000" pitchFamily="50" charset="-127"/>
                  <a:ea typeface="NanumGothicExtraBold" panose="020D0904000000000000" pitchFamily="50" charset="-127"/>
                  <a:cs typeface="+mn-cs"/>
                </a:rPr>
                <a:t>객관적 태도</a:t>
              </a:r>
            </a:p>
          </p:txBody>
        </p:sp>
        <p:pic>
          <p:nvPicPr>
            <p:cNvPr id="35" name="그림 3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EA530568-2EF8-272B-367A-0908CDD8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4" y="3443384"/>
              <a:ext cx="269751" cy="291356"/>
            </a:xfrm>
            <a:prstGeom prst="rect">
              <a:avLst/>
            </a:prstGeom>
          </p:spPr>
        </p:pic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240F902-4877-E231-0633-CE30CF27E172}"/>
              </a:ext>
            </a:extLst>
          </p:cNvPr>
          <p:cNvGrpSpPr/>
          <p:nvPr/>
        </p:nvGrpSpPr>
        <p:grpSpPr>
          <a:xfrm>
            <a:off x="1099412" y="4474641"/>
            <a:ext cx="1687914" cy="307777"/>
            <a:chOff x="1124753" y="3786676"/>
            <a:chExt cx="1687914" cy="30777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EC763D-5E4A-F935-AE2D-762FCD017B68}"/>
                </a:ext>
              </a:extLst>
            </p:cNvPr>
            <p:cNvSpPr txBox="1"/>
            <p:nvPr/>
          </p:nvSpPr>
          <p:spPr>
            <a:xfrm>
              <a:off x="1178014" y="3786676"/>
              <a:ext cx="16346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NanumGothicExtraBold" panose="020D0904000000000000" pitchFamily="50" charset="-127"/>
                  <a:ea typeface="NanumGothicExtraBold" panose="020D0904000000000000" pitchFamily="50" charset="-127"/>
                  <a:cs typeface="+mn-cs"/>
                </a:rPr>
                <a:t>개방적 태도</a:t>
              </a:r>
            </a:p>
          </p:txBody>
        </p:sp>
        <p:pic>
          <p:nvPicPr>
            <p:cNvPr id="39" name="그림 38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471E3643-7BDA-4251-D291-16DA871F3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3802946"/>
              <a:ext cx="269751" cy="291356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2F481AD1-4472-263E-D3E7-2DE054E4F339}"/>
              </a:ext>
            </a:extLst>
          </p:cNvPr>
          <p:cNvGrpSpPr/>
          <p:nvPr/>
        </p:nvGrpSpPr>
        <p:grpSpPr>
          <a:xfrm>
            <a:off x="3443329" y="4499255"/>
            <a:ext cx="1769528" cy="307777"/>
            <a:chOff x="1124753" y="4168606"/>
            <a:chExt cx="1769528" cy="30777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5C13566-A73B-1419-F983-92C7510B9CF8}"/>
                </a:ext>
              </a:extLst>
            </p:cNvPr>
            <p:cNvSpPr txBox="1"/>
            <p:nvPr/>
          </p:nvSpPr>
          <p:spPr>
            <a:xfrm>
              <a:off x="1420278" y="4168606"/>
              <a:ext cx="14740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NanumGothicExtraBold" panose="020D0904000000000000" pitchFamily="50" charset="-127"/>
                  <a:ea typeface="NanumGothicExtraBold" panose="020D0904000000000000" pitchFamily="50" charset="-127"/>
                  <a:cs typeface="+mn-cs"/>
                </a:rPr>
                <a:t>상대주의적 태도</a:t>
              </a:r>
            </a:p>
          </p:txBody>
        </p:sp>
        <p:pic>
          <p:nvPicPr>
            <p:cNvPr id="4" name="그림 3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D18F1336-CB33-1EC0-001F-3ECF0ED6F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4168606"/>
              <a:ext cx="269751" cy="29135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76E9A55-7BEE-D08B-BCA2-30F296A83587}"/>
              </a:ext>
            </a:extLst>
          </p:cNvPr>
          <p:cNvSpPr txBox="1"/>
          <p:nvPr/>
        </p:nvSpPr>
        <p:spPr>
          <a:xfrm>
            <a:off x="3725631" y="3433412"/>
            <a:ext cx="131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성찰적 태도</a:t>
            </a:r>
          </a:p>
        </p:txBody>
      </p:sp>
      <p:pic>
        <p:nvPicPr>
          <p:cNvPr id="20" name="그림 19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B9547512-4954-23D9-1B58-503B69F12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38" y="3441150"/>
            <a:ext cx="269751" cy="291356"/>
          </a:xfrm>
          <a:prstGeom prst="rect">
            <a:avLst/>
          </a:prstGeom>
        </p:spPr>
      </p:pic>
      <p:grpSp>
        <p:nvGrpSpPr>
          <p:cNvPr id="30" name="그룹 29">
            <a:extLst>
              <a:ext uri="{FF2B5EF4-FFF2-40B4-BE49-F238E27FC236}">
                <a16:creationId xmlns:a16="http://schemas.microsoft.com/office/drawing/2014/main" id="{42988A2B-1C4E-B9A1-DB52-985667FD07AE}"/>
              </a:ext>
            </a:extLst>
          </p:cNvPr>
          <p:cNvGrpSpPr/>
          <p:nvPr/>
        </p:nvGrpSpPr>
        <p:grpSpPr>
          <a:xfrm>
            <a:off x="6884300" y="3302012"/>
            <a:ext cx="1697139" cy="314460"/>
            <a:chOff x="1124754" y="3420280"/>
            <a:chExt cx="1697139" cy="31446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0DCE06-85E0-B56B-5BA3-2A55DFDB23E0}"/>
                </a:ext>
              </a:extLst>
            </p:cNvPr>
            <p:cNvSpPr txBox="1"/>
            <p:nvPr/>
          </p:nvSpPr>
          <p:spPr>
            <a:xfrm>
              <a:off x="1404274" y="3420280"/>
              <a:ext cx="14176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NanumGothicExtraBold" panose="020D0904000000000000" pitchFamily="50" charset="-127"/>
                  <a:ea typeface="NanumGothicExtraBold" panose="020D0904000000000000" pitchFamily="50" charset="-127"/>
                  <a:cs typeface="+mn-cs"/>
                </a:rPr>
                <a:t>연구 과정에서</a:t>
              </a:r>
            </a:p>
          </p:txBody>
        </p:sp>
        <p:pic>
          <p:nvPicPr>
            <p:cNvPr id="36" name="그림 35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53777AA6-1B10-E65A-16F3-13C0EDDBC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4" y="3443384"/>
              <a:ext cx="269751" cy="29135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89CA77-342E-9C21-6138-E17A2F60FFA3}"/>
              </a:ext>
            </a:extLst>
          </p:cNvPr>
          <p:cNvSpPr txBox="1"/>
          <p:nvPr/>
        </p:nvSpPr>
        <p:spPr>
          <a:xfrm>
            <a:off x="3252484" y="3787737"/>
            <a:ext cx="218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현상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-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이면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연구 과정을 되짚어 보는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79B721-0DF6-4D2C-1EE2-6138533AD6FC}"/>
              </a:ext>
            </a:extLst>
          </p:cNvPr>
          <p:cNvSpPr txBox="1"/>
          <p:nvPr/>
        </p:nvSpPr>
        <p:spPr>
          <a:xfrm>
            <a:off x="793078" y="3787737"/>
            <a:ext cx="218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사실 그대로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제삼자의 입장에서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576A54-8730-2F31-8BB6-9B0561B9FA56}"/>
              </a:ext>
            </a:extLst>
          </p:cNvPr>
          <p:cNvSpPr txBox="1"/>
          <p:nvPr/>
        </p:nvSpPr>
        <p:spPr>
          <a:xfrm>
            <a:off x="793078" y="4847884"/>
            <a:ext cx="218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비판 허용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가설로 받아들이는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1DAF2D-7EFF-8B20-1F60-A1AEFD1032EE}"/>
              </a:ext>
            </a:extLst>
          </p:cNvPr>
          <p:cNvSpPr txBox="1"/>
          <p:nvPr/>
        </p:nvSpPr>
        <p:spPr>
          <a:xfrm>
            <a:off x="3346199" y="4825803"/>
            <a:ext cx="218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문화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역사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환경 요인 고려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8165C1-9105-7AE4-5461-0C18D6937538}"/>
              </a:ext>
            </a:extLst>
          </p:cNvPr>
          <p:cNvSpPr txBox="1"/>
          <p:nvPr/>
        </p:nvSpPr>
        <p:spPr>
          <a:xfrm>
            <a:off x="6582394" y="2866955"/>
            <a:ext cx="1980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가치 개입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670B2B-9D87-125E-8383-E3ACA853F0D1}"/>
              </a:ext>
            </a:extLst>
          </p:cNvPr>
          <p:cNvSpPr txBox="1"/>
          <p:nvPr/>
        </p:nvSpPr>
        <p:spPr>
          <a:xfrm>
            <a:off x="6582394" y="4299200"/>
            <a:ext cx="1980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가치 중립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2F0EBF8-40CD-01DA-3017-8C360D42319C}"/>
              </a:ext>
            </a:extLst>
          </p:cNvPr>
          <p:cNvGrpSpPr/>
          <p:nvPr/>
        </p:nvGrpSpPr>
        <p:grpSpPr>
          <a:xfrm>
            <a:off x="6873301" y="4699310"/>
            <a:ext cx="1618849" cy="314460"/>
            <a:chOff x="1124754" y="3420280"/>
            <a:chExt cx="1618849" cy="3144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8313636-F0E5-3C77-7B52-B242B7C71ED5}"/>
                </a:ext>
              </a:extLst>
            </p:cNvPr>
            <p:cNvSpPr txBox="1"/>
            <p:nvPr/>
          </p:nvSpPr>
          <p:spPr>
            <a:xfrm>
              <a:off x="1404274" y="3420280"/>
              <a:ext cx="13393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NanumGothicExtraBold" panose="020D0904000000000000" pitchFamily="50" charset="-127"/>
                  <a:ea typeface="NanumGothicExtraBold" panose="020D0904000000000000" pitchFamily="50" charset="-127"/>
                  <a:cs typeface="+mn-cs"/>
                </a:rPr>
                <a:t>연구 과정에서</a:t>
              </a:r>
            </a:p>
          </p:txBody>
        </p:sp>
        <p:pic>
          <p:nvPicPr>
            <p:cNvPr id="32" name="그림 31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75986AD2-A27C-5879-287D-4682B6C1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4" y="3443384"/>
              <a:ext cx="269751" cy="291356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3CDA091-6B11-6477-94E7-B64E755E3B82}"/>
              </a:ext>
            </a:extLst>
          </p:cNvPr>
          <p:cNvSpPr txBox="1"/>
          <p:nvPr/>
        </p:nvSpPr>
        <p:spPr>
          <a:xfrm>
            <a:off x="6566026" y="3647685"/>
            <a:ext cx="2463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연구 주제 설정</a:t>
            </a:r>
            <a:r>
              <a:rPr kumimoji="0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가설 설정</a:t>
            </a:r>
            <a:r>
              <a:rPr kumimoji="0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연구 설계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5FEB60-53CF-E252-D5FF-1BAD609296DE}"/>
              </a:ext>
            </a:extLst>
          </p:cNvPr>
          <p:cNvSpPr txBox="1"/>
          <p:nvPr/>
        </p:nvSpPr>
        <p:spPr>
          <a:xfrm>
            <a:off x="6562917" y="3909295"/>
            <a:ext cx="2463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연구 결과 활용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D5978AE-A253-3B44-1B9E-8F5E8F4D07E8}"/>
              </a:ext>
            </a:extLst>
          </p:cNvPr>
          <p:cNvSpPr txBox="1"/>
          <p:nvPr/>
        </p:nvSpPr>
        <p:spPr>
          <a:xfrm>
            <a:off x="6562917" y="5239932"/>
            <a:ext cx="2463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가설 검증</a:t>
            </a:r>
            <a:r>
              <a:rPr lang="en-US" altLang="ko-KR" sz="1100">
                <a:solidFill>
                  <a:prstClr val="black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</a:t>
            </a:r>
            <a:r>
              <a:rPr lang="ko-KR" altLang="en-US" sz="1100">
                <a:solidFill>
                  <a:prstClr val="black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및 결론 도출</a:t>
            </a:r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ADA1CB0-76BE-C072-DFA0-06F4B34554F3}"/>
              </a:ext>
            </a:extLst>
          </p:cNvPr>
          <p:cNvSpPr txBox="1"/>
          <p:nvPr/>
        </p:nvSpPr>
        <p:spPr>
          <a:xfrm>
            <a:off x="6562917" y="4972583"/>
            <a:ext cx="2463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자료 수집 및 분석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C160F19-4329-3B89-1ADA-AC430F03FD0C}"/>
              </a:ext>
            </a:extLst>
          </p:cNvPr>
          <p:cNvSpPr txBox="1"/>
          <p:nvPr/>
        </p:nvSpPr>
        <p:spPr>
          <a:xfrm>
            <a:off x="9430369" y="2866955"/>
            <a:ext cx="1980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연구 윤리</a:t>
            </a:r>
          </a:p>
        </p:txBody>
      </p: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82B41776-93B9-10CA-FC02-031BF4BAF0BC}"/>
              </a:ext>
            </a:extLst>
          </p:cNvPr>
          <p:cNvGrpSpPr/>
          <p:nvPr/>
        </p:nvGrpSpPr>
        <p:grpSpPr>
          <a:xfrm>
            <a:off x="9716012" y="3409500"/>
            <a:ext cx="1409293" cy="314460"/>
            <a:chOff x="1124754" y="3420280"/>
            <a:chExt cx="1409293" cy="31446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82D908D-6914-2E44-EEB3-F4141B826295}"/>
                </a:ext>
              </a:extLst>
            </p:cNvPr>
            <p:cNvSpPr txBox="1"/>
            <p:nvPr/>
          </p:nvSpPr>
          <p:spPr>
            <a:xfrm>
              <a:off x="1404274" y="3420280"/>
              <a:ext cx="11297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NanumGothicExtraBold" panose="020D0904000000000000" pitchFamily="50" charset="-127"/>
                  <a:ea typeface="NanumGothicExtraBold" panose="020D0904000000000000" pitchFamily="50" charset="-127"/>
                  <a:cs typeface="+mn-cs"/>
                </a:rPr>
                <a:t>연구 대상자</a:t>
              </a:r>
            </a:p>
          </p:txBody>
        </p:sp>
        <p:pic>
          <p:nvPicPr>
            <p:cNvPr id="79" name="그림 78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B8C462DC-D088-4D9C-6F50-C0ED48AA5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4" y="3443384"/>
              <a:ext cx="269751" cy="291356"/>
            </a:xfrm>
            <a:prstGeom prst="rect">
              <a:avLst/>
            </a:prstGeom>
          </p:spPr>
        </p:pic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EF36B806-99A6-EE93-9A13-BD7379F822C4}"/>
              </a:ext>
            </a:extLst>
          </p:cNvPr>
          <p:cNvGrpSpPr/>
          <p:nvPr/>
        </p:nvGrpSpPr>
        <p:grpSpPr>
          <a:xfrm>
            <a:off x="9716012" y="4217357"/>
            <a:ext cx="1409293" cy="523220"/>
            <a:chOff x="1124754" y="3420280"/>
            <a:chExt cx="1409293" cy="523220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E07B3F6-68DB-D24D-AEE1-B47816F746D4}"/>
                </a:ext>
              </a:extLst>
            </p:cNvPr>
            <p:cNvSpPr txBox="1"/>
            <p:nvPr/>
          </p:nvSpPr>
          <p:spPr>
            <a:xfrm>
              <a:off x="1404274" y="3420280"/>
              <a:ext cx="11297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NanumGothicExtraBold" panose="020D0904000000000000" pitchFamily="50" charset="-127"/>
                  <a:ea typeface="NanumGothicExtraBold" panose="020D0904000000000000" pitchFamily="50" charset="-127"/>
                  <a:cs typeface="+mn-cs"/>
                </a:rPr>
                <a:t>연구 과정 및 결과 활용</a:t>
              </a:r>
            </a:p>
          </p:txBody>
        </p:sp>
        <p:pic>
          <p:nvPicPr>
            <p:cNvPr id="82" name="그림 81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5FF76A62-3C26-55A8-1A55-AF6ECE77F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4" y="3443384"/>
              <a:ext cx="269751" cy="291356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550BE62-8A7B-888E-EBBF-1787A321EC51}"/>
              </a:ext>
            </a:extLst>
          </p:cNvPr>
          <p:cNvSpPr txBox="1"/>
          <p:nvPr/>
        </p:nvSpPr>
        <p:spPr>
          <a:xfrm>
            <a:off x="9264336" y="4819543"/>
            <a:ext cx="2463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부정행위</a:t>
            </a:r>
            <a:r>
              <a:rPr kumimoji="0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x, </a:t>
            </a: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지속적으로 성찰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65583F0-7EB4-6D11-34EA-915C6CD3351F}"/>
              </a:ext>
            </a:extLst>
          </p:cNvPr>
          <p:cNvSpPr txBox="1"/>
          <p:nvPr/>
        </p:nvSpPr>
        <p:spPr>
          <a:xfrm>
            <a:off x="9264336" y="3743286"/>
            <a:ext cx="2463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동의</a:t>
            </a:r>
            <a:r>
              <a:rPr kumimoji="0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익명성 등</a:t>
            </a:r>
          </a:p>
        </p:txBody>
      </p:sp>
    </p:spTree>
    <p:extLst>
      <p:ext uri="{BB962C8B-B14F-4D97-AF65-F5344CB8AC3E}">
        <p14:creationId xmlns:p14="http://schemas.microsoft.com/office/powerpoint/2010/main" val="2585205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304347" y="775518"/>
            <a:ext cx="4707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과학적 태도의 필요성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06C095-CE88-D14A-E258-F911619C0C10}"/>
              </a:ext>
            </a:extLst>
          </p:cNvPr>
          <p:cNvSpPr/>
          <p:nvPr/>
        </p:nvSpPr>
        <p:spPr>
          <a:xfrm>
            <a:off x="1112068" y="2565339"/>
            <a:ext cx="9967863" cy="23778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7F1DC34E-5CA0-22DB-FFDA-999FD45FD00D}"/>
              </a:ext>
            </a:extLst>
          </p:cNvPr>
          <p:cNvSpPr/>
          <p:nvPr/>
        </p:nvSpPr>
        <p:spPr>
          <a:xfrm>
            <a:off x="1112068" y="2351778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E24515-B191-4F01-259D-E01D6F24F921}"/>
              </a:ext>
            </a:extLst>
          </p:cNvPr>
          <p:cNvSpPr txBox="1"/>
          <p:nvPr/>
        </p:nvSpPr>
        <p:spPr>
          <a:xfrm>
            <a:off x="948932" y="2456702"/>
            <a:ext cx="172964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이유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150D4DCC-FF88-67A6-C852-BF7554F5A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9" b="29395"/>
          <a:stretch/>
        </p:blipFill>
        <p:spPr>
          <a:xfrm>
            <a:off x="1697715" y="2901194"/>
            <a:ext cx="1987046" cy="23862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E331132-6B19-5301-3AF8-447F777DF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9" b="29395"/>
          <a:stretch/>
        </p:blipFill>
        <p:spPr>
          <a:xfrm>
            <a:off x="5924175" y="2901194"/>
            <a:ext cx="1200902" cy="23862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B6DF7193-3E08-5E7B-4128-C3FEFD2CE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9" b="29395"/>
          <a:stretch/>
        </p:blipFill>
        <p:spPr>
          <a:xfrm>
            <a:off x="3387694" y="3210508"/>
            <a:ext cx="1754673" cy="23862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E24B76F3-C2E9-E529-17CC-C5825BC72E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9" b="29395"/>
          <a:stretch/>
        </p:blipFill>
        <p:spPr>
          <a:xfrm>
            <a:off x="2910480" y="3552974"/>
            <a:ext cx="1000618" cy="23862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6213AD9-628D-26DB-4416-931A58383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9" b="29395"/>
          <a:stretch/>
        </p:blipFill>
        <p:spPr>
          <a:xfrm>
            <a:off x="6276860" y="3525167"/>
            <a:ext cx="2631750" cy="23862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0AAFE18-26D2-6A91-EF7B-75215620B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9" b="29395"/>
          <a:stretch/>
        </p:blipFill>
        <p:spPr>
          <a:xfrm>
            <a:off x="2910479" y="4201601"/>
            <a:ext cx="2295264" cy="23862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F498FE6-C90F-8543-9021-00E96944A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9" b="29395"/>
          <a:stretch/>
        </p:blipFill>
        <p:spPr>
          <a:xfrm>
            <a:off x="6418508" y="4191354"/>
            <a:ext cx="567751" cy="2386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BA8DB09-F426-78F0-8E88-06FFE28C61BA}"/>
              </a:ext>
            </a:extLst>
          </p:cNvPr>
          <p:cNvSpPr txBox="1"/>
          <p:nvPr/>
        </p:nvSpPr>
        <p:spPr>
          <a:xfrm>
            <a:off x="1697715" y="2872186"/>
            <a:ext cx="7583807" cy="18973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kumimoji="0" lang="ko-KR" altLang="en-US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사회현상에 대한 이해는 단순한 감정</a:t>
            </a:r>
            <a:r>
              <a:rPr kumimoji="0" lang="en-US" altLang="ko-KR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상상</a:t>
            </a:r>
            <a:r>
              <a:rPr kumimoji="0" lang="en-US" altLang="ko-KR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추측이 아닌 체계적인 탐구로 이루어져야 한다</a:t>
            </a:r>
            <a:r>
              <a:rPr kumimoji="0" lang="en-US" altLang="ko-KR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사회현상의 탐구에는 두 가지 측면의 어려움이 존재한다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(1) 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사회현상은 가치 함축적이어서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탐구하는 사회현상에는 사회 구성원의 가치와 신념이 내재</a:t>
            </a:r>
            <a:endParaRPr lang="en-US" altLang="ko-KR" b="1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&gt;&gt; 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연구자의 가치와 연구 대상자들의 가치가 다를 경우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사회현상을 이해하는 데 어려움을 초래</a:t>
            </a:r>
            <a:endParaRPr lang="en-US" altLang="ko-KR" b="1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(2) 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연구자의 가치나 편견이 연구과정에 개입되어 연구 결과를 왜곡할 수 있음</a:t>
            </a:r>
            <a:endParaRPr lang="en-US" altLang="ko-KR" b="1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&gt;&gt;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왜곡을 피하고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사회현상의 탐구를 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객관적으로 수행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하려면 연구자의 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과학적 태도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필요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!!</a:t>
            </a:r>
            <a:endParaRPr kumimoji="0" lang="ko-KR" altLang="en-US" sz="1400" b="1" i="0" u="none" strike="noStrike" kern="1200" cap="none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33AB66D3-D54B-D39C-C7B9-F6DA648BE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3428" r="31092" b="29754"/>
          <a:stretch/>
        </p:blipFill>
        <p:spPr>
          <a:xfrm>
            <a:off x="7849479" y="1083080"/>
            <a:ext cx="507732" cy="5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32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도약하며 읽기</a:t>
            </a:r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이해</a:t>
            </a: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502394" y="496423"/>
            <a:ext cx="3988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다양한 무늬의 조합으로 완성되는 사회현상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96CCECC-6A13-B173-55AD-E72B7BB2F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627" y="2286182"/>
            <a:ext cx="9121194" cy="313231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B4DEBB9-87DA-3010-D864-A424CD01CE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8961944" y="4573376"/>
            <a:ext cx="1345877" cy="33674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1BECD03-CA66-E0A8-49F4-E15DAA22E8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6096000" y="4855807"/>
            <a:ext cx="1345877" cy="33674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FB463FA-B4F3-FF2B-A17E-5699715752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7644919" y="4855807"/>
            <a:ext cx="2662902" cy="3367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079B372-767A-514C-B521-DF28E92B63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6096000" y="5137153"/>
            <a:ext cx="1513678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8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182427" y="614948"/>
            <a:ext cx="391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(1) </a:t>
            </a: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객관적 태도</a:t>
            </a:r>
            <a:endParaRPr kumimoji="0" lang="ko-KR" alt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713322" y="1654741"/>
            <a:ext cx="9217729" cy="4337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10E30A45-B7A2-717B-D941-B8671D397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3963968" y="2512839"/>
            <a:ext cx="3287857" cy="23862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7F67A7E-F08A-AB2A-A1F7-08F598501D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4848050" y="3660377"/>
            <a:ext cx="1290061" cy="238625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1FAC2A7-6987-C2DF-FC85-20361C9B0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4481373" y="4521280"/>
            <a:ext cx="1840813" cy="238625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C2566FC-5086-9E3F-75A8-1B2E15645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2752209" y="4940406"/>
            <a:ext cx="2626224" cy="23862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4DE0FDC-BFC3-2E23-5663-611C741CC3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902457" y="5376902"/>
            <a:ext cx="4382678" cy="238625"/>
          </a:xfrm>
          <a:prstGeom prst="rect">
            <a:avLst/>
          </a:prstGeom>
        </p:spPr>
      </p:pic>
      <p:pic>
        <p:nvPicPr>
          <p:cNvPr id="21" name="그림 20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78D99DF0-F524-9488-F944-C1F02101D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42" y="2117395"/>
            <a:ext cx="292112" cy="2921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F6FB79-A45F-639C-3D12-2651670256FE}"/>
              </a:ext>
            </a:extLst>
          </p:cNvPr>
          <p:cNvSpPr txBox="1"/>
          <p:nvPr/>
        </p:nvSpPr>
        <p:spPr>
          <a:xfrm>
            <a:off x="2326754" y="2065838"/>
            <a:ext cx="1286761" cy="35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>
                <a:solidFill>
                  <a:prstClr val="black"/>
                </a:solidFill>
                <a:ea typeface="NanumGothicExtraBold" panose="020D0904000000000000" pitchFamily="50" charset="-127"/>
              </a:rPr>
              <a:t>필요성</a:t>
            </a: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CDD113FD-F715-E75F-E761-5BDEDF5D4B22}"/>
              </a:ext>
            </a:extLst>
          </p:cNvPr>
          <p:cNvSpPr/>
          <p:nvPr/>
        </p:nvSpPr>
        <p:spPr>
          <a:xfrm>
            <a:off x="2473036" y="2507306"/>
            <a:ext cx="4968913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사회 현상 탐구에서 탐구자 및 탐구 대상이 완전히 분리되기는 어려움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9E359-3287-DB67-C908-454B2E0ACF58}"/>
              </a:ext>
            </a:extLst>
          </p:cNvPr>
          <p:cNvSpPr txBox="1"/>
          <p:nvPr/>
        </p:nvSpPr>
        <p:spPr>
          <a:xfrm>
            <a:off x="2098849" y="3634574"/>
            <a:ext cx="5155994" cy="309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객관적 태도를 지니지 않을 경우 연구 결과가 왜곡될 수 있음</a:t>
            </a:r>
            <a:endParaRPr kumimoji="0" lang="en-US" altLang="ko-KR" sz="1200" b="1" i="0" u="none" strike="noStrike" kern="1200" cap="none" spc="0" normalizeH="0" baseline="0" noProof="0">
              <a:ln>
                <a:solidFill>
                  <a:srgbClr val="4472C4">
                    <a:alpha val="0"/>
                  </a:srgbClr>
                </a:solidFill>
              </a:ln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pic>
        <p:nvPicPr>
          <p:cNvPr id="3" name="그림 2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9A13F84D-E10F-872A-2EAE-8C67A3796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42" y="4119678"/>
            <a:ext cx="292112" cy="292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BCE72B-6D28-F45F-F014-FDB14F11CF5D}"/>
              </a:ext>
            </a:extLst>
          </p:cNvPr>
          <p:cNvSpPr txBox="1"/>
          <p:nvPr/>
        </p:nvSpPr>
        <p:spPr>
          <a:xfrm>
            <a:off x="2326754" y="4092799"/>
            <a:ext cx="2047252" cy="35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>
                <a:solidFill>
                  <a:prstClr val="black"/>
                </a:solidFill>
                <a:ea typeface="NanumGothicExtraBold" panose="020D0904000000000000" pitchFamily="50" charset="-127"/>
              </a:rPr>
              <a:t>객관적 태도란</a:t>
            </a:r>
            <a:r>
              <a:rPr lang="en-US" altLang="ko-KR" sz="1600">
                <a:solidFill>
                  <a:prstClr val="black"/>
                </a:solidFill>
                <a:ea typeface="NanumGothicExtraBold" panose="020D0904000000000000" pitchFamily="50" charset="-127"/>
              </a:rPr>
              <a:t>?</a:t>
            </a: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DBE02D0-6F24-12C8-E928-6A3EB3F3AB68}"/>
              </a:ext>
            </a:extLst>
          </p:cNvPr>
          <p:cNvSpPr/>
          <p:nvPr/>
        </p:nvSpPr>
        <p:spPr>
          <a:xfrm>
            <a:off x="2473036" y="4528198"/>
            <a:ext cx="4968913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연구자가 자신의 주관적 가치관이나 선입견을 배제한 연구 태도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60154E-A8F1-1989-881E-4F154552A8F9}"/>
              </a:ext>
            </a:extLst>
          </p:cNvPr>
          <p:cNvSpPr txBox="1"/>
          <p:nvPr/>
        </p:nvSpPr>
        <p:spPr>
          <a:xfrm>
            <a:off x="2034642" y="4879218"/>
            <a:ext cx="4855045" cy="309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제 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3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자의 입장에서 사실 그대로를 관찰하는 태도</a:t>
            </a:r>
            <a:endParaRPr kumimoji="0" lang="en-US" altLang="ko-KR" sz="1200" b="1" i="0" u="none" strike="noStrike" kern="1200" cap="none" spc="0" normalizeH="0" baseline="0" noProof="0">
              <a:ln>
                <a:solidFill>
                  <a:srgbClr val="4472C4">
                    <a:alpha val="0"/>
                  </a:srgbClr>
                </a:solidFill>
              </a:ln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B4692B-5CD5-49FB-6C0E-6A0CAEE9FE2F}"/>
              </a:ext>
            </a:extLst>
          </p:cNvPr>
          <p:cNvSpPr txBox="1"/>
          <p:nvPr/>
        </p:nvSpPr>
        <p:spPr>
          <a:xfrm>
            <a:off x="2681590" y="5322571"/>
            <a:ext cx="7877568" cy="309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성별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인종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연령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종교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사회적 지위 등과 관련된 특정 가치가 연구 과정에 개입되지 않도록 객관적 태도를 취해야 함</a:t>
            </a:r>
            <a:endParaRPr kumimoji="0" lang="en-US" altLang="ko-KR" sz="1200" b="1" i="0" u="none" strike="noStrike" kern="1200" cap="none" spc="0" normalizeH="0" baseline="0" noProof="0">
              <a:ln>
                <a:solidFill>
                  <a:srgbClr val="4472C4">
                    <a:alpha val="0"/>
                  </a:srgbClr>
                </a:solidFill>
              </a:ln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43" name="Rectangle 5">
            <a:extLst>
              <a:ext uri="{FF2B5EF4-FFF2-40B4-BE49-F238E27FC236}">
                <a16:creationId xmlns:a16="http://schemas.microsoft.com/office/drawing/2014/main" id="{A404EF9E-6602-34C8-993C-F6234F00490A}"/>
              </a:ext>
            </a:extLst>
          </p:cNvPr>
          <p:cNvSpPr/>
          <p:nvPr/>
        </p:nvSpPr>
        <p:spPr>
          <a:xfrm>
            <a:off x="2180698" y="2870803"/>
            <a:ext cx="7259439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-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주관적 가치를 가진 연구자가 가치 함축적인 사회현상으로부터 스스로를 완전히 분리하기 어려움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BD30550-C1B7-4F54-4960-8BD2A45A82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260063" y="3201200"/>
            <a:ext cx="4868700" cy="238625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DCFDCEE4-7D99-FBA5-2595-F6F8AA7F040D}"/>
              </a:ext>
            </a:extLst>
          </p:cNvPr>
          <p:cNvSpPr/>
          <p:nvPr/>
        </p:nvSpPr>
        <p:spPr>
          <a:xfrm>
            <a:off x="2862525" y="3222843"/>
            <a:ext cx="7696633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&gt;&gt;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연구자가 속한 사회나 시대 속 가치가 연구자도 모르는 사이에 연구에 개입될 수 있기에 객관적 태도 요구됨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4111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182427" y="614948"/>
            <a:ext cx="391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(2) </a:t>
            </a: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개방적 태도</a:t>
            </a:r>
            <a:endParaRPr kumimoji="0" lang="ko-KR" alt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713322" y="1654741"/>
            <a:ext cx="9217729" cy="4337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FC375D3-AF37-DC9A-D2A6-84A75C4F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209543" y="2507306"/>
            <a:ext cx="4187954" cy="23862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B69F99B-8FEC-5903-C9E8-A5E564C52C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4275856" y="3825782"/>
            <a:ext cx="2432762" cy="2386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C7105FA-8EC3-B3C4-3B39-BECDC25DDE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4420710" y="4236867"/>
            <a:ext cx="1675290" cy="2386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238EFBD-618A-5316-F166-EDC091EC48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209543" y="4601112"/>
            <a:ext cx="2096604" cy="23862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87C66AB-5E80-7D25-813D-40EB799FD4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4182427" y="5020960"/>
            <a:ext cx="1747593" cy="238625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2ADF7970-1C36-DB25-21E7-899D7409674B}"/>
              </a:ext>
            </a:extLst>
          </p:cNvPr>
          <p:cNvGrpSpPr/>
          <p:nvPr/>
        </p:nvGrpSpPr>
        <p:grpSpPr>
          <a:xfrm>
            <a:off x="1998427" y="2087826"/>
            <a:ext cx="8268203" cy="3171759"/>
            <a:chOff x="1998427" y="2087826"/>
            <a:chExt cx="8268203" cy="3171759"/>
          </a:xfrm>
        </p:grpSpPr>
        <p:pic>
          <p:nvPicPr>
            <p:cNvPr id="21" name="그림 2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78D99DF0-F524-9488-F944-C1F02101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642" y="2117395"/>
              <a:ext cx="292112" cy="2921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F6FB79-A45F-639C-3D12-2651670256FE}"/>
                </a:ext>
              </a:extLst>
            </p:cNvPr>
            <p:cNvSpPr txBox="1"/>
            <p:nvPr/>
          </p:nvSpPr>
          <p:spPr>
            <a:xfrm>
              <a:off x="2326754" y="2087826"/>
              <a:ext cx="1286761" cy="35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6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6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필요성</a:t>
              </a:r>
              <a:endPara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2" name="Rectangle 5">
              <a:extLst>
                <a:ext uri="{FF2B5EF4-FFF2-40B4-BE49-F238E27FC236}">
                  <a16:creationId xmlns:a16="http://schemas.microsoft.com/office/drawing/2014/main" id="{CDD113FD-F715-E75F-E761-5BDEDF5D4B22}"/>
                </a:ext>
              </a:extLst>
            </p:cNvPr>
            <p:cNvSpPr/>
            <p:nvPr/>
          </p:nvSpPr>
          <p:spPr>
            <a:xfrm>
              <a:off x="2473036" y="2507306"/>
              <a:ext cx="7793594" cy="45704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과학적 연구의 결론이라고 하더라도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반증에 의해 진리가 아님이 밝혀질 가능성이 있는 잠정적인 진리이기 때문에 새로운 주장의 가능성을 허용해야 할 필요가 있음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pic>
          <p:nvPicPr>
            <p:cNvPr id="3" name="그림 2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9A13F84D-E10F-872A-2EAE-8C67A3796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642" y="3265971"/>
              <a:ext cx="292112" cy="29211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BCE72B-6D28-F45F-F014-FDB14F11CF5D}"/>
                </a:ext>
              </a:extLst>
            </p:cNvPr>
            <p:cNvSpPr txBox="1"/>
            <p:nvPr/>
          </p:nvSpPr>
          <p:spPr>
            <a:xfrm>
              <a:off x="2407838" y="3219967"/>
              <a:ext cx="1621739" cy="35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6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6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개방적 태도란</a:t>
              </a:r>
              <a:r>
                <a:rPr lang="en-US" altLang="ko-KR" sz="16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?</a:t>
              </a:r>
              <a:endPara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2DBE02D0-6F24-12C8-E928-6A3EB3F3AB68}"/>
                </a:ext>
              </a:extLst>
            </p:cNvPr>
            <p:cNvSpPr/>
            <p:nvPr/>
          </p:nvSpPr>
          <p:spPr>
            <a:xfrm>
              <a:off x="2473036" y="3785648"/>
              <a:ext cx="7494829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사회현상을 바라보는 다양한 시각과 의견이 존재함을 인정하고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자신의 주장에 대한 비판을 허용하는 태도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60154E-A8F1-1989-881E-4F154552A8F9}"/>
                </a:ext>
              </a:extLst>
            </p:cNvPr>
            <p:cNvSpPr txBox="1"/>
            <p:nvPr/>
          </p:nvSpPr>
          <p:spPr>
            <a:xfrm>
              <a:off x="1998427" y="4148056"/>
              <a:ext cx="4855045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새로운 사실과 주장을 편견 없이 받아들이는 태도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B4692B-5CD5-49FB-6C0E-6A0CAEE9FE2F}"/>
                </a:ext>
              </a:extLst>
            </p:cNvPr>
            <p:cNvSpPr txBox="1"/>
            <p:nvPr/>
          </p:nvSpPr>
          <p:spPr>
            <a:xfrm>
              <a:off x="2518301" y="4533490"/>
              <a:ext cx="5021907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경험적 증거에 의해 검증될 때까지는 하나의 가설로 받아들이는 태도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52435D-2387-EDEE-B069-B5BEE85014F5}"/>
                </a:ext>
              </a:extLst>
            </p:cNvPr>
            <p:cNvSpPr txBox="1"/>
            <p:nvPr/>
          </p:nvSpPr>
          <p:spPr>
            <a:xfrm>
              <a:off x="2473036" y="4950270"/>
              <a:ext cx="6634752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자신의 의견에 대한 비판을 겸허히 받아들이고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다른 연구자의 타당한 견해를 수용하는 태도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577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사고하며 탐구하기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542246" y="501719"/>
            <a:ext cx="2192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‘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객관성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’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과 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‘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개방성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’ </a:t>
            </a:r>
            <a:endParaRPr lang="ko-KR" altLang="en-US" sz="1600"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53E64CB-0578-212A-AD7D-C57A4ED2B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263" y="1117182"/>
            <a:ext cx="8210937" cy="462363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2EDB7CD-06C8-E5EC-F5F6-5879D97A02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387" y="5802889"/>
            <a:ext cx="7951301" cy="81056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AE17277-5407-0AF0-A388-77B6F769A3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1886243" y="3590191"/>
            <a:ext cx="3880814" cy="33674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1F16486-5212-2FA8-25A5-E4CF1C039E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1567862" y="3867100"/>
            <a:ext cx="3880814" cy="33674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9B7AF4E-AB8E-7EED-CADB-0FE250747C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7171958" y="4964809"/>
            <a:ext cx="2835242" cy="33674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F80D940-AE1C-D8AC-9962-1E5DC755B5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5901731" y="5241718"/>
            <a:ext cx="1911462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19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사고하며 탐구하기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542246" y="501719"/>
            <a:ext cx="290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‘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객관성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’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과 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‘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개방성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’ </a:t>
            </a:r>
            <a:r>
              <a:rPr lang="ko-KR" altLang="en-US" sz="1600">
                <a:solidFill>
                  <a:srgbClr val="FF0000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예시 답안</a:t>
            </a:r>
            <a:r>
              <a:rPr lang="en-US" altLang="ko-KR" sz="1600">
                <a:solidFill>
                  <a:srgbClr val="FF0000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</a:t>
            </a:r>
            <a:endParaRPr lang="ko-KR" altLang="en-US" sz="1600">
              <a:solidFill>
                <a:srgbClr val="FF0000"/>
              </a:solidFill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33EED7A-90CD-7BE9-3AAC-C3A022554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789" y="1780634"/>
            <a:ext cx="7174494" cy="329673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AC071F0-D009-9F8A-C3A7-4BDF368B1E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4081090" y="2666738"/>
            <a:ext cx="2014910" cy="33674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8C35D03-9B57-9550-9AE9-8F19322ABF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5564349" y="3092250"/>
            <a:ext cx="3796934" cy="33674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9C9A5FB-C76F-409D-2C47-F8773DAAAF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4702761" y="3568310"/>
            <a:ext cx="4359758" cy="33674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B11917D-3869-3EFE-8DBA-002F191709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3995461" y="4524222"/>
            <a:ext cx="3663771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51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912860" y="618438"/>
            <a:ext cx="4689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(3) </a:t>
            </a: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상대주의적 태도</a:t>
            </a:r>
            <a:endParaRPr kumimoji="0" lang="ko-KR" alt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777072" y="2114308"/>
            <a:ext cx="9217729" cy="37704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B69F99B-8FEC-5903-C9E8-A5E564C52C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4833742" y="4121663"/>
            <a:ext cx="3664624" cy="2386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C7105FA-8EC3-B3C4-3B39-BECDC25DDE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6433683" y="4918844"/>
            <a:ext cx="2918547" cy="238625"/>
          </a:xfrm>
          <a:prstGeom prst="rect">
            <a:avLst/>
          </a:prstGeom>
        </p:spPr>
      </p:pic>
      <p:pic>
        <p:nvPicPr>
          <p:cNvPr id="21" name="그림 20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78D99DF0-F524-9488-F944-C1F02101D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96" y="2502052"/>
            <a:ext cx="292112" cy="2921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F6FB79-A45F-639C-3D12-2651670256FE}"/>
              </a:ext>
            </a:extLst>
          </p:cNvPr>
          <p:cNvSpPr txBox="1"/>
          <p:nvPr/>
        </p:nvSpPr>
        <p:spPr>
          <a:xfrm>
            <a:off x="2896808" y="2472483"/>
            <a:ext cx="1286761" cy="35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>
                <a:solidFill>
                  <a:prstClr val="black"/>
                </a:solidFill>
                <a:ea typeface="NanumGothicExtraBold" panose="020D0904000000000000" pitchFamily="50" charset="-127"/>
              </a:rPr>
              <a:t>필요성</a:t>
            </a: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anumGothicExtraBold" panose="020D0904000000000000" pitchFamily="50" charset="-127"/>
              <a:cs typeface="+mn-cs"/>
            </a:endParaRPr>
          </a:p>
        </p:txBody>
      </p:sp>
      <p:pic>
        <p:nvPicPr>
          <p:cNvPr id="3" name="그림 2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9A13F84D-E10F-872A-2EAE-8C67A3796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96" y="3650628"/>
            <a:ext cx="292112" cy="292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BCE72B-6D28-F45F-F014-FDB14F11CF5D}"/>
              </a:ext>
            </a:extLst>
          </p:cNvPr>
          <p:cNvSpPr txBox="1"/>
          <p:nvPr/>
        </p:nvSpPr>
        <p:spPr>
          <a:xfrm>
            <a:off x="2977892" y="3604624"/>
            <a:ext cx="2012872" cy="35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>
                <a:solidFill>
                  <a:prstClr val="black"/>
                </a:solidFill>
                <a:ea typeface="NanumGothicExtraBold" panose="020D0904000000000000" pitchFamily="50" charset="-127"/>
              </a:rPr>
              <a:t>상대주의적 태도란</a:t>
            </a:r>
            <a:r>
              <a:rPr lang="en-US" altLang="ko-KR" sz="1600">
                <a:solidFill>
                  <a:prstClr val="black"/>
                </a:solidFill>
                <a:ea typeface="NanumGothicExtraBold" panose="020D0904000000000000" pitchFamily="50" charset="-127"/>
              </a:rPr>
              <a:t>?</a:t>
            </a: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DBE02D0-6F24-12C8-E928-6A3EB3F3AB68}"/>
              </a:ext>
            </a:extLst>
          </p:cNvPr>
          <p:cNvSpPr/>
          <p:nvPr/>
        </p:nvSpPr>
        <p:spPr>
          <a:xfrm>
            <a:off x="2686269" y="4105247"/>
            <a:ext cx="7494829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사회현상을 탐구할 때 그 사회의 특정한 문화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역사적 상황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환경적 요인을 고려하여 파악하는 태도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FC375D3-AF37-DC9A-D2A6-84A75C4F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585992" y="3150694"/>
            <a:ext cx="1979684" cy="238625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CDD113FD-F715-E75F-E761-5BDEDF5D4B22}"/>
              </a:ext>
            </a:extLst>
          </p:cNvPr>
          <p:cNvSpPr/>
          <p:nvPr/>
        </p:nvSpPr>
        <p:spPr>
          <a:xfrm>
            <a:off x="3070249" y="3168293"/>
            <a:ext cx="5828992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동일한 사회 현상이라고 하더라도</a:t>
            </a:r>
            <a:r>
              <a: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 </a:t>
            </a: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시대와 환경에 따라 다른 의미를 지닐 수 있음을 고려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A9FE4B9-20CA-469A-1540-DBF6B3D23E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014594" y="2810458"/>
            <a:ext cx="2880028" cy="238625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852AA9CC-18E2-34BB-FEAF-FBEF6FEA4392}"/>
              </a:ext>
            </a:extLst>
          </p:cNvPr>
          <p:cNvSpPr/>
          <p:nvPr/>
        </p:nvSpPr>
        <p:spPr>
          <a:xfrm>
            <a:off x="3043090" y="2810329"/>
            <a:ext cx="5828992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사회현상은 그것이 발생한 맥락이나 배경 속에서 의미를 갖는다는 사실을 인식해야 함</a:t>
            </a:r>
            <a:endParaRPr lang="en-US" altLang="ko-KR" sz="1200" b="1">
              <a:ln>
                <a:solidFill>
                  <a:srgbClr val="4472C4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217890-B8FD-F075-8421-3677E7B46BCB}"/>
              </a:ext>
            </a:extLst>
          </p:cNvPr>
          <p:cNvSpPr txBox="1"/>
          <p:nvPr/>
        </p:nvSpPr>
        <p:spPr>
          <a:xfrm>
            <a:off x="2450786" y="4901261"/>
            <a:ext cx="8250096" cy="309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상대주의적 태도를 가짐으로써 다른 사회의 관행을 오해와 편견없이 파악하고 다양성을 인식할 수 있음</a:t>
            </a:r>
            <a:endParaRPr kumimoji="0" lang="en-US" altLang="ko-KR" sz="1200" b="1" i="0" u="none" strike="noStrike" kern="1200" cap="none" spc="0" normalizeH="0" baseline="0" noProof="0">
              <a:ln>
                <a:solidFill>
                  <a:srgbClr val="4472C4">
                    <a:alpha val="0"/>
                  </a:srgbClr>
                </a:solidFill>
              </a:ln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36CC482-19BC-D6E8-1550-52BF573444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980694" y="4534532"/>
            <a:ext cx="3652193" cy="2386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60154E-A8F1-1989-881E-4F154552A8F9}"/>
              </a:ext>
            </a:extLst>
          </p:cNvPr>
          <p:cNvSpPr txBox="1"/>
          <p:nvPr/>
        </p:nvSpPr>
        <p:spPr>
          <a:xfrm>
            <a:off x="2686269" y="4489889"/>
            <a:ext cx="7833859" cy="309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- </a:t>
            </a: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특정 사회의 연구 결과를 다른 사회의 고유한 맥락을 무시하고 기계적으로 적용하려는 태도는 지양해야 함</a:t>
            </a:r>
            <a:endParaRPr kumimoji="0" lang="en-US" altLang="ko-KR" sz="1200" b="1" i="0" u="none" strike="noStrike" kern="1200" cap="none" spc="0" normalizeH="0" baseline="0" noProof="0">
              <a:ln>
                <a:solidFill>
                  <a:srgbClr val="4472C4">
                    <a:alpha val="0"/>
                  </a:srgbClr>
                </a:solidFill>
              </a:ln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68800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2516</TotalTime>
  <Words>1154</Words>
  <Application>Microsoft Office PowerPoint</Application>
  <PresentationFormat>와이드스크린</PresentationFormat>
  <Paragraphs>169</Paragraphs>
  <Slides>24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24</vt:i4>
      </vt:variant>
    </vt:vector>
  </HeadingPairs>
  <TitlesOfParts>
    <vt:vector size="34" baseType="lpstr">
      <vt:lpstr>Adobe 고딕 Std B</vt:lpstr>
      <vt:lpstr>나눔고딕</vt:lpstr>
      <vt:lpstr>NanumGothicExtraBold</vt:lpstr>
      <vt:lpstr>HY견고딕</vt:lpstr>
      <vt:lpstr>Arial</vt:lpstr>
      <vt:lpstr>나눔스퀘어 ExtraBold</vt:lpstr>
      <vt:lpstr>맑은 고딕</vt:lpstr>
      <vt:lpstr>나눔고딕</vt:lpstr>
      <vt:lpstr>Office 테마</vt:lpstr>
      <vt:lpstr>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미경 김</dc:creator>
  <cp:lastModifiedBy>미경 김</cp:lastModifiedBy>
  <cp:revision>72</cp:revision>
  <dcterms:created xsi:type="dcterms:W3CDTF">2024-07-30T05:05:06Z</dcterms:created>
  <dcterms:modified xsi:type="dcterms:W3CDTF">2024-08-31T05:45:09Z</dcterms:modified>
</cp:coreProperties>
</file>