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3"/>
  </p:notesMasterIdLst>
  <p:sldIdLst>
    <p:sldId id="292" r:id="rId5"/>
    <p:sldId id="299" r:id="rId6"/>
    <p:sldId id="306" r:id="rId7"/>
    <p:sldId id="305" r:id="rId8"/>
    <p:sldId id="309" r:id="rId9"/>
    <p:sldId id="307" r:id="rId10"/>
    <p:sldId id="308" r:id="rId11"/>
    <p:sldId id="295" r:id="rId12"/>
  </p:sldIdLst>
  <p:sldSz cx="12192000" cy="6858000"/>
  <p:notesSz cx="6858000" cy="9144000"/>
  <p:embeddedFontLst>
    <p:embeddedFont>
      <p:font typeface="NanumGothicExtraBold" pitchFamily="2" charset="-127"/>
      <p:bold r:id="rId14"/>
    </p:embeddedFont>
    <p:embeddedFont>
      <p:font typeface="나눔고딕" pitchFamily="2" charset="-127"/>
      <p:regular r:id="rId15"/>
      <p:bold r:id="rId16"/>
    </p:embeddedFont>
    <p:embeddedFont>
      <p:font typeface="맑은 고딕" panose="020B0503020000020004" pitchFamily="50" charset="-127"/>
      <p:regular r:id="rId17"/>
      <p:bold r:id="rId18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3BBB5"/>
    <a:srgbClr val="7F86C1"/>
    <a:srgbClr val="FFFFFF"/>
    <a:srgbClr val="EB99CA"/>
    <a:srgbClr val="31D5B6"/>
    <a:srgbClr val="AA7EA4"/>
    <a:srgbClr val="CBB1C8"/>
    <a:srgbClr val="DFCFDD"/>
    <a:srgbClr val="E389BC"/>
    <a:srgbClr val="C4A6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12C8C85-51F0-491E-9774-3900AFEF0FD7}" styleName="밝은 스타일 2 - 강조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2833802-FEF1-4C79-8D5D-14CF1EAF98D9}" styleName="밝은 스타일 2 - 강조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밝은 스타일 2 - 강조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0A15C55-8517-42AA-B614-E9B94910E393}" styleName="보통 스타일 2 - 강조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80" autoAdjust="0"/>
    <p:restoredTop sz="97384" autoAdjust="0"/>
  </p:normalViewPr>
  <p:slideViewPr>
    <p:cSldViewPr snapToGrid="0" showGuides="1">
      <p:cViewPr varScale="1">
        <p:scale>
          <a:sx n="155" d="100"/>
          <a:sy n="155" d="100"/>
        </p:scale>
        <p:origin x="384" y="1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1" d="100"/>
          <a:sy n="121" d="100"/>
        </p:scale>
        <p:origin x="502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1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2025-09-15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4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499170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5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8449434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C55587-EDA9-0AAF-2A87-36E77AFEC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E3E1CCD-125A-D1D6-8E1E-DBCEC68C9C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B592C24-37C9-8616-5906-2357002C73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66FE22D-1FFE-568E-6CDB-F1E9CA3633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6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7286658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C55587-EDA9-0AAF-2A87-36E77AFEC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E3E1CCD-125A-D1D6-8E1E-DBCEC68C9C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B592C24-37C9-8616-5906-2357002C73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66FE22D-1FFE-568E-6CDB-F1E9CA3633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7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092011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02242" y="3060000"/>
            <a:ext cx="4387516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100000">
                <a:srgbClr val="3CC864"/>
              </a:gs>
              <a:gs pos="0">
                <a:srgbClr val="42DC6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스크린샷, 텍스트, 만화 영화, 디자인이(가) 표시된 사진&#10;&#10;자동 생성된 설명">
            <a:extLst>
              <a:ext uri="{FF2B5EF4-FFF2-40B4-BE49-F238E27FC236}">
                <a16:creationId xmlns:a16="http://schemas.microsoft.com/office/drawing/2014/main" id="{D325DEAB-1D4A-778A-89C3-FB2DFCF063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42DC6E"/>
              </a:gs>
              <a:gs pos="100000">
                <a:srgbClr val="3CC86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3CC864"/>
              </a:gs>
              <a:gs pos="85000">
                <a:srgbClr val="48F07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4.mp3"/><Relationship Id="rId7" Type="http://schemas.openxmlformats.org/officeDocument/2006/relationships/image" Target="../media/image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4.mp3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sz="4000" dirty="0"/>
              <a:t>영화 음악</a:t>
            </a:r>
            <a:endParaRPr kumimoji="1" lang="en-US" altLang="ko-KR" sz="40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ko-KR" dirty="0">
                <a:solidFill>
                  <a:schemeClr val="accent6"/>
                </a:solidFill>
              </a:rPr>
              <a:t>Ⅲ</a:t>
            </a:r>
            <a:r>
              <a:rPr kumimoji="1" lang="en-US" altLang="ko-KR" dirty="0">
                <a:solidFill>
                  <a:schemeClr val="accent6"/>
                </a:solidFill>
                <a:latin typeface="+mn-ea"/>
                <a:ea typeface="+mn-ea"/>
              </a:rPr>
              <a:t>. </a:t>
            </a:r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우리 함께 </a:t>
            </a:r>
            <a:r>
              <a:rPr kumimoji="1" lang="ko-KR" altLang="en-US" dirty="0">
                <a:solidFill>
                  <a:schemeClr val="accent6"/>
                </a:solidFill>
              </a:rPr>
              <a:t>감상해요</a:t>
            </a:r>
            <a:endParaRPr kumimoji="1" lang="ko-KR" altLang="en-US" dirty="0">
              <a:solidFill>
                <a:schemeClr val="accent6"/>
              </a:solidFill>
              <a:latin typeface="+mn-ea"/>
              <a:ea typeface="+mn-ea"/>
            </a:endParaRP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448DE63-EA26-4410-B336-C0582BF4A153}"/>
              </a:ext>
            </a:extLst>
          </p:cNvPr>
          <p:cNvSpPr txBox="1">
            <a:spLocks/>
          </p:cNvSpPr>
          <p:nvPr/>
        </p:nvSpPr>
        <p:spPr>
          <a:xfrm>
            <a:off x="4116000" y="43745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중학교 음악 ②</a:t>
            </a: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F526B098-607B-486F-B881-90D818F7E0AC}"/>
              </a:ext>
            </a:extLst>
          </p:cNvPr>
          <p:cNvSpPr txBox="1">
            <a:spLocks/>
          </p:cNvSpPr>
          <p:nvPr/>
        </p:nvSpPr>
        <p:spPr>
          <a:xfrm>
            <a:off x="4116000" y="42792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92~93</a:t>
            </a:r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27350" y="3456938"/>
            <a:ext cx="6337300" cy="925076"/>
          </a:xfrm>
        </p:spPr>
        <p:txBody>
          <a:bodyPr/>
          <a:lstStyle/>
          <a:p>
            <a:r>
              <a:rPr kumimoji="1" lang="ko-KR" altLang="en-US" sz="2800" dirty="0">
                <a:latin typeface="+mn-ea"/>
                <a:ea typeface="+mn-ea"/>
              </a:rPr>
              <a:t>영화 내용과 음악의 관계를 생각하며 </a:t>
            </a:r>
            <a:endParaRPr kumimoji="1" lang="en-US" altLang="ko-KR" sz="2800" dirty="0">
              <a:latin typeface="+mn-ea"/>
              <a:ea typeface="+mn-ea"/>
            </a:endParaRPr>
          </a:p>
          <a:p>
            <a:r>
              <a:rPr kumimoji="1" lang="ko-KR" altLang="en-US" sz="2800" dirty="0">
                <a:latin typeface="+mn-ea"/>
                <a:ea typeface="+mn-ea"/>
              </a:rPr>
              <a:t>다양한 영화 음악을 감상할 수 있다</a:t>
            </a:r>
            <a:r>
              <a:rPr kumimoji="1" lang="en-US" altLang="ko-KR" sz="2800" dirty="0">
                <a:latin typeface="+mn-ea"/>
                <a:ea typeface="+mn-ea"/>
              </a:rPr>
              <a:t>.</a:t>
            </a:r>
            <a:endParaRPr kumimoji="1" lang="en-US" altLang="ko-KR" sz="28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2242" y="2317050"/>
            <a:ext cx="4387516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268178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F250ECFB-1D9C-01C0-81B4-FD226B27D02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좋아하는 영화에 나온 음악 이야기해 보기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EF673CF-B7D4-0AD4-1EE7-43D81BD13F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 dirty="0"/>
              <a:t>내가 좋아하는 영화 음악은 어떤 것이 있는지 이야기해 보자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3" name="물결 2">
            <a:extLst>
              <a:ext uri="{FF2B5EF4-FFF2-40B4-BE49-F238E27FC236}">
                <a16:creationId xmlns:a16="http://schemas.microsoft.com/office/drawing/2014/main" id="{D28245A0-02C9-DFAA-B54F-EDF65615AFAD}"/>
              </a:ext>
            </a:extLst>
          </p:cNvPr>
          <p:cNvSpPr/>
          <p:nvPr/>
        </p:nvSpPr>
        <p:spPr>
          <a:xfrm>
            <a:off x="2458993" y="2168001"/>
            <a:ext cx="2761735" cy="593125"/>
          </a:xfrm>
          <a:prstGeom prst="wav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/>
              <a:t>겨울왕국 </a:t>
            </a:r>
            <a:r>
              <a:rPr lang="en-US" altLang="ko-KR" sz="1200" dirty="0"/>
              <a:t>– Let It Go</a:t>
            </a:r>
            <a:endParaRPr lang="ko-KR" altLang="en-US" sz="1200" dirty="0"/>
          </a:p>
        </p:txBody>
      </p:sp>
      <p:sp>
        <p:nvSpPr>
          <p:cNvPr id="18" name="물결 17">
            <a:extLst>
              <a:ext uri="{FF2B5EF4-FFF2-40B4-BE49-F238E27FC236}">
                <a16:creationId xmlns:a16="http://schemas.microsoft.com/office/drawing/2014/main" id="{89F6B75D-EBF9-7E04-2C4F-51DCDFA24A8C}"/>
              </a:ext>
            </a:extLst>
          </p:cNvPr>
          <p:cNvSpPr/>
          <p:nvPr/>
        </p:nvSpPr>
        <p:spPr>
          <a:xfrm>
            <a:off x="7269892" y="1674291"/>
            <a:ext cx="3764692" cy="593125"/>
          </a:xfrm>
          <a:prstGeom prst="wav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/>
              <a:t>보헤미안 랩소디 </a:t>
            </a:r>
            <a:r>
              <a:rPr lang="en-US" altLang="ko-KR" sz="1200" dirty="0"/>
              <a:t>– We Will Rock You</a:t>
            </a:r>
            <a:endParaRPr lang="ko-KR" altLang="en-US" sz="1200" dirty="0"/>
          </a:p>
        </p:txBody>
      </p:sp>
      <p:sp>
        <p:nvSpPr>
          <p:cNvPr id="19" name="물결 18">
            <a:extLst>
              <a:ext uri="{FF2B5EF4-FFF2-40B4-BE49-F238E27FC236}">
                <a16:creationId xmlns:a16="http://schemas.microsoft.com/office/drawing/2014/main" id="{F4EAB71B-E4AC-8A80-75FF-667E4EEF4E97}"/>
              </a:ext>
            </a:extLst>
          </p:cNvPr>
          <p:cNvSpPr/>
          <p:nvPr/>
        </p:nvSpPr>
        <p:spPr>
          <a:xfrm>
            <a:off x="1008104" y="3639066"/>
            <a:ext cx="2901779" cy="593125"/>
          </a:xfrm>
          <a:prstGeom prst="wav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/>
              <a:t>사운드 오브 뮤직 </a:t>
            </a:r>
            <a:r>
              <a:rPr lang="en-US" altLang="ko-KR" sz="1200" dirty="0"/>
              <a:t>– </a:t>
            </a:r>
            <a:r>
              <a:rPr lang="ko-KR" altLang="en-US" sz="1200" dirty="0"/>
              <a:t>도레미 송</a:t>
            </a:r>
          </a:p>
        </p:txBody>
      </p:sp>
      <p:sp>
        <p:nvSpPr>
          <p:cNvPr id="20" name="물결 19">
            <a:extLst>
              <a:ext uri="{FF2B5EF4-FFF2-40B4-BE49-F238E27FC236}">
                <a16:creationId xmlns:a16="http://schemas.microsoft.com/office/drawing/2014/main" id="{D7EA0D73-5488-E095-82FE-8E692B4E4E2F}"/>
              </a:ext>
            </a:extLst>
          </p:cNvPr>
          <p:cNvSpPr/>
          <p:nvPr/>
        </p:nvSpPr>
        <p:spPr>
          <a:xfrm>
            <a:off x="7891848" y="5467766"/>
            <a:ext cx="2901779" cy="593125"/>
          </a:xfrm>
          <a:prstGeom prst="wav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 err="1"/>
              <a:t>라라랜드</a:t>
            </a:r>
            <a:r>
              <a:rPr lang="ko-KR" altLang="en-US" sz="1200" dirty="0"/>
              <a:t> </a:t>
            </a:r>
            <a:r>
              <a:rPr lang="en-US" altLang="ko-KR" sz="1200" dirty="0"/>
              <a:t>– City of Stars</a:t>
            </a:r>
            <a:endParaRPr lang="ko-KR" altLang="en-US" sz="1200" dirty="0"/>
          </a:p>
        </p:txBody>
      </p:sp>
      <p:sp>
        <p:nvSpPr>
          <p:cNvPr id="21" name="물결 20">
            <a:extLst>
              <a:ext uri="{FF2B5EF4-FFF2-40B4-BE49-F238E27FC236}">
                <a16:creationId xmlns:a16="http://schemas.microsoft.com/office/drawing/2014/main" id="{D3877773-1DBA-FC9D-4095-BF6B3B7AAE67}"/>
              </a:ext>
            </a:extLst>
          </p:cNvPr>
          <p:cNvSpPr/>
          <p:nvPr/>
        </p:nvSpPr>
        <p:spPr>
          <a:xfrm>
            <a:off x="3478426" y="5035378"/>
            <a:ext cx="2901779" cy="593125"/>
          </a:xfrm>
          <a:prstGeom prst="wav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/>
              <a:t>기생충 </a:t>
            </a:r>
            <a:r>
              <a:rPr lang="en-US" altLang="ko-KR" sz="1200" dirty="0"/>
              <a:t>- </a:t>
            </a:r>
            <a:r>
              <a:rPr lang="ko-KR" altLang="en-US" sz="1200" dirty="0" err="1"/>
              <a:t>짜파구리</a:t>
            </a:r>
            <a:endParaRPr lang="ko-KR" altLang="en-US" sz="1200" dirty="0"/>
          </a:p>
        </p:txBody>
      </p:sp>
      <p:sp>
        <p:nvSpPr>
          <p:cNvPr id="22" name="물결 21">
            <a:extLst>
              <a:ext uri="{FF2B5EF4-FFF2-40B4-BE49-F238E27FC236}">
                <a16:creationId xmlns:a16="http://schemas.microsoft.com/office/drawing/2014/main" id="{37E1DB97-2C84-7801-9C99-892A1EABF8B6}"/>
              </a:ext>
            </a:extLst>
          </p:cNvPr>
          <p:cNvSpPr/>
          <p:nvPr/>
        </p:nvSpPr>
        <p:spPr>
          <a:xfrm>
            <a:off x="6544043" y="3342503"/>
            <a:ext cx="2901779" cy="593125"/>
          </a:xfrm>
          <a:prstGeom prst="wav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/>
              <a:t>전우치 </a:t>
            </a:r>
            <a:r>
              <a:rPr lang="en-US" altLang="ko-KR" sz="1200" dirty="0"/>
              <a:t>- </a:t>
            </a:r>
            <a:r>
              <a:rPr lang="ko-KR" altLang="en-US" sz="1200" dirty="0" err="1"/>
              <a:t>궁중악사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392319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D1362-D938-4F0C-FDD8-DD01E2083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B159898-9407-4AA0-7D19-B95A755E8E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영화를 위해 선곡된 음악 알아보기</a:t>
            </a:r>
          </a:p>
        </p:txBody>
      </p:sp>
      <p:sp>
        <p:nvSpPr>
          <p:cNvPr id="9" name="이중 물결 8">
            <a:extLst>
              <a:ext uri="{FF2B5EF4-FFF2-40B4-BE49-F238E27FC236}">
                <a16:creationId xmlns:a16="http://schemas.microsoft.com/office/drawing/2014/main" id="{088C64A7-F96B-906B-5018-5ADB8EED1D0C}"/>
              </a:ext>
            </a:extLst>
          </p:cNvPr>
          <p:cNvSpPr/>
          <p:nvPr/>
        </p:nvSpPr>
        <p:spPr>
          <a:xfrm>
            <a:off x="658650" y="1225318"/>
            <a:ext cx="2305014" cy="444731"/>
          </a:xfrm>
          <a:prstGeom prst="doubleWave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latin typeface="+mn-ea"/>
              </a:rPr>
              <a:t>영화 </a:t>
            </a:r>
            <a:r>
              <a:rPr lang="en-US" altLang="ko-KR" sz="1100" dirty="0">
                <a:latin typeface="+mn-ea"/>
              </a:rPr>
              <a:t>‘</a:t>
            </a:r>
            <a:r>
              <a:rPr lang="ko-KR" altLang="en-US" sz="1100" dirty="0" err="1">
                <a:latin typeface="+mn-ea"/>
              </a:rPr>
              <a:t>그것만이</a:t>
            </a:r>
            <a:r>
              <a:rPr lang="ko-KR" altLang="en-US" sz="1100" dirty="0">
                <a:latin typeface="+mn-ea"/>
              </a:rPr>
              <a:t> 내 세상</a:t>
            </a:r>
            <a:r>
              <a:rPr lang="en-US" altLang="ko-KR" sz="1100" dirty="0">
                <a:latin typeface="+mn-ea"/>
              </a:rPr>
              <a:t>‘</a:t>
            </a:r>
            <a:endParaRPr lang="ko-KR" altLang="en-US" sz="1100" dirty="0">
              <a:latin typeface="+mn-ea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CAC5735-7060-A3A2-143A-02DA27C4F7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0355" y="2069869"/>
            <a:ext cx="4999945" cy="3797300"/>
          </a:xfrm>
          <a:prstGeom prst="rect">
            <a:avLst/>
          </a:prstGeom>
        </p:spPr>
      </p:pic>
      <p:pic>
        <p:nvPicPr>
          <p:cNvPr id="5" name="[아침나라 중음②]_3단원_교과서_92쪽_1.베토벤 피아노 소나타 14번 월광 3악장_음원편집">
            <a:hlinkClick r:id="" action="ppaction://media"/>
            <a:extLst>
              <a:ext uri="{FF2B5EF4-FFF2-40B4-BE49-F238E27FC236}">
                <a16:creationId xmlns:a16="http://schemas.microsoft.com/office/drawing/2014/main" id="{0D8C6726-9051-D6E1-91C4-D9DCD648F5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64225" y="2057399"/>
            <a:ext cx="346075" cy="346075"/>
          </a:xfrm>
          <a:prstGeom prst="rect">
            <a:avLst/>
          </a:prstGeom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371379A6-6C63-717A-72FA-52E07FFC951F}"/>
              </a:ext>
            </a:extLst>
          </p:cNvPr>
          <p:cNvGrpSpPr/>
          <p:nvPr/>
        </p:nvGrpSpPr>
        <p:grpSpPr>
          <a:xfrm>
            <a:off x="6639605" y="2342919"/>
            <a:ext cx="4857750" cy="3251200"/>
            <a:chOff x="6639605" y="2342919"/>
            <a:chExt cx="4857750" cy="3251200"/>
          </a:xfrm>
        </p:grpSpPr>
        <p:sp>
          <p:nvSpPr>
            <p:cNvPr id="10" name="사각형: 둥근 대각선 방향 모서리 9">
              <a:extLst>
                <a:ext uri="{FF2B5EF4-FFF2-40B4-BE49-F238E27FC236}">
                  <a16:creationId xmlns:a16="http://schemas.microsoft.com/office/drawing/2014/main" id="{88CEFC19-F173-2C84-BCA2-35FC3CEE54DB}"/>
                </a:ext>
              </a:extLst>
            </p:cNvPr>
            <p:cNvSpPr/>
            <p:nvPr/>
          </p:nvSpPr>
          <p:spPr>
            <a:xfrm>
              <a:off x="6639605" y="2342919"/>
              <a:ext cx="4857750" cy="3251200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accent6">
                <a:alpha val="2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8FEF789-5724-7A4F-7E4F-EC2B0EED334F}"/>
                </a:ext>
              </a:extLst>
            </p:cNvPr>
            <p:cNvSpPr txBox="1"/>
            <p:nvPr/>
          </p:nvSpPr>
          <p:spPr>
            <a:xfrm>
              <a:off x="6947434" y="2960787"/>
              <a:ext cx="4242093" cy="2344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100" dirty="0">
                  <a:latin typeface="+mn-ea"/>
                </a:rPr>
                <a:t>영화에서 서번트 증후군을 앓고 있는 진태의 천재성을 형 </a:t>
              </a:r>
              <a:r>
                <a:rPr lang="ko-KR" altLang="en-US" sz="1100" dirty="0" err="1">
                  <a:latin typeface="+mn-ea"/>
                </a:rPr>
                <a:t>조하와</a:t>
              </a:r>
              <a:r>
                <a:rPr lang="ko-KR" altLang="en-US" sz="1100" dirty="0">
                  <a:latin typeface="+mn-ea"/>
                </a:rPr>
                <a:t> 관객들에게 효과적으로 </a:t>
              </a:r>
              <a:r>
                <a:rPr lang="ko-KR" altLang="en-US" sz="1100" dirty="0" err="1">
                  <a:latin typeface="+mn-ea"/>
                </a:rPr>
                <a:t>각인시키기</a:t>
              </a:r>
              <a:r>
                <a:rPr lang="ko-KR" altLang="en-US" sz="1100" dirty="0">
                  <a:latin typeface="+mn-ea"/>
                </a:rPr>
                <a:t> 위해 난이도가 높은 피아노곡을 선곡한 것은 아닐지 질문하며 흥미를 높인다</a:t>
              </a:r>
              <a:r>
                <a:rPr lang="en-US" altLang="ko-KR" sz="1100" dirty="0">
                  <a:latin typeface="+mn-ea"/>
                </a:rPr>
                <a:t>. </a:t>
              </a:r>
              <a:r>
                <a:rPr lang="ko-KR" altLang="en-US" sz="1100" dirty="0">
                  <a:latin typeface="+mn-ea"/>
                </a:rPr>
                <a:t>잠시 한눈을 판 사이 갑자기 사라져 버린 동생을 애타게 찾아 헤매다가 길에 놓인 피아노에 앉아 있는 동생을 발견한다</a:t>
              </a:r>
              <a:r>
                <a:rPr lang="en-US" altLang="ko-KR" sz="1100" dirty="0">
                  <a:latin typeface="+mn-ea"/>
                </a:rPr>
                <a:t>. </a:t>
              </a:r>
              <a:r>
                <a:rPr lang="ko-KR" altLang="en-US" sz="1100" dirty="0">
                  <a:latin typeface="+mn-ea"/>
                </a:rPr>
                <a:t>그리고 처음으로 듣게 되는 동생의 피아노 연주는 길을 지나던 이들의 발걸음을 멈추게 할 정도였다</a:t>
              </a:r>
              <a:r>
                <a:rPr lang="en-US" altLang="ko-KR" sz="1100" dirty="0">
                  <a:latin typeface="+mn-ea"/>
                </a:rPr>
                <a:t>. </a:t>
              </a:r>
              <a:r>
                <a:rPr lang="ko-KR" altLang="en-US" sz="1100" dirty="0">
                  <a:latin typeface="+mn-ea"/>
                </a:rPr>
                <a:t>형은 현란한 손놀림으로 몰아치듯 빠르게 베토벤의 피아노 소나타 </a:t>
              </a:r>
              <a:r>
                <a:rPr lang="en-US" altLang="ko-KR" sz="1100" dirty="0">
                  <a:latin typeface="+mn-ea"/>
                </a:rPr>
                <a:t>14</a:t>
              </a:r>
              <a:r>
                <a:rPr lang="ko-KR" altLang="en-US" sz="1100" dirty="0">
                  <a:latin typeface="+mn-ea"/>
                </a:rPr>
                <a:t>번 ‘월광’ </a:t>
              </a:r>
              <a:r>
                <a:rPr lang="en-US" altLang="ko-KR" sz="1100" dirty="0">
                  <a:latin typeface="+mn-ea"/>
                </a:rPr>
                <a:t>3</a:t>
              </a:r>
              <a:r>
                <a:rPr lang="ko-KR" altLang="en-US" sz="1100" dirty="0">
                  <a:latin typeface="+mn-ea"/>
                </a:rPr>
                <a:t>악장을 연주하는 모습을 보고 동생의 재능을 처음으로 알게 된다</a:t>
              </a:r>
              <a:r>
                <a:rPr lang="en-US" altLang="ko-KR" sz="1100" dirty="0">
                  <a:latin typeface="+mn-ea"/>
                </a:rPr>
                <a:t>.</a:t>
              </a:r>
              <a:endParaRPr lang="ko-KR" altLang="en-US" sz="1100" dirty="0">
                <a:latin typeface="+mn-ea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51CD3F8-B882-4407-D788-6C931929030F}"/>
                </a:ext>
              </a:extLst>
            </p:cNvPr>
            <p:cNvSpPr txBox="1"/>
            <p:nvPr/>
          </p:nvSpPr>
          <p:spPr>
            <a:xfrm>
              <a:off x="6858533" y="2631366"/>
              <a:ext cx="971017" cy="3135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100" b="1" dirty="0">
                  <a:latin typeface="+mn-ea"/>
                </a:rPr>
                <a:t>활용된 장면</a:t>
              </a:r>
            </a:p>
          </p:txBody>
        </p: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7EB1C3D4-7E88-808A-5CA8-EFF8DD4294EF}"/>
              </a:ext>
            </a:extLst>
          </p:cNvPr>
          <p:cNvGrpSpPr/>
          <p:nvPr/>
        </p:nvGrpSpPr>
        <p:grpSpPr>
          <a:xfrm>
            <a:off x="6639605" y="2342919"/>
            <a:ext cx="4857750" cy="3251200"/>
            <a:chOff x="6639605" y="2342919"/>
            <a:chExt cx="4857750" cy="3251200"/>
          </a:xfrm>
        </p:grpSpPr>
        <p:sp>
          <p:nvSpPr>
            <p:cNvPr id="20" name="사각형: 둥근 대각선 방향 모서리 19">
              <a:extLst>
                <a:ext uri="{FF2B5EF4-FFF2-40B4-BE49-F238E27FC236}">
                  <a16:creationId xmlns:a16="http://schemas.microsoft.com/office/drawing/2014/main" id="{9DBB67D3-0B1B-D85E-88A0-2E6E0BE2B783}"/>
                </a:ext>
              </a:extLst>
            </p:cNvPr>
            <p:cNvSpPr/>
            <p:nvPr/>
          </p:nvSpPr>
          <p:spPr>
            <a:xfrm>
              <a:off x="6639605" y="2342919"/>
              <a:ext cx="4857750" cy="3251200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7216BA8-851D-25AF-E20A-E50359BC5E1B}"/>
                </a:ext>
              </a:extLst>
            </p:cNvPr>
            <p:cNvSpPr txBox="1"/>
            <p:nvPr/>
          </p:nvSpPr>
          <p:spPr>
            <a:xfrm>
              <a:off x="6947434" y="3430872"/>
              <a:ext cx="4242093" cy="107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100" dirty="0">
                  <a:solidFill>
                    <a:schemeClr val="bg1"/>
                  </a:solidFill>
                  <a:latin typeface="+mn-ea"/>
                </a:rPr>
                <a:t>영화를 위해 선곡된 음악은 기존 타 저작권자의 음악을 영화에 활용하기 위해 선곡자의 역량으로 삽입한 음악이기에 ‘</a:t>
              </a:r>
              <a:r>
                <a:rPr lang="ko-KR" altLang="en-US" sz="1100" dirty="0" err="1">
                  <a:solidFill>
                    <a:schemeClr val="bg1"/>
                  </a:solidFill>
                  <a:latin typeface="+mn-ea"/>
                </a:rPr>
                <a:t>삽입곡’이라고</a:t>
              </a:r>
              <a:r>
                <a:rPr lang="ko-KR" altLang="en-US" sz="1100" dirty="0">
                  <a:solidFill>
                    <a:schemeClr val="bg1"/>
                  </a:solidFill>
                  <a:latin typeface="+mn-ea"/>
                </a:rPr>
                <a:t> 한다</a:t>
              </a:r>
              <a:r>
                <a:rPr lang="en-US" altLang="ko-KR" sz="1100" dirty="0">
                  <a:solidFill>
                    <a:schemeClr val="bg1"/>
                  </a:solidFill>
                  <a:latin typeface="+mn-ea"/>
                </a:rPr>
                <a:t>. </a:t>
              </a:r>
              <a:r>
                <a:rPr lang="ko-KR" altLang="en-US" sz="1100" dirty="0">
                  <a:solidFill>
                    <a:schemeClr val="bg1"/>
                  </a:solidFill>
                  <a:latin typeface="+mn-ea"/>
                </a:rPr>
                <a:t>영상의 추상적 의미를 이미 알려진 음악</a:t>
              </a:r>
              <a:r>
                <a:rPr lang="en-US" altLang="ko-KR" sz="1100" dirty="0">
                  <a:solidFill>
                    <a:schemeClr val="bg1"/>
                  </a:solidFill>
                  <a:latin typeface="+mn-ea"/>
                </a:rPr>
                <a:t>(</a:t>
              </a:r>
              <a:r>
                <a:rPr lang="ko-KR" altLang="en-US" sz="1100" dirty="0">
                  <a:solidFill>
                    <a:schemeClr val="bg1"/>
                  </a:solidFill>
                  <a:latin typeface="+mn-ea"/>
                </a:rPr>
                <a:t>노래</a:t>
              </a:r>
              <a:r>
                <a:rPr lang="en-US" altLang="ko-KR" sz="1100" dirty="0">
                  <a:solidFill>
                    <a:schemeClr val="bg1"/>
                  </a:solidFill>
                  <a:latin typeface="+mn-ea"/>
                </a:rPr>
                <a:t>)</a:t>
              </a:r>
              <a:r>
                <a:rPr lang="ko-KR" altLang="en-US" sz="1100" dirty="0">
                  <a:solidFill>
                    <a:schemeClr val="bg1"/>
                  </a:solidFill>
                  <a:latin typeface="+mn-ea"/>
                </a:rPr>
                <a:t>의 의미를 통해 관객들에게 쉽게 전달할 수 있다는 장점이 있다</a:t>
              </a:r>
              <a:r>
                <a:rPr lang="en-US" altLang="ko-KR" sz="1100" dirty="0">
                  <a:solidFill>
                    <a:schemeClr val="bg1"/>
                  </a:solidFill>
                  <a:latin typeface="+mn-ea"/>
                </a:rPr>
                <a:t>.</a:t>
              </a:r>
              <a:endParaRPr lang="ko-KR" altLang="en-US" sz="1100" dirty="0">
                <a:solidFill>
                  <a:schemeClr val="bg1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5276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D1362-D938-4F0C-FDD8-DD01E2083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B159898-9407-4AA0-7D19-B95A755E8E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영화를 위해 작곡된 음악 알아보기</a:t>
            </a:r>
          </a:p>
        </p:txBody>
      </p:sp>
      <p:sp>
        <p:nvSpPr>
          <p:cNvPr id="9" name="이중 물결 8">
            <a:extLst>
              <a:ext uri="{FF2B5EF4-FFF2-40B4-BE49-F238E27FC236}">
                <a16:creationId xmlns:a16="http://schemas.microsoft.com/office/drawing/2014/main" id="{088C64A7-F96B-906B-5018-5ADB8EED1D0C}"/>
              </a:ext>
            </a:extLst>
          </p:cNvPr>
          <p:cNvSpPr/>
          <p:nvPr/>
        </p:nvSpPr>
        <p:spPr>
          <a:xfrm>
            <a:off x="658650" y="1225318"/>
            <a:ext cx="2846550" cy="444731"/>
          </a:xfrm>
          <a:prstGeom prst="doubleWave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latin typeface="+mn-ea"/>
              </a:rPr>
              <a:t>영화 </a:t>
            </a:r>
            <a:r>
              <a:rPr lang="en-US" altLang="ko-KR" sz="1100" dirty="0">
                <a:latin typeface="+mn-ea"/>
              </a:rPr>
              <a:t>‘</a:t>
            </a:r>
            <a:r>
              <a:rPr lang="ko-KR" altLang="en-US" sz="1100" dirty="0">
                <a:latin typeface="+mn-ea"/>
              </a:rPr>
              <a:t>해리 포터와 </a:t>
            </a:r>
            <a:r>
              <a:rPr lang="ko-KR" altLang="en-US" sz="1100" dirty="0" err="1">
                <a:latin typeface="+mn-ea"/>
              </a:rPr>
              <a:t>아즈카반의</a:t>
            </a:r>
            <a:r>
              <a:rPr lang="ko-KR" altLang="en-US" sz="1100" dirty="0">
                <a:latin typeface="+mn-ea"/>
              </a:rPr>
              <a:t> 죄수</a:t>
            </a:r>
            <a:r>
              <a:rPr lang="en-US" altLang="ko-KR" sz="1100" dirty="0">
                <a:latin typeface="+mn-ea"/>
              </a:rPr>
              <a:t>’</a:t>
            </a:r>
            <a:endParaRPr lang="ko-KR" altLang="en-US" sz="1100" dirty="0">
              <a:latin typeface="+mn-ea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CAC5735-7060-A3A2-143A-02DA27C4F7D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12813" y="2112479"/>
            <a:ext cx="4999945" cy="3712080"/>
          </a:xfrm>
          <a:prstGeom prst="rect">
            <a:avLst/>
          </a:prstGeom>
        </p:spPr>
      </p:pic>
      <p:grpSp>
        <p:nvGrpSpPr>
          <p:cNvPr id="18" name="그룹 17">
            <a:extLst>
              <a:ext uri="{FF2B5EF4-FFF2-40B4-BE49-F238E27FC236}">
                <a16:creationId xmlns:a16="http://schemas.microsoft.com/office/drawing/2014/main" id="{7EB1C3D4-7E88-808A-5CA8-EFF8DD4294EF}"/>
              </a:ext>
            </a:extLst>
          </p:cNvPr>
          <p:cNvGrpSpPr/>
          <p:nvPr/>
        </p:nvGrpSpPr>
        <p:grpSpPr>
          <a:xfrm>
            <a:off x="6639605" y="2342919"/>
            <a:ext cx="4857750" cy="3251200"/>
            <a:chOff x="6639605" y="2342919"/>
            <a:chExt cx="4857750" cy="3251200"/>
          </a:xfrm>
        </p:grpSpPr>
        <p:sp>
          <p:nvSpPr>
            <p:cNvPr id="20" name="사각형: 둥근 대각선 방향 모서리 19">
              <a:extLst>
                <a:ext uri="{FF2B5EF4-FFF2-40B4-BE49-F238E27FC236}">
                  <a16:creationId xmlns:a16="http://schemas.microsoft.com/office/drawing/2014/main" id="{9DBB67D3-0B1B-D85E-88A0-2E6E0BE2B783}"/>
                </a:ext>
              </a:extLst>
            </p:cNvPr>
            <p:cNvSpPr/>
            <p:nvPr/>
          </p:nvSpPr>
          <p:spPr>
            <a:xfrm>
              <a:off x="6639605" y="2342919"/>
              <a:ext cx="4857750" cy="3251200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7216BA8-851D-25AF-E20A-E50359BC5E1B}"/>
                </a:ext>
              </a:extLst>
            </p:cNvPr>
            <p:cNvSpPr txBox="1"/>
            <p:nvPr/>
          </p:nvSpPr>
          <p:spPr>
            <a:xfrm>
              <a:off x="6947434" y="3303914"/>
              <a:ext cx="4242093" cy="1329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100" dirty="0">
                  <a:latin typeface="+mn-ea"/>
                </a:rPr>
                <a:t>‘</a:t>
              </a:r>
              <a:r>
                <a:rPr lang="en-US" altLang="ko-KR" sz="1100" dirty="0">
                  <a:latin typeface="+mn-ea"/>
                </a:rPr>
                <a:t>Hedwig’s Theme’</a:t>
              </a:r>
              <a:r>
                <a:rPr lang="ko-KR" altLang="en-US" sz="1100" dirty="0">
                  <a:latin typeface="+mn-ea"/>
                </a:rPr>
                <a:t>처럼 끝부분에 </a:t>
              </a:r>
              <a:r>
                <a:rPr lang="en-US" altLang="ko-KR" sz="1100" dirty="0">
                  <a:latin typeface="+mn-ea"/>
                </a:rPr>
                <a:t>Theme</a:t>
              </a:r>
              <a:r>
                <a:rPr lang="ko-KR" altLang="en-US" sz="1100" dirty="0">
                  <a:latin typeface="+mn-ea"/>
                </a:rPr>
                <a:t>가 붙은 음원은 영화의 캐릭터나 장소를 따서 붙여진다</a:t>
              </a:r>
              <a:r>
                <a:rPr lang="en-US" altLang="ko-KR" sz="1100" dirty="0">
                  <a:latin typeface="+mn-ea"/>
                </a:rPr>
                <a:t>. OST</a:t>
              </a:r>
              <a:r>
                <a:rPr lang="ko-KR" altLang="en-US" sz="1100" dirty="0">
                  <a:latin typeface="+mn-ea"/>
                </a:rPr>
                <a:t>는 오직 해당 영화를 위해 새로 작곡된 음악들로 발매된 공식 앨범을 말한다</a:t>
              </a:r>
              <a:r>
                <a:rPr lang="en-US" altLang="ko-KR" sz="1100" dirty="0">
                  <a:latin typeface="+mn-ea"/>
                </a:rPr>
                <a:t>. </a:t>
              </a:r>
              <a:r>
                <a:rPr lang="ko-KR" altLang="en-US" sz="1100" dirty="0">
                  <a:latin typeface="+mn-ea"/>
                </a:rPr>
                <a:t>영상과 일체감을 극대화하여 관객들의 집중을 높인다는 장점이 있으며 영화에서 매우 중요한 역할을 한다</a:t>
              </a:r>
              <a:r>
                <a:rPr lang="en-US" altLang="ko-KR" sz="1100" dirty="0">
                  <a:latin typeface="+mn-ea"/>
                </a:rPr>
                <a:t>. </a:t>
              </a:r>
              <a:endParaRPr lang="ko-KR" altLang="en-US" sz="1100" dirty="0">
                <a:latin typeface="+mn-ea"/>
              </a:endParaRPr>
            </a:p>
          </p:txBody>
        </p:sp>
      </p:grpSp>
      <p:pic>
        <p:nvPicPr>
          <p:cNvPr id="2" name="[아침나라 중음②]_3단원_교과서_92쪽_2.Lumos_음원편집">
            <a:hlinkClick r:id="" action="ppaction://media"/>
            <a:extLst>
              <a:ext uri="{FF2B5EF4-FFF2-40B4-BE49-F238E27FC236}">
                <a16:creationId xmlns:a16="http://schemas.microsoft.com/office/drawing/2014/main" id="{E88EB589-265C-8178-7324-C508DFEA2D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47633" y="2160356"/>
            <a:ext cx="365125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8587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3C2BC0-E68B-5B22-5855-ECDCCFF95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4A82970-C10F-1113-BEB8-9EEF147376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영화 음악 감상해 보기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E5B0F13A-FE5E-4680-FE0E-7C8E45206F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800" y="1524056"/>
            <a:ext cx="5533191" cy="3640536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251CCCBC-9A46-14EF-DCC5-AF7FCE1AE8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29230" y="1504950"/>
            <a:ext cx="4530069" cy="2610241"/>
          </a:xfrm>
          <a:prstGeom prst="rect">
            <a:avLst/>
          </a:prstGeom>
        </p:spPr>
      </p:pic>
      <p:pic>
        <p:nvPicPr>
          <p:cNvPr id="13" name="[아침나라 중음②]_3단원_교과서_93쪽_3.The Lion Sleeps Tonight_음원편집">
            <a:hlinkClick r:id="" action="ppaction://media"/>
            <a:extLst>
              <a:ext uri="{FF2B5EF4-FFF2-40B4-BE49-F238E27FC236}">
                <a16:creationId xmlns:a16="http://schemas.microsoft.com/office/drawing/2014/main" id="{816FC17E-3D56-E3F4-3628-AC66E9A532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71166" y="1524056"/>
            <a:ext cx="377825" cy="377825"/>
          </a:xfrm>
          <a:prstGeom prst="rect">
            <a:avLst/>
          </a:prstGeom>
        </p:spPr>
      </p:pic>
      <p:pic>
        <p:nvPicPr>
          <p:cNvPr id="14" name="[아침나라 중음②]_3단원_교과서_93쪽_4.Gabriel's Oboe_음원편집">
            <a:hlinkClick r:id="" action="ppaction://media"/>
            <a:extLst>
              <a:ext uri="{FF2B5EF4-FFF2-40B4-BE49-F238E27FC236}">
                <a16:creationId xmlns:a16="http://schemas.microsoft.com/office/drawing/2014/main" id="{82E6F5FB-A8D8-D7E1-F436-51BA2853E44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81474" y="1524056"/>
            <a:ext cx="377825" cy="37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59368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3C2BC0-E68B-5B22-5855-ECDCCFF95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4A82970-C10F-1113-BEB8-9EEF147376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영화를 위해 선곡되거나 작곡된 음악 찾아 소개해 보기</a:t>
            </a:r>
          </a:p>
        </p:txBody>
      </p:sp>
      <p:sp>
        <p:nvSpPr>
          <p:cNvPr id="23" name="화살표: 오각형 22">
            <a:extLst>
              <a:ext uri="{FF2B5EF4-FFF2-40B4-BE49-F238E27FC236}">
                <a16:creationId xmlns:a16="http://schemas.microsoft.com/office/drawing/2014/main" id="{87538AAA-783F-D370-3D69-460E7AFB3947}"/>
              </a:ext>
            </a:extLst>
          </p:cNvPr>
          <p:cNvSpPr/>
          <p:nvPr/>
        </p:nvSpPr>
        <p:spPr>
          <a:xfrm>
            <a:off x="722150" y="1564899"/>
            <a:ext cx="1214600" cy="336781"/>
          </a:xfrm>
          <a:prstGeom prst="homePlate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100"/>
              <a:t>선곡된 음악</a:t>
            </a:r>
            <a:endParaRPr lang="ko-KR" altLang="en-US" sz="1100" dirty="0"/>
          </a:p>
        </p:txBody>
      </p:sp>
      <p:sp>
        <p:nvSpPr>
          <p:cNvPr id="2" name="화살표: 오각형 1">
            <a:extLst>
              <a:ext uri="{FF2B5EF4-FFF2-40B4-BE49-F238E27FC236}">
                <a16:creationId xmlns:a16="http://schemas.microsoft.com/office/drawing/2014/main" id="{4D999294-41DF-0C7B-8FE0-0F989DA4340C}"/>
              </a:ext>
            </a:extLst>
          </p:cNvPr>
          <p:cNvSpPr/>
          <p:nvPr/>
        </p:nvSpPr>
        <p:spPr>
          <a:xfrm>
            <a:off x="6246650" y="1564899"/>
            <a:ext cx="1214600" cy="336781"/>
          </a:xfrm>
          <a:prstGeom prst="homePlate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100" dirty="0"/>
              <a:t>작곡된 음악</a:t>
            </a:r>
          </a:p>
        </p:txBody>
      </p:sp>
      <p:graphicFrame>
        <p:nvGraphicFramePr>
          <p:cNvPr id="7" name="표 6">
            <a:extLst>
              <a:ext uri="{FF2B5EF4-FFF2-40B4-BE49-F238E27FC236}">
                <a16:creationId xmlns:a16="http://schemas.microsoft.com/office/drawing/2014/main" id="{743008E9-B5BB-BD40-9466-B342E47E41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340832"/>
              </p:ext>
            </p:extLst>
          </p:nvPr>
        </p:nvGraphicFramePr>
        <p:xfrm>
          <a:off x="673443" y="2179365"/>
          <a:ext cx="5239265" cy="333102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829058">
                  <a:extLst>
                    <a:ext uri="{9D8B030D-6E8A-4147-A177-3AD203B41FA5}">
                      <a16:colId xmlns:a16="http://schemas.microsoft.com/office/drawing/2014/main" val="1633863791"/>
                    </a:ext>
                  </a:extLst>
                </a:gridCol>
                <a:gridCol w="3410207">
                  <a:extLst>
                    <a:ext uri="{9D8B030D-6E8A-4147-A177-3AD203B41FA5}">
                      <a16:colId xmlns:a16="http://schemas.microsoft.com/office/drawing/2014/main" val="292794959"/>
                    </a:ext>
                  </a:extLst>
                </a:gridCol>
              </a:tblGrid>
              <a:tr h="32287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/>
                        <a:t>삽입된 영화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/>
                        <a:t>제목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75962850"/>
                  </a:ext>
                </a:extLst>
              </a:tr>
              <a:tr h="60162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/>
                        <a:t>애니메이션</a:t>
                      </a:r>
                      <a:endParaRPr lang="en-US" altLang="ko-KR" sz="1100" dirty="0"/>
                    </a:p>
                    <a:p>
                      <a:pPr algn="ctr" latinLnBrk="1"/>
                      <a:r>
                        <a:rPr lang="en-US" altLang="ko-KR" sz="1100" dirty="0"/>
                        <a:t>‘</a:t>
                      </a:r>
                      <a:r>
                        <a:rPr lang="ko-KR" altLang="en-US" sz="1100" dirty="0"/>
                        <a:t>씽</a:t>
                      </a:r>
                      <a:r>
                        <a:rPr lang="en-US" altLang="ko-KR" sz="1100" dirty="0"/>
                        <a:t>2</a:t>
                      </a:r>
                      <a:r>
                        <a:rPr lang="ko-KR" altLang="en-US" sz="1100" dirty="0" err="1"/>
                        <a:t>게더</a:t>
                      </a:r>
                      <a:r>
                        <a:rPr lang="en-US" altLang="ko-KR" sz="1100" dirty="0"/>
                        <a:t>‘</a:t>
                      </a:r>
                      <a:endParaRPr lang="ko-KR" alt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/>
                        <a:t>Not Today (BTS)</a:t>
                      </a:r>
                      <a:endParaRPr lang="ko-KR" alt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87326196"/>
                  </a:ext>
                </a:extLst>
              </a:tr>
              <a:tr h="60162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/>
                        <a:t>건축학개론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/>
                        <a:t>기억의 습작 </a:t>
                      </a:r>
                      <a:r>
                        <a:rPr lang="en-US" altLang="ko-KR" sz="1100" dirty="0"/>
                        <a:t>(</a:t>
                      </a:r>
                      <a:r>
                        <a:rPr lang="ko-KR" altLang="en-US" sz="1100" dirty="0"/>
                        <a:t>전람회</a:t>
                      </a:r>
                      <a:r>
                        <a:rPr lang="en-US" altLang="ko-KR" sz="1100" dirty="0"/>
                        <a:t>)</a:t>
                      </a:r>
                      <a:endParaRPr lang="ko-KR" alt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46975445"/>
                  </a:ext>
                </a:extLst>
              </a:tr>
              <a:tr h="60162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/>
                        <a:t>엽기적인 그녀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/>
                        <a:t>I Believe (</a:t>
                      </a:r>
                      <a:r>
                        <a:rPr lang="ko-KR" altLang="en-US" sz="1100" dirty="0"/>
                        <a:t>신승훈</a:t>
                      </a:r>
                      <a:r>
                        <a:rPr lang="en-US" altLang="ko-KR" sz="1100" dirty="0"/>
                        <a:t>)</a:t>
                      </a:r>
                      <a:endParaRPr lang="ko-KR" alt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9887538"/>
                  </a:ext>
                </a:extLst>
              </a:tr>
              <a:tr h="60162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/>
                        <a:t>국가대표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/>
                        <a:t>Butterfly (</a:t>
                      </a:r>
                      <a:r>
                        <a:rPr lang="ko-KR" altLang="en-US" sz="1100" dirty="0" err="1"/>
                        <a:t>러브홀릭스</a:t>
                      </a:r>
                      <a:r>
                        <a:rPr lang="en-US" altLang="ko-KR" sz="1100" dirty="0"/>
                        <a:t>)</a:t>
                      </a:r>
                      <a:endParaRPr lang="ko-KR" alt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20618961"/>
                  </a:ext>
                </a:extLst>
              </a:tr>
              <a:tr h="60162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/>
                        <a:t>피아니스트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/>
                        <a:t>Ballade No.1 (F. Chopin)</a:t>
                      </a:r>
                      <a:endParaRPr lang="ko-KR" alt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60333670"/>
                  </a:ext>
                </a:extLst>
              </a:tr>
            </a:tbl>
          </a:graphicData>
        </a:graphic>
      </p:graphicFrame>
      <p:graphicFrame>
        <p:nvGraphicFramePr>
          <p:cNvPr id="9" name="표 8">
            <a:extLst>
              <a:ext uri="{FF2B5EF4-FFF2-40B4-BE49-F238E27FC236}">
                <a16:creationId xmlns:a16="http://schemas.microsoft.com/office/drawing/2014/main" id="{D237D02A-8D16-610A-CFD2-FE43E4F31B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8201402"/>
              </p:ext>
            </p:extLst>
          </p:nvPr>
        </p:nvGraphicFramePr>
        <p:xfrm>
          <a:off x="6246650" y="2179365"/>
          <a:ext cx="5329488" cy="333102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07664">
                  <a:extLst>
                    <a:ext uri="{9D8B030D-6E8A-4147-A177-3AD203B41FA5}">
                      <a16:colId xmlns:a16="http://schemas.microsoft.com/office/drawing/2014/main" val="1633863791"/>
                    </a:ext>
                  </a:extLst>
                </a:gridCol>
                <a:gridCol w="3321824">
                  <a:extLst>
                    <a:ext uri="{9D8B030D-6E8A-4147-A177-3AD203B41FA5}">
                      <a16:colId xmlns:a16="http://schemas.microsoft.com/office/drawing/2014/main" val="292794959"/>
                    </a:ext>
                  </a:extLst>
                </a:gridCol>
              </a:tblGrid>
              <a:tr h="32287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/>
                        <a:t>삽입된 영화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/>
                        <a:t>제목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75962850"/>
                  </a:ext>
                </a:extLst>
              </a:tr>
              <a:tr h="60162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err="1"/>
                        <a:t>인터스텔라</a:t>
                      </a:r>
                      <a:endParaRPr lang="ko-KR" alt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/>
                        <a:t>First Step</a:t>
                      </a:r>
                      <a:endParaRPr lang="ko-KR" alt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87326196"/>
                  </a:ext>
                </a:extLst>
              </a:tr>
              <a:tr h="60162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err="1"/>
                        <a:t>케이팝</a:t>
                      </a:r>
                      <a:r>
                        <a:rPr lang="ko-KR" altLang="en-US" sz="1100" dirty="0"/>
                        <a:t> 데몬 </a:t>
                      </a:r>
                      <a:r>
                        <a:rPr lang="ko-KR" altLang="en-US" sz="1100" dirty="0" err="1"/>
                        <a:t>헌터스</a:t>
                      </a:r>
                      <a:endParaRPr lang="ko-KR" alt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/>
                        <a:t>Golden</a:t>
                      </a:r>
                      <a:endParaRPr lang="ko-KR" alt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46975445"/>
                  </a:ext>
                </a:extLst>
              </a:tr>
              <a:tr h="60162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err="1"/>
                        <a:t>장화홍련</a:t>
                      </a:r>
                      <a:endParaRPr lang="ko-KR" alt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/>
                        <a:t>돌이킬 수 없는 걸음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9887538"/>
                  </a:ext>
                </a:extLst>
              </a:tr>
              <a:tr h="60162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err="1"/>
                        <a:t>라라랜드</a:t>
                      </a:r>
                      <a:endParaRPr lang="ko-KR" alt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/>
                        <a:t>City of Stars</a:t>
                      </a:r>
                      <a:endParaRPr lang="ko-KR" alt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20618961"/>
                  </a:ext>
                </a:extLst>
              </a:tr>
              <a:tr h="60162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/>
                        <a:t>기생충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err="1"/>
                        <a:t>짜파구리</a:t>
                      </a:r>
                      <a:endParaRPr lang="ko-KR" alt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603336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905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감사합니다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아침나라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</a:rPr>
              <a:t>중학교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음악 ② 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PPT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움직이는 텍스트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5919</TotalTime>
  <Words>354</Words>
  <Application>Microsoft Office PowerPoint</Application>
  <PresentationFormat>와이드스크린</PresentationFormat>
  <Paragraphs>58</Paragraphs>
  <Slides>8</Slides>
  <Notes>4</Notes>
  <HiddenSlides>0</HiddenSlides>
  <MMClips>4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8</vt:i4>
      </vt:variant>
    </vt:vector>
  </HeadingPairs>
  <TitlesOfParts>
    <vt:vector size="16" baseType="lpstr">
      <vt:lpstr>Arial</vt:lpstr>
      <vt:lpstr>NanumGothicExtraBold</vt:lpstr>
      <vt:lpstr>나눔고딕</vt:lpstr>
      <vt:lpstr>맑은 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황근식</dc:creator>
  <cp:lastModifiedBy>USER</cp:lastModifiedBy>
  <cp:revision>239</cp:revision>
  <dcterms:created xsi:type="dcterms:W3CDTF">2024-07-03T01:17:18Z</dcterms:created>
  <dcterms:modified xsi:type="dcterms:W3CDTF">2025-09-15T01:43:38Z</dcterms:modified>
</cp:coreProperties>
</file>