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8" r:id="rId6"/>
    <p:sldId id="309" r:id="rId7"/>
    <p:sldId id="299" r:id="rId8"/>
    <p:sldId id="306" r:id="rId9"/>
    <p:sldId id="305" r:id="rId10"/>
    <p:sldId id="310" r:id="rId11"/>
    <p:sldId id="308" r:id="rId12"/>
    <p:sldId id="295" r:id="rId13"/>
  </p:sldIdLst>
  <p:sldSz cx="12192000" cy="6858000"/>
  <p:notesSz cx="6858000" cy="9144000"/>
  <p:embeddedFontLst>
    <p:embeddedFont>
      <p:font typeface="Cambria Math" panose="02040503050406030204" pitchFamily="18" charset="0"/>
      <p:regular r:id="rId15"/>
    </p:embeddedFont>
    <p:embeddedFont>
      <p:font typeface="NanumGothicExtraBold" panose="020D0904000000000000" pitchFamily="50" charset="-127"/>
      <p:bold r:id="rId16"/>
    </p:embeddedFont>
    <p:embeddedFont>
      <p:font typeface="Spoqa Han Sans Neo" panose="020B0600000101010101" charset="0"/>
      <p:regular r:id="rId17"/>
      <p:bold r:id="rId18"/>
      <p:italic r:id="rId19"/>
      <p:boldItalic r:id="rId20"/>
    </p:embeddedFont>
    <p:embeddedFont>
      <p:font typeface="Times" panose="02020603050405020304" pitchFamily="18" charset="0"/>
      <p:regular r:id="rId21"/>
      <p:bold r:id="rId22"/>
      <p:italic r:id="rId23"/>
      <p:boldItalic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299"/>
            <p14:sldId id="306"/>
            <p14:sldId id="305"/>
            <p14:sldId id="310"/>
            <p14:sldId id="30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9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" Target="slide7.xml"/><Relationship Id="rId7" Type="http://schemas.openxmlformats.org/officeDocument/2006/relationships/image" Target="../media/image12.JPG"/><Relationship Id="rId12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11.JP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강 건너 봄이 오듯</a:t>
            </a:r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Ⅰ.</a:t>
            </a:r>
            <a:r>
              <a:rPr kumimoji="1" lang="ko-KR" altLang="en-US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10</a:t>
            </a:r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033000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</a:rPr>
              <a:t>악상 기호를 살려</a:t>
            </a:r>
            <a:endParaRPr kumimoji="1" lang="en-US" altLang="ko-KR" sz="3200" dirty="0">
              <a:solidFill>
                <a:schemeClr val="tx1"/>
              </a:solidFill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</a:rPr>
              <a:t> 풍부한 발성으로 노래 부를 수 있다</a:t>
            </a:r>
            <a:r>
              <a:rPr kumimoji="1" lang="en-US" altLang="ko-KR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학습목표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1CFD73FE-E92A-7910-B229-332140D29E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9773"/>
          <a:stretch/>
        </p:blipFill>
        <p:spPr>
          <a:xfrm>
            <a:off x="3864670" y="621549"/>
            <a:ext cx="4462659" cy="574206"/>
          </a:xfrm>
          <a:prstGeom prst="rect">
            <a:avLst/>
          </a:prstGeom>
        </p:spPr>
      </p:pic>
      <p:pic>
        <p:nvPicPr>
          <p:cNvPr id="6" name="1단원_교과서_10쪽_QR02_1.강 건너 봄이 오듯(노래)">
            <a:hlinkClick r:id="" action="ppaction://media"/>
            <a:extLst>
              <a:ext uri="{FF2B5EF4-FFF2-40B4-BE49-F238E27FC236}">
                <a16:creationId xmlns:a16="http://schemas.microsoft.com/office/drawing/2014/main" id="{E29D881E-5BAE-8CF3-B29E-F008A3C6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4400" y="736859"/>
            <a:ext cx="496196" cy="496196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8E421F99-DF4A-954B-F28B-83C7A4CBB7FC}"/>
              </a:ext>
            </a:extLst>
          </p:cNvPr>
          <p:cNvGrpSpPr/>
          <p:nvPr/>
        </p:nvGrpSpPr>
        <p:grpSpPr>
          <a:xfrm>
            <a:off x="10191900" y="360000"/>
            <a:ext cx="538696" cy="280052"/>
            <a:chOff x="9829550" y="2955513"/>
            <a:chExt cx="538696" cy="280052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B59E1145-3F50-17EC-4340-9F1A0F12CF73}"/>
                </a:ext>
              </a:extLst>
            </p:cNvPr>
            <p:cNvSpPr/>
            <p:nvPr/>
          </p:nvSpPr>
          <p:spPr bwMode="auto">
            <a:xfrm>
              <a:off x="9829550" y="2955514"/>
              <a:ext cx="538696" cy="280051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61ACC39-C201-773A-9D23-908813C4B8BC}"/>
                </a:ext>
              </a:extLst>
            </p:cNvPr>
            <p:cNvSpPr/>
            <p:nvPr/>
          </p:nvSpPr>
          <p:spPr bwMode="auto">
            <a:xfrm>
              <a:off x="9829550" y="2955513"/>
              <a:ext cx="53869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latinLnBrk="1" hangingPunct="1"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17" name="1단원_교과서_10쪽_QR02_2.강 건너 봄이 오듯(반주)">
            <a:hlinkClick r:id="" action="ppaction://media"/>
            <a:extLst>
              <a:ext uri="{FF2B5EF4-FFF2-40B4-BE49-F238E27FC236}">
                <a16:creationId xmlns:a16="http://schemas.microsoft.com/office/drawing/2014/main" id="{470C2FF2-A8A4-8F83-713B-665DF01AE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6136" y="736859"/>
            <a:ext cx="524267" cy="52426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267BAA-5601-02D2-7DDD-05BCD6564C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06DE16B-516C-01AF-85A2-3B509F5B26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936518" y="1307296"/>
            <a:ext cx="4318961" cy="493936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C90DA4C1-D5BF-5D73-DA2D-C01197B3E5EC}"/>
              </a:ext>
            </a:extLst>
          </p:cNvPr>
          <p:cNvGrpSpPr/>
          <p:nvPr/>
        </p:nvGrpSpPr>
        <p:grpSpPr>
          <a:xfrm>
            <a:off x="11096136" y="360000"/>
            <a:ext cx="538696" cy="280052"/>
            <a:chOff x="9829550" y="2955513"/>
            <a:chExt cx="538696" cy="280052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7C7D0D30-5AB9-626B-F630-16BCFB1E49E0}"/>
                </a:ext>
              </a:extLst>
            </p:cNvPr>
            <p:cNvSpPr/>
            <p:nvPr/>
          </p:nvSpPr>
          <p:spPr bwMode="auto">
            <a:xfrm>
              <a:off x="9829550" y="2955514"/>
              <a:ext cx="538696" cy="280051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B13011C8-DAEF-BD9A-48DF-8F2C3C87D81F}"/>
                </a:ext>
              </a:extLst>
            </p:cNvPr>
            <p:cNvSpPr/>
            <p:nvPr/>
          </p:nvSpPr>
          <p:spPr bwMode="auto">
            <a:xfrm>
              <a:off x="9829550" y="2955513"/>
              <a:ext cx="53869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latinLnBrk="1" hangingPunct="1"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슬라이드 확대/축소 5">
                <a:extLst>
                  <a:ext uri="{FF2B5EF4-FFF2-40B4-BE49-F238E27FC236}">
                    <a16:creationId xmlns:a16="http://schemas.microsoft.com/office/drawing/2014/main" id="{8CB45F72-1DAF-C8E4-4579-548F3AB49E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1303145"/>
                  </p:ext>
                </p:extLst>
              </p:nvPr>
            </p:nvGraphicFramePr>
            <p:xfrm>
              <a:off x="1035254" y="2210792"/>
              <a:ext cx="812595" cy="457085"/>
            </p:xfrm>
            <a:graphic>
              <a:graphicData uri="http://schemas.microsoft.com/office/powerpoint/2016/slidezoom">
                <pslz:sldZm>
                  <pslz:sldZmObj sldId="310" cId="2643309391">
                    <pslz:zmPr id="{9197FB4E-DA7E-47CF-BBE4-8A34AB98CA59}" returnToParent="0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5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슬라이드 확대/축소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CB45F72-1DAF-C8E4-4579-548F3AB49E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5254" y="2210792"/>
                <a:ext cx="812595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슬라이드 확대/축소 23"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3416353"/>
                  </p:ext>
                </p:extLst>
              </p:nvPr>
            </p:nvGraphicFramePr>
            <p:xfrm>
              <a:off x="1035255" y="858472"/>
              <a:ext cx="812596" cy="457085"/>
            </p:xfrm>
            <a:graphic>
              <a:graphicData uri="http://schemas.microsoft.com/office/powerpoint/2016/slidezoom">
                <pslz:sldZm>
                  <pslz:sldZmObj sldId="306" cId="2997858265">
                    <pslz:zmPr id="{D7DF91AC-508E-4850-B865-CA655DA915DF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6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슬라이드 확대/축소 23"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5255" y="858472"/>
                <a:ext cx="812596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10" name="그림 9">
            <a:extLst>
              <a:ext uri="{FF2B5EF4-FFF2-40B4-BE49-F238E27FC236}">
                <a16:creationId xmlns:a16="http://schemas.microsoft.com/office/drawing/2014/main" id="{1A3710AF-9820-45C8-65A1-7F5D05C69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255" y="2886952"/>
            <a:ext cx="812599" cy="45708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2" name="슬라이드 확대/축소 21"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6649967"/>
                  </p:ext>
                </p:extLst>
              </p:nvPr>
            </p:nvGraphicFramePr>
            <p:xfrm>
              <a:off x="1035255" y="1534632"/>
              <a:ext cx="812595" cy="457085"/>
            </p:xfrm>
            <a:graphic>
              <a:graphicData uri="http://schemas.microsoft.com/office/powerpoint/2016/slidezoom">
                <pslz:sldZm>
                  <pslz:sldZmObj sldId="305" cId="2887400231">
                    <pslz:zmPr id="{F447B749-08E4-4039-A9D0-067902DBE8BC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5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2" name="슬라이드 확대/축소 2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5255" y="1534632"/>
                <a:ext cx="812595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E50289F1-8191-8E20-D119-1FACFD70DE8D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2496000" y="906432"/>
                <a:ext cx="7200000" cy="1743182"/>
              </a:xfrm>
            </p:spPr>
            <p:txBody>
              <a:bodyPr/>
              <a:lstStyle/>
              <a:p>
                <a:pPr indent="0">
                  <a:buNone/>
                </a:pP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  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내림가장조</a:t>
                </a: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</a:t>
                </a:r>
              </a:p>
              <a:p>
                <a:pPr indent="0">
                  <a:buNone/>
                </a:pP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ko-KR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ko-KR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1" lang="en-US" altLang="ko-KR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altLang="ko-KR" sz="2000" dirty="0">
                    <a:solidFill>
                      <a:schemeClr val="bg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박자</a:t>
                </a:r>
                <a:endParaRPr kumimoji="1" lang="en-US" altLang="ko-KR" sz="2000" dirty="0">
                  <a:solidFill>
                    <a:schemeClr val="tx1"/>
                  </a:solidFill>
                  <a:latin typeface="NanumGothicExtraBold" panose="020B0600000101010101" charset="-127"/>
                  <a:ea typeface="NanumGothicExtraBold" panose="020B0600000101010101" charset="-127"/>
                </a:endParaRPr>
              </a:p>
              <a:p>
                <a:pPr indent="0">
                  <a:lnSpc>
                    <a:spcPct val="180000"/>
                  </a:lnSpc>
                  <a:buNone/>
                </a:pP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  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벗어난 </a:t>
                </a:r>
                <a:r>
                  <a:rPr kumimoji="1" lang="ko-KR" altLang="en-US" sz="2000" dirty="0" err="1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세도막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형식 </a:t>
                </a: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(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확대 </a:t>
                </a: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3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부 형식</a:t>
                </a: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)</a:t>
                </a:r>
              </a:p>
            </p:txBody>
          </p:sp>
        </mc:Choice>
        <mc:Fallback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E50289F1-8191-8E20-D119-1FACFD70DE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2496000" y="906432"/>
                <a:ext cx="7200000" cy="1743182"/>
              </a:xfrm>
              <a:blipFill>
                <a:blip r:embed="rId10"/>
                <a:stretch>
                  <a:fillRect t="-2797" b="-48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 descr="상징, 실루엣, 디자인이(가) 표시된 사진&#10;&#10;자동 생성된 설명">
            <a:extLst>
              <a:ext uri="{FF2B5EF4-FFF2-40B4-BE49-F238E27FC236}">
                <a16:creationId xmlns:a16="http://schemas.microsoft.com/office/drawing/2014/main" id="{121DEBC6-417B-38FB-EA96-0649D07C43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5116" y="1558689"/>
            <a:ext cx="268691" cy="432242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5E5A85A-BCD8-A732-4FC6-EAE1E05B4841}"/>
              </a:ext>
            </a:extLst>
          </p:cNvPr>
          <p:cNvSpPr txBox="1">
            <a:spLocks/>
          </p:cNvSpPr>
          <p:nvPr/>
        </p:nvSpPr>
        <p:spPr>
          <a:xfrm>
            <a:off x="2707699" y="2788709"/>
            <a:ext cx="7200000" cy="56666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80000"/>
              </a:lnSpc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Andante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 (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느리게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E73EB6-E833-DE05-7FD1-7361C7BE14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983" y="3563113"/>
            <a:ext cx="1037723" cy="58371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89FEB78-A920-1026-E3A7-827F360942BC}"/>
              </a:ext>
            </a:extLst>
          </p:cNvPr>
          <p:cNvSpPr txBox="1">
            <a:spLocks/>
          </p:cNvSpPr>
          <p:nvPr/>
        </p:nvSpPr>
        <p:spPr>
          <a:xfrm>
            <a:off x="2655116" y="3704503"/>
            <a:ext cx="8262814" cy="159480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 노래는 벗어난 </a:t>
            </a:r>
            <a:r>
              <a:rPr lang="ko-KR" altLang="en-US" sz="2000" b="0" i="0" u="none" strike="noStrike" baseline="0" dirty="0" err="1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겹세도막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형식으로 간결하고 자연스러운 선율이 특징이며 내림가장조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-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다단조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2000" b="0" i="0" u="none" strike="noStrike" baseline="0" dirty="0" err="1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내림마장조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-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내림가장조의 전조로 변화를 주었고 끝부분에 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3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마디를 더하여 종지를 강조하였다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 1992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년 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KBS 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신작 가곡 </a:t>
            </a:r>
            <a:r>
              <a:rPr lang="ko-KR" altLang="en-US" sz="2000" b="0" i="0" u="none" strike="noStrike" baseline="0" dirty="0" err="1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위촉곡으로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작곡되었고 희망적인 메시지를 담고 있다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8F07198D-8B0F-AE59-3C8A-7C385A419177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조성의 변화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4477695" cy="251999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</a:rPr>
              <a:t>내림가장조</a:t>
            </a:r>
            <a:r>
              <a:rPr kumimoji="1" lang="en-US" altLang="ko-KR" dirty="0">
                <a:solidFill>
                  <a:schemeClr val="tx1"/>
                </a:solidFill>
              </a:rPr>
              <a:t>(A♭ Major)</a:t>
            </a:r>
          </a:p>
          <a:p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A6656C-75DE-48D5-A1F1-B411A36EB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595"/>
          <a:stretch/>
        </p:blipFill>
        <p:spPr>
          <a:xfrm>
            <a:off x="895985" y="1696266"/>
            <a:ext cx="10806020" cy="2405217"/>
          </a:xfrm>
          <a:prstGeom prst="rect">
            <a:avLst/>
          </a:prstGeom>
        </p:spPr>
      </p:pic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2B6D1C1B-AB40-681B-DC26-BF85F97DE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733080"/>
              </p:ext>
            </p:extLst>
          </p:nvPr>
        </p:nvGraphicFramePr>
        <p:xfrm>
          <a:off x="1924378" y="3973014"/>
          <a:ext cx="922597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108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1025108">
                  <a:extLst>
                    <a:ext uri="{9D8B030D-6E8A-4147-A177-3AD203B41FA5}">
                      <a16:colId xmlns:a16="http://schemas.microsoft.com/office/drawing/2014/main" val="367487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A</a:t>
                      </a:r>
                      <a:r>
                        <a:rPr lang="ko-KR" alt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♭</a:t>
                      </a:r>
                      <a:endParaRPr lang="ko-KR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B</a:t>
                      </a:r>
                      <a:r>
                        <a:rPr lang="ko-KR" alt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♭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C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D</a:t>
                      </a:r>
                      <a:r>
                        <a:rPr lang="ko-KR" alt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♭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E</a:t>
                      </a:r>
                      <a:r>
                        <a:rPr lang="ko-KR" alt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♭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F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A</a:t>
                      </a:r>
                      <a:r>
                        <a:rPr lang="ko-KR" alt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♭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내림가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내림나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내림라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내림마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내림가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016187AF-3DCF-5584-212B-87D59FF0C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80362" y="628000"/>
            <a:ext cx="4831275" cy="5525271"/>
          </a:xfrm>
          <a:prstGeom prst="rect">
            <a:avLst/>
          </a:prstGeom>
        </p:spPr>
      </p:pic>
      <p:sp>
        <p:nvSpPr>
          <p:cNvPr id="23" name="텍스트 개체 틀 22">
            <a:extLst>
              <a:ext uri="{FF2B5EF4-FFF2-40B4-BE49-F238E27FC236}">
                <a16:creationId xmlns:a16="http://schemas.microsoft.com/office/drawing/2014/main" id="{52642586-8362-BC28-A699-DD36659118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8D5366BE-02A3-AA64-977C-1CDFA978C8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6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NanumGothicExtraBold" panose="020B0600000101010101" charset="-127"/>
                <a:ea typeface="NanumGothicExtraBold" panose="020B0600000101010101" charset="-127"/>
              </a:rPr>
              <a:pPr algn="ctr"/>
              <a:t>5</a:t>
            </a:fld>
            <a:endParaRPr kumimoji="1" lang="ko-KR" altLang="en-US" dirty="0"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2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NanumGothicExtraBold" panose="020B0600000101010101" charset="-127"/>
                <a:ea typeface="NanumGothicExtraBold" panose="020B0600000101010101" charset="-127"/>
              </a:rPr>
              <a:pPr algn="ctr"/>
              <a:t>5</a:t>
            </a:fld>
            <a:endParaRPr kumimoji="1" lang="ko-KR" altLang="en-US" dirty="0"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29" name="텍스트 개체 틀 8">
            <a:extLst>
              <a:ext uri="{FF2B5EF4-FFF2-40B4-BE49-F238E27FC236}">
                <a16:creationId xmlns:a16="http://schemas.microsoft.com/office/drawing/2014/main" id="{ACB1A528-0E77-2244-4653-57346D3A91C0}"/>
              </a:ext>
            </a:extLst>
          </p:cNvPr>
          <p:cNvSpPr txBox="1">
            <a:spLocks/>
          </p:cNvSpPr>
          <p:nvPr/>
        </p:nvSpPr>
        <p:spPr>
          <a:xfrm>
            <a:off x="2061164" y="869351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내림가장조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96A37041-6352-D755-21BF-6C5B38B70090}"/>
              </a:ext>
            </a:extLst>
          </p:cNvPr>
          <p:cNvSpPr/>
          <p:nvPr/>
        </p:nvSpPr>
        <p:spPr>
          <a:xfrm>
            <a:off x="3855563" y="869351"/>
            <a:ext cx="4572000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A128010-F8D2-364B-0169-062E1DF5E468}"/>
              </a:ext>
            </a:extLst>
          </p:cNvPr>
          <p:cNvSpPr/>
          <p:nvPr/>
        </p:nvSpPr>
        <p:spPr>
          <a:xfrm>
            <a:off x="3855563" y="1676600"/>
            <a:ext cx="4411744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55926BE7-15DF-DEFA-6CDD-458E3166A36C}"/>
              </a:ext>
            </a:extLst>
          </p:cNvPr>
          <p:cNvSpPr/>
          <p:nvPr/>
        </p:nvSpPr>
        <p:spPr>
          <a:xfrm>
            <a:off x="3890128" y="2458649"/>
            <a:ext cx="1907358" cy="3372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텍스트 개체 틀 8">
            <a:extLst>
              <a:ext uri="{FF2B5EF4-FFF2-40B4-BE49-F238E27FC236}">
                <a16:creationId xmlns:a16="http://schemas.microsoft.com/office/drawing/2014/main" id="{A40CCA53-28F3-63B9-AB69-263CA355C717}"/>
              </a:ext>
            </a:extLst>
          </p:cNvPr>
          <p:cNvSpPr txBox="1">
            <a:spLocks/>
          </p:cNvSpPr>
          <p:nvPr/>
        </p:nvSpPr>
        <p:spPr>
          <a:xfrm>
            <a:off x="2061164" y="2460939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다단조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694DCD6-67BC-28FA-50A7-55B0158C2A47}"/>
              </a:ext>
            </a:extLst>
          </p:cNvPr>
          <p:cNvSpPr/>
          <p:nvPr/>
        </p:nvSpPr>
        <p:spPr>
          <a:xfrm>
            <a:off x="3890128" y="4045211"/>
            <a:ext cx="4571998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126B5BE-8144-919E-17FB-37F4B2425647}"/>
              </a:ext>
            </a:extLst>
          </p:cNvPr>
          <p:cNvSpPr/>
          <p:nvPr/>
        </p:nvSpPr>
        <p:spPr>
          <a:xfrm>
            <a:off x="3890127" y="4839760"/>
            <a:ext cx="4571999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45770535-ED8C-0940-1F90-A923E0CC5C57}"/>
              </a:ext>
            </a:extLst>
          </p:cNvPr>
          <p:cNvSpPr/>
          <p:nvPr/>
        </p:nvSpPr>
        <p:spPr>
          <a:xfrm>
            <a:off x="3890128" y="5635012"/>
            <a:ext cx="4571998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텍스트 개체 틀 8">
            <a:extLst>
              <a:ext uri="{FF2B5EF4-FFF2-40B4-BE49-F238E27FC236}">
                <a16:creationId xmlns:a16="http://schemas.microsoft.com/office/drawing/2014/main" id="{DCA70936-39C6-97C0-E8A3-FE0E0B78EC7D}"/>
              </a:ext>
            </a:extLst>
          </p:cNvPr>
          <p:cNvSpPr txBox="1">
            <a:spLocks/>
          </p:cNvSpPr>
          <p:nvPr/>
        </p:nvSpPr>
        <p:spPr>
          <a:xfrm>
            <a:off x="2061164" y="4115061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내림가장조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7CDC86B6-465D-3F43-BD69-B0906B2BFA60}"/>
              </a:ext>
            </a:extLst>
          </p:cNvPr>
          <p:cNvSpPr/>
          <p:nvPr/>
        </p:nvSpPr>
        <p:spPr>
          <a:xfrm>
            <a:off x="5797486" y="2452299"/>
            <a:ext cx="2664639" cy="33728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16F95649-9ED7-4851-E82C-272593DF3A3A}"/>
              </a:ext>
            </a:extLst>
          </p:cNvPr>
          <p:cNvSpPr/>
          <p:nvPr/>
        </p:nvSpPr>
        <p:spPr>
          <a:xfrm>
            <a:off x="3890127" y="3242737"/>
            <a:ext cx="4411744" cy="33728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텍스트 개체 틀 8">
            <a:extLst>
              <a:ext uri="{FF2B5EF4-FFF2-40B4-BE49-F238E27FC236}">
                <a16:creationId xmlns:a16="http://schemas.microsoft.com/office/drawing/2014/main" id="{4C03D1CA-323C-37BE-4D2D-CDBB95040ED2}"/>
              </a:ext>
            </a:extLst>
          </p:cNvPr>
          <p:cNvSpPr txBox="1">
            <a:spLocks/>
          </p:cNvSpPr>
          <p:nvPr/>
        </p:nvSpPr>
        <p:spPr>
          <a:xfrm>
            <a:off x="2061164" y="3288000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 err="1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내림마장조</a:t>
            </a:r>
            <a:endParaRPr lang="ko-KR" altLang="en-US" sz="1800" dirty="0">
              <a:solidFill>
                <a:schemeClr val="tx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29" grpId="0" build="p"/>
      <p:bldP spid="30" grpId="0" animBg="1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8E8CCA6-633F-21E3-8E51-86FDFA1A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360000"/>
            <a:ext cx="10579447" cy="59509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418160" y="-36233"/>
                <a:ext cx="7200000" cy="251999"/>
              </a:xfrm>
            </p:spPr>
            <p:txBody>
              <a:bodyPr/>
              <a:lstStyle/>
              <a:p>
                <a:pPr indent="0">
                  <a:buNone/>
                </a:pPr>
                <a:r>
                  <a:rPr kumimoji="1" lang="en-US" altLang="ko-KR" sz="2400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ko-KR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altLang="ko-KR" sz="24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2400" dirty="0">
                    <a:solidFill>
                      <a:schemeClr val="tx1"/>
                    </a:solidFill>
                  </a:rPr>
                  <a:t>박자</a:t>
                </a:r>
                <a:endParaRPr lang="ko-KR" altLang="en-US" sz="3600" dirty="0"/>
              </a:p>
            </p:txBody>
          </p:sp>
        </mc:Choice>
        <mc:Fallback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418160" y="-36233"/>
                <a:ext cx="7200000" cy="251999"/>
              </a:xfrm>
              <a:blipFill>
                <a:blip r:embed="rId3"/>
                <a:stretch>
                  <a:fillRect b="-2756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박자</a:t>
            </a:r>
            <a:r>
              <a:rPr lang="en-US" altLang="ko-KR" dirty="0"/>
              <a:t>:</a:t>
            </a:r>
            <a:r>
              <a:rPr lang="ko-KR" altLang="en-US" dirty="0"/>
              <a:t> 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5" name="그림 4" descr="상징, 실루엣, 디자인이(가) 표시된 사진&#10;&#10;자동 생성된 설명">
            <a:extLst>
              <a:ext uri="{FF2B5EF4-FFF2-40B4-BE49-F238E27FC236}">
                <a16:creationId xmlns:a16="http://schemas.microsoft.com/office/drawing/2014/main" id="{CAE7649C-2345-FACB-DD3F-7764064A0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561" y="269878"/>
            <a:ext cx="268691" cy="43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9969F-C7FD-1BFC-0021-3133C6BCA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988B03-10EA-F695-DF2A-73B0FFF7EF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형식</a:t>
            </a:r>
            <a:r>
              <a:rPr kumimoji="1" lang="en-US" altLang="ko-KR" dirty="0"/>
              <a:t>: </a:t>
            </a:r>
            <a:r>
              <a:rPr kumimoji="1" lang="ko-KR" altLang="en-US" dirty="0"/>
              <a:t>벗어난 세도막 형식 </a:t>
            </a:r>
            <a:r>
              <a:rPr kumimoji="1" lang="en-US" altLang="ko-KR" dirty="0"/>
              <a:t>(</a:t>
            </a:r>
            <a:r>
              <a:rPr kumimoji="1" lang="ko-KR" altLang="en-US" dirty="0"/>
              <a:t>확대</a:t>
            </a:r>
            <a:r>
              <a:rPr kumimoji="1" lang="en-US" altLang="ko-KR" dirty="0"/>
              <a:t>3</a:t>
            </a:r>
            <a:r>
              <a:rPr kumimoji="1" lang="ko-KR" altLang="en-US" dirty="0"/>
              <a:t>부 형식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077A43-DAEB-CB9B-7858-892DF8DBF8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ABE392-3F42-6CF1-DDA3-786D31DC8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6" t="166" r="116" b="437"/>
          <a:stretch/>
        </p:blipFill>
        <p:spPr>
          <a:xfrm>
            <a:off x="4477090" y="654801"/>
            <a:ext cx="4737248" cy="5620200"/>
          </a:xfrm>
          <a:prstGeom prst="rect">
            <a:avLst/>
          </a:prstGeom>
        </p:spPr>
      </p:pic>
      <p:sp>
        <p:nvSpPr>
          <p:cNvPr id="12" name="왼쪽 중괄호 11">
            <a:extLst>
              <a:ext uri="{FF2B5EF4-FFF2-40B4-BE49-F238E27FC236}">
                <a16:creationId xmlns:a16="http://schemas.microsoft.com/office/drawing/2014/main" id="{BA1F4BA6-3379-5606-2283-96C4197D0A83}"/>
              </a:ext>
            </a:extLst>
          </p:cNvPr>
          <p:cNvSpPr/>
          <p:nvPr/>
        </p:nvSpPr>
        <p:spPr>
          <a:xfrm>
            <a:off x="4045624" y="1022456"/>
            <a:ext cx="373380" cy="961189"/>
          </a:xfrm>
          <a:prstGeom prst="lef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왼쪽 중괄호 13">
            <a:extLst>
              <a:ext uri="{FF2B5EF4-FFF2-40B4-BE49-F238E27FC236}">
                <a16:creationId xmlns:a16="http://schemas.microsoft.com/office/drawing/2014/main" id="{0E97697D-DFF5-4468-BF96-606A62974C31}"/>
              </a:ext>
            </a:extLst>
          </p:cNvPr>
          <p:cNvSpPr/>
          <p:nvPr/>
        </p:nvSpPr>
        <p:spPr>
          <a:xfrm>
            <a:off x="4045624" y="2571835"/>
            <a:ext cx="373380" cy="1055730"/>
          </a:xfrm>
          <a:prstGeom prst="lef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왼쪽 중괄호 14">
            <a:extLst>
              <a:ext uri="{FF2B5EF4-FFF2-40B4-BE49-F238E27FC236}">
                <a16:creationId xmlns:a16="http://schemas.microsoft.com/office/drawing/2014/main" id="{31D42171-4994-C844-DF9A-AE7A7CB5C1D3}"/>
              </a:ext>
            </a:extLst>
          </p:cNvPr>
          <p:cNvSpPr/>
          <p:nvPr/>
        </p:nvSpPr>
        <p:spPr>
          <a:xfrm>
            <a:off x="4048838" y="4213923"/>
            <a:ext cx="373380" cy="945070"/>
          </a:xfrm>
          <a:prstGeom prst="lef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91C9F8-8030-6AB0-C674-C988CFCFEB5D}"/>
              </a:ext>
            </a:extLst>
          </p:cNvPr>
          <p:cNvSpPr txBox="1"/>
          <p:nvPr/>
        </p:nvSpPr>
        <p:spPr>
          <a:xfrm>
            <a:off x="3616924" y="135026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A</a:t>
            </a:r>
            <a:endParaRPr kumimoji="1" lang="ko-KR" altLang="en-US" sz="2000" b="1" dirty="0">
              <a:latin typeface="NanumGothicExtraBold" panose="020D0604000000000000" pitchFamily="34" charset="-127"/>
              <a:ea typeface="NanumGothicExtraBold" panose="020D0604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9B277-8CA8-016C-4B6D-4E1B48294665}"/>
              </a:ext>
            </a:extLst>
          </p:cNvPr>
          <p:cNvSpPr txBox="1"/>
          <p:nvPr/>
        </p:nvSpPr>
        <p:spPr>
          <a:xfrm>
            <a:off x="3634592" y="2905578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B</a:t>
            </a:r>
            <a:endParaRPr kumimoji="1" lang="ko-KR" altLang="en-US" sz="2000" b="1" dirty="0">
              <a:latin typeface="NanumGothicExtraBold" panose="020D0604000000000000" pitchFamily="34" charset="-127"/>
              <a:ea typeface="NanumGothicExtraBold" panose="020D0604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2D8F2C-FE4F-4C18-FBD1-9D53F2E477E5}"/>
              </a:ext>
            </a:extLst>
          </p:cNvPr>
          <p:cNvSpPr txBox="1"/>
          <p:nvPr/>
        </p:nvSpPr>
        <p:spPr>
          <a:xfrm>
            <a:off x="3568113" y="446386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A’</a:t>
            </a:r>
            <a:endParaRPr kumimoji="1" lang="ko-KR" altLang="en-US" sz="2000" b="1" dirty="0">
              <a:latin typeface="NanumGothicExtraBold" panose="020D0604000000000000" pitchFamily="34" charset="-127"/>
              <a:ea typeface="NanumGothicExtraBold" panose="020D0604000000000000" pitchFamily="34" charset="-127"/>
            </a:endParaRPr>
          </a:p>
        </p:txBody>
      </p:sp>
      <p:sp>
        <p:nvSpPr>
          <p:cNvPr id="19" name="왼쪽 중괄호 18">
            <a:extLst>
              <a:ext uri="{FF2B5EF4-FFF2-40B4-BE49-F238E27FC236}">
                <a16:creationId xmlns:a16="http://schemas.microsoft.com/office/drawing/2014/main" id="{04FBA708-541D-53FF-0107-A42638039DF6}"/>
              </a:ext>
            </a:extLst>
          </p:cNvPr>
          <p:cNvSpPr/>
          <p:nvPr/>
        </p:nvSpPr>
        <p:spPr>
          <a:xfrm>
            <a:off x="4045624" y="5757032"/>
            <a:ext cx="373380" cy="372812"/>
          </a:xfrm>
          <a:prstGeom prst="lef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6A55EF-34A4-E9DD-B8FC-2EA4734812A9}"/>
              </a:ext>
            </a:extLst>
          </p:cNvPr>
          <p:cNvSpPr txBox="1"/>
          <p:nvPr/>
        </p:nvSpPr>
        <p:spPr>
          <a:xfrm>
            <a:off x="3224565" y="5681275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b="1" dirty="0"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Coda</a:t>
            </a:r>
          </a:p>
          <a:p>
            <a:pPr algn="ctr"/>
            <a:r>
              <a:rPr kumimoji="1" lang="en-US" altLang="ko-KR" sz="1400" b="1" dirty="0"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(</a:t>
            </a:r>
            <a:r>
              <a:rPr kumimoji="1" lang="ko-KR" altLang="en-US" sz="1400" b="1" dirty="0" err="1"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종결구</a:t>
            </a:r>
            <a:r>
              <a:rPr kumimoji="1" lang="en-US" altLang="ko-KR" sz="1400" b="1" dirty="0"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)</a:t>
            </a:r>
            <a:endParaRPr kumimoji="1" lang="ko-KR" altLang="en-US" sz="1400" b="1" dirty="0">
              <a:latin typeface="NanumGothicExtraBold" panose="020D0604000000000000" pitchFamily="34" charset="-127"/>
              <a:ea typeface="NanumGothicExtraBold" panose="020D0604000000000000" pitchFamily="34" charset="-127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D90CA8A6-EC40-BF25-38F9-CEAF337AC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948190"/>
            <a:ext cx="7200000" cy="251999"/>
          </a:xfrm>
        </p:spPr>
        <p:txBody>
          <a:bodyPr/>
          <a:lstStyle/>
          <a:p>
            <a:r>
              <a:rPr lang="ko-KR" altLang="en-US" sz="1800" dirty="0" err="1">
                <a:solidFill>
                  <a:schemeClr val="tx1"/>
                </a:solidFill>
              </a:rPr>
              <a:t>세도막</a:t>
            </a:r>
            <a:r>
              <a:rPr lang="ko-KR" altLang="en-US" sz="1800" dirty="0">
                <a:solidFill>
                  <a:schemeClr val="tx1"/>
                </a:solidFill>
              </a:rPr>
              <a:t> 형식 </a:t>
            </a:r>
            <a:r>
              <a:rPr lang="en-US" altLang="ko-KR" sz="1800" dirty="0">
                <a:solidFill>
                  <a:schemeClr val="tx1"/>
                </a:solidFill>
              </a:rPr>
              <a:t>+ </a:t>
            </a:r>
            <a:r>
              <a:rPr lang="ko-KR" altLang="en-US" sz="1800" dirty="0" err="1">
                <a:solidFill>
                  <a:schemeClr val="tx1"/>
                </a:solidFill>
              </a:rPr>
              <a:t>종결구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23" name="말풍선: 타원형 22">
            <a:extLst>
              <a:ext uri="{FF2B5EF4-FFF2-40B4-BE49-F238E27FC236}">
                <a16:creationId xmlns:a16="http://schemas.microsoft.com/office/drawing/2014/main" id="{A953136A-EE99-B8D4-49E8-415157F61D88}"/>
              </a:ext>
            </a:extLst>
          </p:cNvPr>
          <p:cNvSpPr/>
          <p:nvPr/>
        </p:nvSpPr>
        <p:spPr>
          <a:xfrm>
            <a:off x="858409" y="1500110"/>
            <a:ext cx="2366156" cy="1205999"/>
          </a:xfrm>
          <a:prstGeom prst="wedgeEllipseCallout">
            <a:avLst>
              <a:gd name="adj1" fmla="val -21236"/>
              <a:gd name="adj2" fmla="val -6307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세 개의 큰악절로 </a:t>
            </a:r>
            <a:endParaRPr lang="en-US" altLang="ko-KR" sz="1400" dirty="0">
              <a:latin typeface="NanumGothicExtraBold" pitchFamily="2" charset="-127"/>
              <a:ea typeface="NanumGothicExtraBold" pitchFamily="2" charset="-127"/>
            </a:endParaRPr>
          </a:p>
          <a:p>
            <a:pPr algn="ctr"/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구성된 형식</a:t>
            </a:r>
          </a:p>
        </p:txBody>
      </p:sp>
    </p:spTree>
    <p:extLst>
      <p:ext uri="{BB962C8B-B14F-4D97-AF65-F5344CB8AC3E}">
        <p14:creationId xmlns:p14="http://schemas.microsoft.com/office/powerpoint/2010/main" val="2643309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, 악보, 음악이(가) 표시된 사진&#10;&#10;자동 생성된 설명">
            <a:extLst>
              <a:ext uri="{FF2B5EF4-FFF2-40B4-BE49-F238E27FC236}">
                <a16:creationId xmlns:a16="http://schemas.microsoft.com/office/drawing/2014/main" id="{5AFB35C7-6B82-423E-8D62-1B3F22849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721" y="1132644"/>
            <a:ext cx="4409659" cy="504309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49C05B0-C774-3340-33A9-863CE25944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9650"/>
          <a:stretch/>
        </p:blipFill>
        <p:spPr>
          <a:xfrm>
            <a:off x="5906733" y="586403"/>
            <a:ext cx="4462659" cy="581137"/>
          </a:xfrm>
          <a:prstGeom prst="rect">
            <a:avLst/>
          </a:prstGeom>
        </p:spPr>
      </p:pic>
      <p:grpSp>
        <p:nvGrpSpPr>
          <p:cNvPr id="62" name="그룹 61">
            <a:extLst>
              <a:ext uri="{FF2B5EF4-FFF2-40B4-BE49-F238E27FC236}">
                <a16:creationId xmlns:a16="http://schemas.microsoft.com/office/drawing/2014/main" id="{7564132A-ADC1-E490-3F90-84168A79B3EC}"/>
              </a:ext>
            </a:extLst>
          </p:cNvPr>
          <p:cNvGrpSpPr/>
          <p:nvPr/>
        </p:nvGrpSpPr>
        <p:grpSpPr>
          <a:xfrm>
            <a:off x="9305282" y="151354"/>
            <a:ext cx="1106027" cy="707473"/>
            <a:chOff x="7261683" y="185287"/>
            <a:chExt cx="1106027" cy="707473"/>
          </a:xfrm>
        </p:grpSpPr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165B21DF-9DF2-43B6-9230-482FCD9E5ED9}"/>
                </a:ext>
              </a:extLst>
            </p:cNvPr>
            <p:cNvSpPr/>
            <p:nvPr/>
          </p:nvSpPr>
          <p:spPr>
            <a:xfrm>
              <a:off x="7372349" y="473660"/>
              <a:ext cx="804863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pic>
          <p:nvPicPr>
            <p:cNvPr id="53" name="1단원_교과서_10쪽_QR02_1.강 건너 봄이 오듯(노래)">
              <a:hlinkClick r:id="" action="ppaction://media"/>
              <a:extLst>
                <a:ext uri="{FF2B5EF4-FFF2-40B4-BE49-F238E27FC236}">
                  <a16:creationId xmlns:a16="http://schemas.microsoft.com/office/drawing/2014/main" id="{4722F594-0D65-AB47-0602-65F734418B0B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7385691" y="622761"/>
              <a:ext cx="201902" cy="201902"/>
            </a:xfrm>
            <a:prstGeom prst="rect">
              <a:avLst/>
            </a:prstGeom>
          </p:spPr>
        </p:pic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51DD292D-7B26-75AB-66D1-5500C80AF8CF}"/>
                </a:ext>
              </a:extLst>
            </p:cNvPr>
            <p:cNvGrpSpPr/>
            <p:nvPr/>
          </p:nvGrpSpPr>
          <p:grpSpPr>
            <a:xfrm>
              <a:off x="7261683" y="185287"/>
              <a:ext cx="1106027" cy="388568"/>
              <a:chOff x="7261683" y="185287"/>
              <a:chExt cx="1106027" cy="388568"/>
            </a:xfrm>
          </p:grpSpPr>
          <p:grpSp>
            <p:nvGrpSpPr>
              <p:cNvPr id="55" name="그룹 3">
                <a:extLst>
                  <a:ext uri="{FF2B5EF4-FFF2-40B4-BE49-F238E27FC236}">
                    <a16:creationId xmlns:a16="http://schemas.microsoft.com/office/drawing/2014/main" id="{DCF9E782-8660-6A5C-C6DE-F6928CC537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61683" y="185287"/>
                <a:ext cx="603474" cy="388568"/>
                <a:chOff x="4665259" y="556012"/>
                <a:chExt cx="618853" cy="374484"/>
              </a:xfrm>
            </p:grpSpPr>
            <p:sp>
              <p:nvSpPr>
                <p:cNvPr id="59" name="사각형: 둥근 모서리 58">
                  <a:extLst>
                    <a:ext uri="{FF2B5EF4-FFF2-40B4-BE49-F238E27FC236}">
                      <a16:creationId xmlns:a16="http://schemas.microsoft.com/office/drawing/2014/main" id="{25374E72-4272-2BC7-13B7-81EB9B9F33D2}"/>
                    </a:ext>
                  </a:extLst>
                </p:cNvPr>
                <p:cNvSpPr/>
                <p:nvPr/>
              </p:nvSpPr>
              <p:spPr>
                <a:xfrm>
                  <a:off x="4716181" y="692120"/>
                  <a:ext cx="359539" cy="226802"/>
                </a:xfrm>
                <a:prstGeom prst="roundRect">
                  <a:avLst/>
                </a:prstGeom>
                <a:solidFill>
                  <a:srgbClr val="2B3C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150000"/>
                    </a:lnSpc>
                    <a:defRPr/>
                  </a:pPr>
                  <a:endParaRPr lang="ko-KR" altLang="en-US" sz="1200" dirty="0">
                    <a:solidFill>
                      <a:schemeClr val="bg1"/>
                    </a:solidFill>
                    <a:latin typeface="NanumGothicExtraBold" panose="020B0600000101010101" charset="-127"/>
                    <a:ea typeface="NanumGothicExtraBold" panose="020B0600000101010101" charset="-127"/>
                  </a:endParaRPr>
                </a:p>
              </p:txBody>
            </p:sp>
            <p:sp>
              <p:nvSpPr>
                <p:cNvPr id="60" name="직사각형 59">
                  <a:extLst>
                    <a:ext uri="{FF2B5EF4-FFF2-40B4-BE49-F238E27FC236}">
                      <a16:creationId xmlns:a16="http://schemas.microsoft.com/office/drawing/2014/main" id="{24FA5DEB-5F27-AF3E-1403-A19C4A1926E1}"/>
                    </a:ext>
                  </a:extLst>
                </p:cNvPr>
                <p:cNvSpPr/>
                <p:nvPr/>
              </p:nvSpPr>
              <p:spPr bwMode="auto">
                <a:xfrm>
                  <a:off x="4665259" y="556012"/>
                  <a:ext cx="618853" cy="374484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eaLnBrk="1" latinLnBrk="1" hangingPunct="1">
                    <a:lnSpc>
                      <a:spcPct val="200000"/>
                    </a:lnSpc>
                    <a:defRPr/>
                  </a:pPr>
                  <a:r>
                    <a:rPr lang="ko-KR" altLang="en-US" sz="1100" b="1" dirty="0">
                      <a:solidFill>
                        <a:schemeClr val="bg1"/>
                      </a:solidFill>
                      <a:latin typeface="NanumGothicExtraBold" panose="020B0600000101010101" charset="-127"/>
                      <a:ea typeface="NanumGothicExtraBold" panose="020B0600000101010101" charset="-127"/>
                    </a:rPr>
                    <a:t>감상</a:t>
                  </a:r>
                  <a:endParaRPr lang="en-US" altLang="ko-KR" sz="1100" b="1" dirty="0">
                    <a:solidFill>
                      <a:schemeClr val="bg1"/>
                    </a:solidFill>
                    <a:latin typeface="NanumGothicExtraBold" panose="020B0600000101010101" charset="-127"/>
                    <a:ea typeface="NanumGothicExtraBold" panose="020B0600000101010101" charset="-127"/>
                  </a:endParaRPr>
                </a:p>
              </p:txBody>
            </p:sp>
          </p:grpSp>
          <p:grpSp>
            <p:nvGrpSpPr>
              <p:cNvPr id="56" name="그룹 31">
                <a:extLst>
                  <a:ext uri="{FF2B5EF4-FFF2-40B4-BE49-F238E27FC236}">
                    <a16:creationId xmlns:a16="http://schemas.microsoft.com/office/drawing/2014/main" id="{62BA793F-855E-7671-B5C7-0A3BC29403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62685" y="185287"/>
                <a:ext cx="605025" cy="388568"/>
                <a:chOff x="4487479" y="556042"/>
                <a:chExt cx="618853" cy="374484"/>
              </a:xfrm>
            </p:grpSpPr>
            <p:sp>
              <p:nvSpPr>
                <p:cNvPr id="57" name="사각형: 둥근 모서리 56">
                  <a:extLst>
                    <a:ext uri="{FF2B5EF4-FFF2-40B4-BE49-F238E27FC236}">
                      <a16:creationId xmlns:a16="http://schemas.microsoft.com/office/drawing/2014/main" id="{2681E359-11AC-8C2E-AFCF-208033447129}"/>
                    </a:ext>
                  </a:extLst>
                </p:cNvPr>
                <p:cNvSpPr/>
                <p:nvPr/>
              </p:nvSpPr>
              <p:spPr>
                <a:xfrm>
                  <a:off x="4538270" y="693831"/>
                  <a:ext cx="360205" cy="225122"/>
                </a:xfrm>
                <a:prstGeom prst="roundRect">
                  <a:avLst/>
                </a:prstGeom>
                <a:solidFill>
                  <a:srgbClr val="2B3C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150000"/>
                    </a:lnSpc>
                    <a:defRPr/>
                  </a:pPr>
                  <a:endParaRPr lang="ko-KR" altLang="en-US" sz="1200" dirty="0">
                    <a:solidFill>
                      <a:schemeClr val="bg1"/>
                    </a:solidFill>
                    <a:latin typeface="NanumGothicExtraBold" panose="020B0600000101010101" charset="-127"/>
                    <a:ea typeface="NanumGothicExtraBold" panose="020B0600000101010101" charset="-127"/>
                  </a:endParaRPr>
                </a:p>
              </p:txBody>
            </p:sp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id="{028F06C6-7C76-5E78-7B42-F2F665785416}"/>
                    </a:ext>
                  </a:extLst>
                </p:cNvPr>
                <p:cNvSpPr/>
                <p:nvPr/>
              </p:nvSpPr>
              <p:spPr bwMode="auto">
                <a:xfrm>
                  <a:off x="4487479" y="556042"/>
                  <a:ext cx="618853" cy="374484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eaLnBrk="1" latinLnBrk="1" hangingPunct="1">
                    <a:lnSpc>
                      <a:spcPct val="200000"/>
                    </a:lnSpc>
                    <a:defRPr/>
                  </a:pPr>
                  <a:r>
                    <a:rPr lang="ko-KR" altLang="en-US" sz="1100" b="1" dirty="0">
                      <a:solidFill>
                        <a:schemeClr val="bg1"/>
                      </a:solidFill>
                      <a:latin typeface="NanumGothicExtraBold" panose="020B0600000101010101" charset="-127"/>
                      <a:ea typeface="NanumGothicExtraBold" panose="020B0600000101010101" charset="-127"/>
                    </a:rPr>
                    <a:t>반주</a:t>
                  </a:r>
                  <a:endParaRPr lang="en-US" altLang="ko-KR" sz="1100" b="1" dirty="0">
                    <a:solidFill>
                      <a:schemeClr val="bg1"/>
                    </a:solidFill>
                    <a:latin typeface="NanumGothicExtraBold" panose="020B0600000101010101" charset="-127"/>
                    <a:ea typeface="NanumGothicExtraBold" panose="020B0600000101010101" charset="-127"/>
                  </a:endParaRPr>
                </a:p>
              </p:txBody>
            </p:sp>
          </p:grpSp>
        </p:grpSp>
        <p:pic>
          <p:nvPicPr>
            <p:cNvPr id="61" name="1단원_교과서_10쪽_QR02_2.강 건너 봄이 오듯(반주)">
              <a:hlinkClick r:id="" action="ppaction://media"/>
              <a:extLst>
                <a:ext uri="{FF2B5EF4-FFF2-40B4-BE49-F238E27FC236}">
                  <a16:creationId xmlns:a16="http://schemas.microsoft.com/office/drawing/2014/main" id="{60358178-9979-FF73-0F17-30112E05C5FB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7881757" y="611339"/>
              <a:ext cx="213324" cy="213324"/>
            </a:xfrm>
            <a:prstGeom prst="rect">
              <a:avLst/>
            </a:prstGeom>
          </p:spPr>
        </p:pic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F1D741-907C-B189-8F46-5E63247F62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274832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악상 </a:t>
            </a:r>
            <a:r>
              <a:rPr kumimoji="1" lang="ko-KR" altLang="en-US"/>
              <a:t>기호 살려 부르기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D780B1-2975-B1DF-13B0-538B0981CA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9F89CF8A-C1DF-15A7-A5DF-E7B12ACD1BEB}"/>
              </a:ext>
            </a:extLst>
          </p:cNvPr>
          <p:cNvGrpSpPr/>
          <p:nvPr/>
        </p:nvGrpSpPr>
        <p:grpSpPr>
          <a:xfrm>
            <a:off x="6066047" y="1069715"/>
            <a:ext cx="914400" cy="369332"/>
            <a:chOff x="5848791" y="589125"/>
            <a:chExt cx="914400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2FBB0-9748-CCE6-CA6B-ABDECD3F1FDC}"/>
                </a:ext>
              </a:extLst>
            </p:cNvPr>
            <p:cNvSpPr txBox="1"/>
            <p:nvPr/>
          </p:nvSpPr>
          <p:spPr>
            <a:xfrm>
              <a:off x="5848791" y="58912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①</a:t>
              </a:r>
            </a:p>
          </p:txBody>
        </p:sp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C10C8C50-2D34-4C96-AB15-F2CCF4AB8BC6}"/>
                </a:ext>
              </a:extLst>
            </p:cNvPr>
            <p:cNvSpPr/>
            <p:nvPr/>
          </p:nvSpPr>
          <p:spPr>
            <a:xfrm>
              <a:off x="6159941" y="767441"/>
              <a:ext cx="304800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BE68581A-F3DC-7016-9929-FAB25B62EDDA}"/>
              </a:ext>
            </a:extLst>
          </p:cNvPr>
          <p:cNvGrpSpPr/>
          <p:nvPr/>
        </p:nvGrpSpPr>
        <p:grpSpPr>
          <a:xfrm>
            <a:off x="7449719" y="1793409"/>
            <a:ext cx="914400" cy="393563"/>
            <a:chOff x="7330016" y="1405052"/>
            <a:chExt cx="914400" cy="39356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DE3138-2880-4CB9-9C72-155B66DB356F}"/>
                </a:ext>
              </a:extLst>
            </p:cNvPr>
            <p:cNvSpPr txBox="1"/>
            <p:nvPr/>
          </p:nvSpPr>
          <p:spPr>
            <a:xfrm>
              <a:off x="7330016" y="140505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④</a:t>
              </a: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57C9E48-DC9F-41EE-B039-35AE8FC5C631}"/>
                </a:ext>
              </a:extLst>
            </p:cNvPr>
            <p:cNvSpPr/>
            <p:nvPr/>
          </p:nvSpPr>
          <p:spPr>
            <a:xfrm>
              <a:off x="7634816" y="1615735"/>
              <a:ext cx="209849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A30A13C8-C9A5-030E-1A96-268D8D8CB48E}"/>
              </a:ext>
            </a:extLst>
          </p:cNvPr>
          <p:cNvGrpSpPr/>
          <p:nvPr/>
        </p:nvGrpSpPr>
        <p:grpSpPr>
          <a:xfrm>
            <a:off x="8079973" y="1798047"/>
            <a:ext cx="914400" cy="369332"/>
            <a:chOff x="8029155" y="1400764"/>
            <a:chExt cx="914400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49C262-2FE3-4B39-9E62-0BCB3D905AA4}"/>
                </a:ext>
              </a:extLst>
            </p:cNvPr>
            <p:cNvSpPr txBox="1"/>
            <p:nvPr/>
          </p:nvSpPr>
          <p:spPr>
            <a:xfrm>
              <a:off x="8029155" y="140076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⑤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DDFA16C-43A9-499C-B52E-369A7E9BBB66}"/>
                </a:ext>
              </a:extLst>
            </p:cNvPr>
            <p:cNvSpPr/>
            <p:nvPr/>
          </p:nvSpPr>
          <p:spPr>
            <a:xfrm>
              <a:off x="8313377" y="1580792"/>
              <a:ext cx="310475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97CD928B-C0D3-82DE-F076-D6BC255776AF}"/>
              </a:ext>
            </a:extLst>
          </p:cNvPr>
          <p:cNvGrpSpPr/>
          <p:nvPr/>
        </p:nvGrpSpPr>
        <p:grpSpPr>
          <a:xfrm>
            <a:off x="5998472" y="1760262"/>
            <a:ext cx="914400" cy="405682"/>
            <a:chOff x="5764634" y="1354031"/>
            <a:chExt cx="914400" cy="4056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AF60E9-2782-4D85-8632-F1068DD0EED9}"/>
                </a:ext>
              </a:extLst>
            </p:cNvPr>
            <p:cNvSpPr txBox="1"/>
            <p:nvPr/>
          </p:nvSpPr>
          <p:spPr>
            <a:xfrm>
              <a:off x="5764634" y="135403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②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C86627B-BDBF-40E0-88D7-E83F02401E9A}"/>
                </a:ext>
              </a:extLst>
            </p:cNvPr>
            <p:cNvSpPr/>
            <p:nvPr/>
          </p:nvSpPr>
          <p:spPr>
            <a:xfrm>
              <a:off x="6048780" y="1576833"/>
              <a:ext cx="304800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EAFEB2C0-93A4-C171-ACBF-7E9EB678D06F}"/>
              </a:ext>
            </a:extLst>
          </p:cNvPr>
          <p:cNvGrpSpPr/>
          <p:nvPr/>
        </p:nvGrpSpPr>
        <p:grpSpPr>
          <a:xfrm>
            <a:off x="7066891" y="1789198"/>
            <a:ext cx="914400" cy="379534"/>
            <a:chOff x="6892653" y="1393818"/>
            <a:chExt cx="914400" cy="37953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EA4216-E7B9-4542-A67C-E156B515257E}"/>
                </a:ext>
              </a:extLst>
            </p:cNvPr>
            <p:cNvSpPr txBox="1"/>
            <p:nvPr/>
          </p:nvSpPr>
          <p:spPr>
            <a:xfrm>
              <a:off x="6892653" y="139381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③</a:t>
              </a: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D70B1544-BB98-4CD4-B663-44A992AE9DB6}"/>
                </a:ext>
              </a:extLst>
            </p:cNvPr>
            <p:cNvSpPr/>
            <p:nvPr/>
          </p:nvSpPr>
          <p:spPr>
            <a:xfrm>
              <a:off x="7206125" y="1590472"/>
              <a:ext cx="132288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DB84F968-C329-B02A-EC2F-3791B4F456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21" b="391"/>
          <a:stretch/>
        </p:blipFill>
        <p:spPr>
          <a:xfrm>
            <a:off x="1137170" y="1601035"/>
            <a:ext cx="3708344" cy="33347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AAC341-CFDC-4F31-B1E7-4376D79426C3}"/>
              </a:ext>
            </a:extLst>
          </p:cNvPr>
          <p:cNvSpPr txBox="1"/>
          <p:nvPr/>
        </p:nvSpPr>
        <p:spPr>
          <a:xfrm>
            <a:off x="1288837" y="157202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44759-668B-D863-8451-E8A1DB80153D}"/>
              </a:ext>
            </a:extLst>
          </p:cNvPr>
          <p:cNvSpPr txBox="1"/>
          <p:nvPr/>
        </p:nvSpPr>
        <p:spPr>
          <a:xfrm>
            <a:off x="1288837" y="18991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26815-61A8-9CFE-D780-E737E85B8708}"/>
              </a:ext>
            </a:extLst>
          </p:cNvPr>
          <p:cNvSpPr txBox="1"/>
          <p:nvPr/>
        </p:nvSpPr>
        <p:spPr>
          <a:xfrm>
            <a:off x="1288837" y="220365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76D4C-9567-695B-34E1-517F63292D85}"/>
              </a:ext>
            </a:extLst>
          </p:cNvPr>
          <p:cNvSpPr txBox="1"/>
          <p:nvPr/>
        </p:nvSpPr>
        <p:spPr>
          <a:xfrm>
            <a:off x="1288837" y="25254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④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75BC1-AE08-60F6-1695-12F20067FAC6}"/>
              </a:ext>
            </a:extLst>
          </p:cNvPr>
          <p:cNvSpPr txBox="1"/>
          <p:nvPr/>
        </p:nvSpPr>
        <p:spPr>
          <a:xfrm>
            <a:off x="1288837" y="28233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0FFD0-8E72-F2DC-85BA-1D979FD3CFE5}"/>
              </a:ext>
            </a:extLst>
          </p:cNvPr>
          <p:cNvSpPr txBox="1"/>
          <p:nvPr/>
        </p:nvSpPr>
        <p:spPr>
          <a:xfrm>
            <a:off x="1288837" y="31309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DE0F5-6F7D-C472-848C-93A138C1A980}"/>
              </a:ext>
            </a:extLst>
          </p:cNvPr>
          <p:cNvSpPr txBox="1"/>
          <p:nvPr/>
        </p:nvSpPr>
        <p:spPr>
          <a:xfrm>
            <a:off x="1288837" y="344308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92EA2-13CA-907F-A377-A2B72EF4D42A}"/>
              </a:ext>
            </a:extLst>
          </p:cNvPr>
          <p:cNvSpPr txBox="1"/>
          <p:nvPr/>
        </p:nvSpPr>
        <p:spPr>
          <a:xfrm>
            <a:off x="1288837" y="383897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⑧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E1A60F-EF4E-9A74-8B22-5BC728B1BF35}"/>
              </a:ext>
            </a:extLst>
          </p:cNvPr>
          <p:cNvSpPr txBox="1"/>
          <p:nvPr/>
        </p:nvSpPr>
        <p:spPr>
          <a:xfrm>
            <a:off x="1280147" y="44062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dk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⑨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E32C42AA-7267-2865-583E-AFC9200349DC}"/>
              </a:ext>
            </a:extLst>
          </p:cNvPr>
          <p:cNvGrpSpPr/>
          <p:nvPr/>
        </p:nvGrpSpPr>
        <p:grpSpPr>
          <a:xfrm>
            <a:off x="5972013" y="3244626"/>
            <a:ext cx="914400" cy="379019"/>
            <a:chOff x="5731448" y="2996293"/>
            <a:chExt cx="914400" cy="37901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566DC-E5BA-4629-9A9E-643665FB0D90}"/>
                </a:ext>
              </a:extLst>
            </p:cNvPr>
            <p:cNvSpPr txBox="1"/>
            <p:nvPr/>
          </p:nvSpPr>
          <p:spPr>
            <a:xfrm>
              <a:off x="5731448" y="299629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⑥</a:t>
              </a: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18A9762B-64FE-7947-BE33-65FE9B5293F3}"/>
                </a:ext>
              </a:extLst>
            </p:cNvPr>
            <p:cNvSpPr/>
            <p:nvPr/>
          </p:nvSpPr>
          <p:spPr>
            <a:xfrm>
              <a:off x="6005988" y="3192432"/>
              <a:ext cx="204717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432FB1B8-7629-CB9D-4905-7914A69A20EC}"/>
              </a:ext>
            </a:extLst>
          </p:cNvPr>
          <p:cNvGrpSpPr/>
          <p:nvPr/>
        </p:nvGrpSpPr>
        <p:grpSpPr>
          <a:xfrm>
            <a:off x="7081253" y="3213071"/>
            <a:ext cx="914400" cy="426666"/>
            <a:chOff x="6954883" y="2991665"/>
            <a:chExt cx="914400" cy="4266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7ABE33-46F3-4A8D-989F-9820C1AD67C9}"/>
                </a:ext>
              </a:extLst>
            </p:cNvPr>
            <p:cNvSpPr txBox="1"/>
            <p:nvPr/>
          </p:nvSpPr>
          <p:spPr>
            <a:xfrm>
              <a:off x="6954883" y="299166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⑦</a:t>
              </a: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6764B68-CB5D-83CD-00F3-ABE3D07EECBF}"/>
                </a:ext>
              </a:extLst>
            </p:cNvPr>
            <p:cNvSpPr/>
            <p:nvPr/>
          </p:nvSpPr>
          <p:spPr>
            <a:xfrm>
              <a:off x="7241728" y="3235451"/>
              <a:ext cx="170355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C527523D-A2F2-AB6C-B5B0-6D8F46B316B5}"/>
              </a:ext>
            </a:extLst>
          </p:cNvPr>
          <p:cNvGrpSpPr/>
          <p:nvPr/>
        </p:nvGrpSpPr>
        <p:grpSpPr>
          <a:xfrm>
            <a:off x="8945022" y="3245375"/>
            <a:ext cx="914400" cy="394362"/>
            <a:chOff x="9075360" y="2996293"/>
            <a:chExt cx="914400" cy="39436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FD1F8-E8E3-49D1-A63D-C2D026398B66}"/>
                </a:ext>
              </a:extLst>
            </p:cNvPr>
            <p:cNvSpPr txBox="1"/>
            <p:nvPr/>
          </p:nvSpPr>
          <p:spPr>
            <a:xfrm>
              <a:off x="9075360" y="299629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⑧</a:t>
              </a: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A9754331-01D2-6F8B-162E-590439ABCBA8}"/>
                </a:ext>
              </a:extLst>
            </p:cNvPr>
            <p:cNvSpPr/>
            <p:nvPr/>
          </p:nvSpPr>
          <p:spPr>
            <a:xfrm>
              <a:off x="9379744" y="3207775"/>
              <a:ext cx="547687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518C9E0-78B4-51E6-578D-7C3EB2E5602C}"/>
              </a:ext>
            </a:extLst>
          </p:cNvPr>
          <p:cNvGrpSpPr/>
          <p:nvPr/>
        </p:nvGrpSpPr>
        <p:grpSpPr>
          <a:xfrm>
            <a:off x="6819900" y="4697435"/>
            <a:ext cx="945297" cy="408060"/>
            <a:chOff x="6660008" y="4629189"/>
            <a:chExt cx="945297" cy="4080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346401-E4CC-4456-A3DA-338F732906BD}"/>
                </a:ext>
              </a:extLst>
            </p:cNvPr>
            <p:cNvSpPr txBox="1"/>
            <p:nvPr/>
          </p:nvSpPr>
          <p:spPr>
            <a:xfrm>
              <a:off x="6690905" y="462918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⑨</a:t>
              </a:r>
              <a:endParaRPr lang="ko-KR" altLang="en-US" b="1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F076A441-4E5C-5ADB-3ECD-DCED3A89859A}"/>
                </a:ext>
              </a:extLst>
            </p:cNvPr>
            <p:cNvSpPr/>
            <p:nvPr/>
          </p:nvSpPr>
          <p:spPr>
            <a:xfrm>
              <a:off x="6660008" y="4916767"/>
              <a:ext cx="66513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2152F2A1-B7A6-D82D-621F-268CA598F474}"/>
                </a:ext>
              </a:extLst>
            </p:cNvPr>
            <p:cNvSpPr/>
            <p:nvPr/>
          </p:nvSpPr>
          <p:spPr>
            <a:xfrm>
              <a:off x="6777888" y="4914620"/>
              <a:ext cx="85333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D35E4F38-CFF7-9E17-9712-40FA097FCC67}"/>
                </a:ext>
              </a:extLst>
            </p:cNvPr>
            <p:cNvSpPr/>
            <p:nvPr/>
          </p:nvSpPr>
          <p:spPr>
            <a:xfrm>
              <a:off x="6909710" y="4955496"/>
              <a:ext cx="93454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3EE26E6C-FCED-CAAF-68FD-292D16CF5F56}"/>
                </a:ext>
              </a:extLst>
            </p:cNvPr>
            <p:cNvSpPr/>
            <p:nvPr/>
          </p:nvSpPr>
          <p:spPr>
            <a:xfrm>
              <a:off x="7049653" y="4914620"/>
              <a:ext cx="85333" cy="81753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5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229</Words>
  <Application>Microsoft Office PowerPoint</Application>
  <PresentationFormat>와이드스크린</PresentationFormat>
  <Paragraphs>93</Paragraphs>
  <Slides>9</Slides>
  <Notes>3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NanumGothicExtraBold</vt:lpstr>
      <vt:lpstr>맑은 고딕</vt:lpstr>
      <vt:lpstr>Arial</vt:lpstr>
      <vt:lpstr>Cambria Math</vt:lpstr>
      <vt:lpstr>Spoqa Han Sans Neo</vt:lpstr>
      <vt:lpstr>Times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황근식</cp:lastModifiedBy>
  <cp:revision>152</cp:revision>
  <dcterms:created xsi:type="dcterms:W3CDTF">2024-07-03T01:17:18Z</dcterms:created>
  <dcterms:modified xsi:type="dcterms:W3CDTF">2025-02-04T04:48:02Z</dcterms:modified>
</cp:coreProperties>
</file>